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2" r:id="rId16"/>
    <p:sldId id="273" r:id="rId17"/>
    <p:sldId id="274" r:id="rId18"/>
    <p:sldId id="275" r:id="rId19"/>
    <p:sldId id="276" r:id="rId20"/>
    <p:sldId id="277" r:id="rId21"/>
    <p:sldId id="278" r:id="rId22"/>
    <p:sldId id="279" r:id="rId23"/>
    <p:sldId id="280" r:id="rId24"/>
  </p:sldIdLst>
  <p:sldSz cx="10080625" cy="567055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162" autoAdjust="0"/>
  </p:normalViewPr>
  <p:slideViewPr>
    <p:cSldViewPr snapToGrid="0">
      <p:cViewPr varScale="1">
        <p:scale>
          <a:sx n="75" d="100"/>
          <a:sy n="75" d="100"/>
        </p:scale>
        <p:origin x="80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pPr algn="ctr"/>
            <a:r>
              <a:rPr lang="en-US" sz="4400" b="0" u="none" strike="noStrike">
                <a:solidFill>
                  <a:srgbClr val="000000"/>
                </a:solidFill>
                <a:uFillTx/>
                <a:latin typeface="Arial"/>
              </a:rPr>
              <a:t>Click to move the slide</a:t>
            </a:r>
          </a:p>
        </p:txBody>
      </p:sp>
      <p:sp>
        <p:nvSpPr>
          <p:cNvPr id="10"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2000" b="0" u="none" strike="noStrike">
                <a:solidFill>
                  <a:srgbClr val="000000"/>
                </a:solidFill>
                <a:uFillTx/>
                <a:latin typeface="Arial"/>
              </a:rPr>
              <a:t>Click to edit the notes format</a:t>
            </a:r>
          </a:p>
        </p:txBody>
      </p:sp>
      <p:sp>
        <p:nvSpPr>
          <p:cNvPr id="11"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pPr indent="0">
              <a:buNone/>
            </a:pPr>
            <a:r>
              <a:rPr lang="en-US" sz="1400" b="0" u="none" strike="noStrike">
                <a:solidFill>
                  <a:srgbClr val="000000"/>
                </a:solidFill>
                <a:uFillTx/>
                <a:latin typeface="Times New Roman"/>
              </a:rPr>
              <a:t>&lt;header&gt;</a:t>
            </a:r>
          </a:p>
        </p:txBody>
      </p:sp>
      <p:sp>
        <p:nvSpPr>
          <p:cNvPr id="12" name="PlaceHolder 4"/>
          <p:cNvSpPr>
            <a:spLocks noGrp="1"/>
          </p:cNvSpPr>
          <p:nvPr>
            <p:ph type="dt" idx="4"/>
          </p:nvPr>
        </p:nvSpPr>
        <p:spPr>
          <a:xfrm>
            <a:off x="4399200" y="0"/>
            <a:ext cx="3372840" cy="502560"/>
          </a:xfrm>
          <a:prstGeom prst="rect">
            <a:avLst/>
          </a:prstGeom>
          <a:noFill/>
          <a:ln w="0">
            <a:noFill/>
          </a:ln>
        </p:spPr>
        <p:txBody>
          <a:bodyPr lIns="0" tIns="0" rIns="0" bIns="0" anchor="t">
            <a:noAutofit/>
          </a:bodyPr>
          <a:lstStyle>
            <a:lvl1pPr indent="0" algn="r">
              <a:buNone/>
              <a:defRPr lang="en-US" sz="1400" b="0" u="none" strike="noStrike">
                <a:solidFill>
                  <a:srgbClr val="000000"/>
                </a:solidFill>
                <a:uFillTx/>
                <a:latin typeface="Times New Roman"/>
              </a:defRPr>
            </a:lvl1pPr>
          </a:lstStyle>
          <a:p>
            <a:pPr indent="0" algn="r">
              <a:buNone/>
            </a:pPr>
            <a:r>
              <a:rPr lang="en-US" sz="1400" b="0" u="none" strike="noStrike">
                <a:solidFill>
                  <a:srgbClr val="000000"/>
                </a:solidFill>
                <a:uFillTx/>
                <a:latin typeface="Times New Roman"/>
              </a:rPr>
              <a:t>&lt;date/time&gt;</a:t>
            </a:r>
          </a:p>
        </p:txBody>
      </p:sp>
      <p:sp>
        <p:nvSpPr>
          <p:cNvPr id="13" name="PlaceHolder 5"/>
          <p:cNvSpPr>
            <a:spLocks noGrp="1"/>
          </p:cNvSpPr>
          <p:nvPr>
            <p:ph type="ftr" idx="5"/>
          </p:nvPr>
        </p:nvSpPr>
        <p:spPr>
          <a:xfrm>
            <a:off x="0" y="9555480"/>
            <a:ext cx="3372840" cy="502560"/>
          </a:xfrm>
          <a:prstGeom prst="rect">
            <a:avLst/>
          </a:prstGeom>
          <a:noFill/>
          <a:ln w="0">
            <a:noFill/>
          </a:ln>
        </p:spPr>
        <p:txBody>
          <a:bodyPr lIns="0" tIns="0" rIns="0" bIns="0" anchor="b">
            <a:noAutofit/>
          </a:bodyPr>
          <a:lstStyle>
            <a:lvl1pPr indent="0">
              <a:buNone/>
              <a:defRPr lang="en-US" sz="1400" b="0" u="none" strike="noStrike">
                <a:solidFill>
                  <a:srgbClr val="000000"/>
                </a:solidFill>
                <a:uFillTx/>
                <a:latin typeface="Times New Roman"/>
              </a:defRPr>
            </a:lvl1pPr>
          </a:lstStyle>
          <a:p>
            <a:pPr indent="0">
              <a:buNone/>
            </a:pPr>
            <a:r>
              <a:rPr lang="en-US" sz="1400" b="0" u="none" strike="noStrike">
                <a:solidFill>
                  <a:srgbClr val="000000"/>
                </a:solidFill>
                <a:uFillTx/>
                <a:latin typeface="Times New Roman"/>
              </a:rPr>
              <a:t>&lt;footer&gt;</a:t>
            </a:r>
          </a:p>
        </p:txBody>
      </p:sp>
      <p:sp>
        <p:nvSpPr>
          <p:cNvPr id="14" name="PlaceHolder 6"/>
          <p:cNvSpPr>
            <a:spLocks noGrp="1"/>
          </p:cNvSpPr>
          <p:nvPr>
            <p:ph type="sldNum" idx="6"/>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u="none" strike="noStrike">
                <a:solidFill>
                  <a:srgbClr val="000000"/>
                </a:solidFill>
                <a:uFillTx/>
                <a:latin typeface="Times New Roman"/>
              </a:defRPr>
            </a:lvl1pPr>
          </a:lstStyle>
          <a:p>
            <a:pPr indent="0" algn="r">
              <a:buNone/>
            </a:pPr>
            <a:fld id="{1BBF7658-B3B4-4505-9A1A-1150BAB76E7C}" type="slidenum">
              <a:rPr lang="en-US" sz="1400" b="0" u="none" strike="noStrike">
                <a:solidFill>
                  <a:srgbClr val="000000"/>
                </a:solidFill>
                <a:uFillTx/>
                <a:latin typeface="Times New Roman"/>
              </a:rPr>
              <a:t>‹#›</a:t>
            </a:fld>
            <a:endParaRPr lang="en-US" sz="14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PlaceHolder 1"/>
          <p:cNvSpPr>
            <a:spLocks noGrp="1" noRot="1" noChangeAspect="1"/>
          </p:cNvSpPr>
          <p:nvPr>
            <p:ph type="sldImg"/>
          </p:nvPr>
        </p:nvSpPr>
        <p:spPr>
          <a:xfrm>
            <a:off x="533520" y="764280"/>
            <a:ext cx="6704640" cy="3771360"/>
          </a:xfrm>
          <a:prstGeom prst="rect">
            <a:avLst/>
          </a:prstGeom>
          <a:ln w="0">
            <a:noFill/>
          </a:ln>
        </p:spPr>
      </p:sp>
      <p:sp>
        <p:nvSpPr>
          <p:cNvPr id="304"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2000" b="0" u="none" strike="noStrike" dirty="0">
                <a:solidFill>
                  <a:srgbClr val="000000"/>
                </a:solidFill>
                <a:uFillTx/>
                <a:latin typeface="Arial"/>
                <a:ea typeface="Noto Sans"/>
              </a:rPr>
              <a:t>Hello, I am Kirill and I’m presenting Skeleton-Driven Inbetweening of Bitmap Character Drawings</a:t>
            </a:r>
            <a:r>
              <a:rPr lang="en-US" sz="2000" b="0" u="none" strike="noStrike" dirty="0">
                <a:solidFill>
                  <a:srgbClr val="000000"/>
                </a:solidFill>
                <a:uFillTx/>
                <a:latin typeface="Arial"/>
              </a:rPr>
              <a:t>. Work done along with Mikhail </a:t>
            </a:r>
            <a:r>
              <a:rPr lang="en-US" sz="2000" b="0" u="none" strike="noStrike" dirty="0" err="1">
                <a:solidFill>
                  <a:srgbClr val="000000"/>
                </a:solidFill>
                <a:uFillTx/>
                <a:latin typeface="Arial"/>
              </a:rPr>
              <a:t>Bessmeltsev</a:t>
            </a:r>
            <a:r>
              <a:rPr lang="en-US" sz="2000" b="0" u="none" strike="noStrike">
                <a:solidFill>
                  <a:srgbClr val="000000"/>
                </a:solidFill>
                <a:uFillTx/>
                <a:latin typeface="Arial"/>
              </a:rPr>
              <a:t> at the Universite de Montreal.</a:t>
            </a:r>
          </a:p>
          <a:p>
            <a:pPr marL="216000" indent="-216000">
              <a:buNone/>
            </a:pPr>
            <a:endParaRPr lang="en-US" sz="2000" b="0" u="none" strike="noStrike">
              <a:solidFill>
                <a:srgbClr val="000000"/>
              </a:solidFill>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PlaceHolder 1"/>
          <p:cNvSpPr>
            <a:spLocks noGrp="1" noRot="1" noChangeAspect="1"/>
          </p:cNvSpPr>
          <p:nvPr>
            <p:ph type="sldImg"/>
          </p:nvPr>
        </p:nvSpPr>
        <p:spPr>
          <a:xfrm>
            <a:off x="533400" y="763588"/>
            <a:ext cx="6704013" cy="3771900"/>
          </a:xfrm>
          <a:prstGeom prst="rect">
            <a:avLst/>
          </a:prstGeom>
          <a:ln w="0">
            <a:noFill/>
          </a:ln>
        </p:spPr>
      </p:sp>
      <p:sp>
        <p:nvSpPr>
          <p:cNvPr id="324"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2000" b="0" u="none" strike="noStrike" dirty="0">
                <a:solidFill>
                  <a:srgbClr val="000000"/>
                </a:solidFill>
                <a:uFillTx/>
                <a:latin typeface="Arial"/>
              </a:rPr>
              <a:t>Let’s take a look at the algorithm [overview].</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PlaceHolder 1"/>
          <p:cNvSpPr>
            <a:spLocks noGrp="1" noRot="1" noChangeAspect="1"/>
          </p:cNvSpPr>
          <p:nvPr>
            <p:ph type="sldImg"/>
          </p:nvPr>
        </p:nvSpPr>
        <p:spPr>
          <a:xfrm>
            <a:off x="533400" y="763588"/>
            <a:ext cx="6704013" cy="3771900"/>
          </a:xfrm>
          <a:prstGeom prst="rect">
            <a:avLst/>
          </a:prstGeom>
          <a:ln w="0">
            <a:noFill/>
          </a:ln>
        </p:spPr>
      </p:sp>
      <p:sp>
        <p:nvSpPr>
          <p:cNvPr id="326"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2000" b="0" u="none" strike="noStrike" dirty="0">
                <a:solidFill>
                  <a:srgbClr val="000000"/>
                </a:solidFill>
                <a:uFillTx/>
                <a:latin typeface="Arial"/>
              </a:rPr>
              <a:t>Starting with a pair of bitmap key frames, we ask for [skeletal] annotation or in some cases we predict 2D skeleton. To disambiguate occlusions, [we] also require the user to specify [T-junctions] around the occlusion regions.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PlaceHolder 1"/>
          <p:cNvSpPr>
            <a:spLocks noGrp="1" noRot="1" noChangeAspect="1"/>
          </p:cNvSpPr>
          <p:nvPr>
            <p:ph type="sldImg"/>
          </p:nvPr>
        </p:nvSpPr>
        <p:spPr>
          <a:xfrm>
            <a:off x="533400" y="763588"/>
            <a:ext cx="6704013" cy="3771900"/>
          </a:xfrm>
          <a:prstGeom prst="rect">
            <a:avLst/>
          </a:prstGeom>
          <a:ln w="0">
            <a:noFill/>
          </a:ln>
        </p:spPr>
      </p:sp>
      <p:sp>
        <p:nvSpPr>
          <p:cNvPr id="328"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2000" b="0" u="none" strike="noStrike" dirty="0">
                <a:solidFill>
                  <a:srgbClr val="000000"/>
                </a:solidFill>
                <a:uFillTx/>
                <a:latin typeface="Arial"/>
              </a:rPr>
              <a:t>[Then]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PlaceHolder 1"/>
          <p:cNvSpPr>
            <a:spLocks noGrp="1" noRot="1" noChangeAspect="1"/>
          </p:cNvSpPr>
          <p:nvPr>
            <p:ph type="sldImg"/>
          </p:nvPr>
        </p:nvSpPr>
        <p:spPr>
          <a:xfrm>
            <a:off x="533400" y="763588"/>
            <a:ext cx="6704013" cy="3771900"/>
          </a:xfrm>
          <a:prstGeom prst="rect">
            <a:avLst/>
          </a:prstGeom>
          <a:ln w="0">
            <a:noFill/>
          </a:ln>
        </p:spPr>
      </p:sp>
      <p:sp>
        <p:nvSpPr>
          <p:cNvPr id="330"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2000" b="0" u="none" strike="noStrike">
                <a:solidFill>
                  <a:srgbClr val="000000"/>
                </a:solidFill>
                <a:uFillTx/>
                <a:latin typeface="Arial"/>
              </a:rPr>
              <a:t>We predict [foreground] and [occlusion] masks using a deep neural network. Once the foreground and the occlusion masks are predicted, we [create] the base mesh that will serve as the initialization for our template optimization.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PlaceHolder 1"/>
          <p:cNvSpPr>
            <a:spLocks noGrp="1" noRot="1" noChangeAspect="1"/>
          </p:cNvSpPr>
          <p:nvPr>
            <p:ph type="sldImg"/>
          </p:nvPr>
        </p:nvSpPr>
        <p:spPr>
          <a:xfrm>
            <a:off x="533400" y="763588"/>
            <a:ext cx="6704013" cy="3771900"/>
          </a:xfrm>
          <a:prstGeom prst="rect">
            <a:avLst/>
          </a:prstGeom>
          <a:ln w="0">
            <a:noFill/>
          </a:ln>
        </p:spPr>
      </p:sp>
      <p:sp>
        <p:nvSpPr>
          <p:cNvPr id="332"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2000" b="0" u="none" strike="noStrike" dirty="0">
                <a:solidFill>
                  <a:srgbClr val="000000"/>
                </a:solidFill>
                <a:uFillTx/>
                <a:latin typeface="Arial"/>
              </a:rPr>
              <a:t>After [this]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PlaceHolder 1"/>
          <p:cNvSpPr>
            <a:spLocks noGrp="1" noRot="1" noChangeAspect="1"/>
          </p:cNvSpPr>
          <p:nvPr>
            <p:ph type="sldImg"/>
          </p:nvPr>
        </p:nvSpPr>
        <p:spPr>
          <a:xfrm>
            <a:off x="533400" y="763588"/>
            <a:ext cx="6704013" cy="3771900"/>
          </a:xfrm>
          <a:prstGeom prst="rect">
            <a:avLst/>
          </a:prstGeom>
          <a:ln w="0">
            <a:noFill/>
          </a:ln>
        </p:spPr>
      </p:sp>
      <p:sp>
        <p:nvSpPr>
          <p:cNvPr id="336" name="PlaceHolder 2"/>
          <p:cNvSpPr>
            <a:spLocks noGrp="1"/>
          </p:cNvSpPr>
          <p:nvPr>
            <p:ph type="body"/>
          </p:nvPr>
        </p:nvSpPr>
        <p:spPr>
          <a:xfrm>
            <a:off x="777240" y="4777560"/>
            <a:ext cx="6217560" cy="6233400"/>
          </a:xfrm>
          <a:prstGeom prst="rect">
            <a:avLst/>
          </a:prstGeom>
          <a:noFill/>
          <a:ln w="0">
            <a:noFill/>
          </a:ln>
        </p:spPr>
        <p:txBody>
          <a:bodyPr lIns="0" tIns="0" rIns="0" bIns="0" anchor="t">
            <a:noAutofit/>
          </a:bodyPr>
          <a:lstStyle/>
          <a:p>
            <a:pPr marL="216000" indent="-216000">
              <a:spcBef>
                <a:spcPts val="1191"/>
              </a:spcBef>
              <a:spcAft>
                <a:spcPts val="992"/>
              </a:spcAft>
              <a:buNone/>
            </a:pPr>
            <a:r>
              <a:rPr lang="en-US" sz="1400" b="0" u="none" strike="noStrike" dirty="0">
                <a:solidFill>
                  <a:srgbClr val="000000"/>
                </a:solidFill>
                <a:uFillTx/>
                <a:latin typeface="Arial"/>
              </a:rPr>
              <a:t>Starting with an initial mesh without any cuts and the initial [pose], deforming it into a [different] pose often fails to [produce] the desired result. For example, the left hand may remain "glued" to the body, causing extreme texture distortions. This issue is visualized using Dirichlet energy, where low values are shown in gray and high values in red.</a:t>
            </a:r>
          </a:p>
          <a:p>
            <a:pPr marL="216000" indent="-216000">
              <a:spcBef>
                <a:spcPts val="1191"/>
              </a:spcBef>
              <a:spcAft>
                <a:spcPts val="992"/>
              </a:spcAft>
              <a:buNone/>
            </a:pPr>
            <a:r>
              <a:rPr lang="en-US" sz="1400" b="0" u="none" strike="noStrike" dirty="0">
                <a:solidFill>
                  <a:srgbClr val="000000"/>
                </a:solidFill>
                <a:uFillTx/>
                <a:latin typeface="Arial"/>
              </a:rPr>
              <a:t>[To] address this, our goal is to construct a 2.5D template with the correct (</a:t>
            </a:r>
            <a:r>
              <a:rPr lang="ru-RU" sz="1400" b="0" u="none" strike="noStrike" dirty="0">
                <a:solidFill>
                  <a:srgbClr val="000000"/>
                </a:solidFill>
                <a:uFillTx/>
                <a:latin typeface="Arial"/>
              </a:rPr>
              <a:t>корЭкт</a:t>
            </a:r>
            <a:r>
              <a:rPr lang="en-US" sz="1400" b="0" u="none" strike="noStrike" dirty="0">
                <a:solidFill>
                  <a:srgbClr val="000000"/>
                </a:solidFill>
                <a:uFillTx/>
                <a:latin typeface="Arial"/>
              </a:rPr>
              <a:t>) topology, allowing elements like the left hand to move freely to any position. This template ensures</a:t>
            </a:r>
            <a:r>
              <a:rPr lang="ru-RU" sz="1400" b="0" u="none" strike="noStrike" dirty="0">
                <a:solidFill>
                  <a:srgbClr val="000000"/>
                </a:solidFill>
                <a:uFillTx/>
                <a:latin typeface="Arial"/>
              </a:rPr>
              <a:t> (эншЮрс)</a:t>
            </a:r>
            <a:r>
              <a:rPr lang="en-US" sz="1400" b="0" u="none" strike="noStrike" dirty="0">
                <a:solidFill>
                  <a:srgbClr val="000000"/>
                </a:solidFill>
                <a:uFillTx/>
                <a:latin typeface="Arial"/>
              </a:rPr>
              <a:t> that deformations driven by skeletal animation remain smooth.</a:t>
            </a:r>
          </a:p>
          <a:p>
            <a:pPr marL="216000" indent="-216000">
              <a:spcBef>
                <a:spcPts val="1191"/>
              </a:spcBef>
              <a:spcAft>
                <a:spcPts val="992"/>
              </a:spcAft>
              <a:buNone/>
            </a:pPr>
            <a:r>
              <a:rPr lang="en-US" sz="1400" b="0" u="none" strike="noStrike" dirty="0">
                <a:solidFill>
                  <a:srgbClr val="000000"/>
                </a:solidFill>
                <a:uFillTx/>
                <a:latin typeface="Arial"/>
              </a:rPr>
              <a:t>[To] achieve this, we segment the boundary of each occlusion region into three types of edges: [visible] occlusion contours (red), [hidden] contours (blue), and [non-manifold] edges (yellow). We then [cut] the initial template pockets along the visible and hidden contours.</a:t>
            </a:r>
          </a:p>
          <a:p>
            <a:pPr marL="216000" indent="-216000">
              <a:spcBef>
                <a:spcPts val="1191"/>
              </a:spcBef>
              <a:spcAft>
                <a:spcPts val="992"/>
              </a:spcAft>
              <a:buNone/>
            </a:pPr>
            <a:r>
              <a:rPr lang="en-US" sz="1400" b="0" u="none" strike="noStrike" dirty="0">
                <a:solidFill>
                  <a:srgbClr val="000000"/>
                </a:solidFill>
                <a:uFillTx/>
                <a:latin typeface="Arial"/>
              </a:rPr>
              <a:t>[Inspired] by </a:t>
            </a:r>
            <a:r>
              <a:rPr lang="en-US" sz="1400" b="0" u="none" strike="noStrike" dirty="0" err="1">
                <a:solidFill>
                  <a:srgbClr val="000000"/>
                </a:solidFill>
                <a:uFillTx/>
                <a:latin typeface="Arial"/>
              </a:rPr>
              <a:t>OptCuts</a:t>
            </a:r>
            <a:r>
              <a:rPr lang="en-US" sz="1400" b="0" u="none" strike="noStrike" dirty="0">
                <a:solidFill>
                  <a:srgbClr val="000000"/>
                </a:solidFill>
                <a:uFillTx/>
                <a:latin typeface="Arial"/>
              </a:rPr>
              <a:t>, we assign a binary variable (</a:t>
            </a:r>
            <a:r>
              <a:rPr lang="ru-RU" sz="1400" b="0" u="none" strike="noStrike" dirty="0">
                <a:solidFill>
                  <a:srgbClr val="000000"/>
                </a:solidFill>
                <a:uFillTx/>
                <a:latin typeface="Arial"/>
              </a:rPr>
              <a:t>вЭреэбл</a:t>
            </a:r>
            <a:r>
              <a:rPr lang="en-US" sz="1400" b="0" u="none" strike="noStrike" dirty="0">
                <a:solidFill>
                  <a:srgbClr val="000000"/>
                </a:solidFill>
                <a:uFillTx/>
                <a:latin typeface="Arial"/>
              </a:rPr>
              <a:t>) B to each edge of an occlusion boundary, distinguishing between visible and hidden contours. We solve a [discrete-continuous] optimization problem to minimize the symmetric Dirichlet energy of the deformation and the L2 distance between skeletons.</a:t>
            </a:r>
          </a:p>
          <a:p>
            <a:pPr marL="216000" indent="-216000">
              <a:spcBef>
                <a:spcPts val="1191"/>
              </a:spcBef>
              <a:spcAft>
                <a:spcPts val="992"/>
              </a:spcAft>
              <a:buNone/>
            </a:pPr>
            <a:r>
              <a:rPr lang="en-US" sz="1400" b="0" u="none" strike="noStrike" dirty="0">
                <a:solidFill>
                  <a:srgbClr val="000000"/>
                </a:solidFill>
                <a:uFillTx/>
                <a:latin typeface="Arial"/>
              </a:rPr>
              <a:t>[Suboptimal] assignments of binary variables lead to high-energy regions and distortions. [In] contrast</a:t>
            </a:r>
            <a:r>
              <a:rPr lang="ru-RU" sz="1400" b="0" u="none" strike="noStrike" dirty="0">
                <a:solidFill>
                  <a:srgbClr val="000000"/>
                </a:solidFill>
                <a:uFillTx/>
                <a:latin typeface="Arial"/>
              </a:rPr>
              <a:t> (кОнтраст)</a:t>
            </a:r>
            <a:r>
              <a:rPr lang="en-US" sz="1400" b="0" u="none" strike="noStrike" dirty="0">
                <a:solidFill>
                  <a:srgbClr val="000000"/>
                </a:solidFill>
                <a:uFillTx/>
                <a:latin typeface="Arial"/>
              </a:rPr>
              <a:t>, the optimal assignment results in a smooth and visually correct (</a:t>
            </a:r>
            <a:r>
              <a:rPr lang="ru-RU" sz="1400" b="0" u="none" strike="noStrike" dirty="0">
                <a:solidFill>
                  <a:srgbClr val="000000"/>
                </a:solidFill>
                <a:uFillTx/>
                <a:latin typeface="Arial"/>
              </a:rPr>
              <a:t>корЭкт</a:t>
            </a:r>
            <a:r>
              <a:rPr lang="en-US" sz="1400" b="0" u="none" strike="noStrike" dirty="0">
                <a:solidFill>
                  <a:srgbClr val="000000"/>
                </a:solidFill>
                <a:uFillTx/>
                <a:latin typeface="Arial"/>
              </a:rPr>
              <a:t>) deformation.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PlaceHolder 1"/>
          <p:cNvSpPr>
            <a:spLocks noGrp="1" noRot="1" noChangeAspect="1"/>
          </p:cNvSpPr>
          <p:nvPr>
            <p:ph type="sldImg"/>
          </p:nvPr>
        </p:nvSpPr>
        <p:spPr>
          <a:xfrm>
            <a:off x="533400" y="763588"/>
            <a:ext cx="6704013" cy="3771900"/>
          </a:xfrm>
          <a:prstGeom prst="rect">
            <a:avLst/>
          </a:prstGeom>
          <a:ln w="0">
            <a:noFill/>
          </a:ln>
        </p:spPr>
      </p:sp>
      <p:sp>
        <p:nvSpPr>
          <p:cNvPr id="338"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2000" b="0" u="none" strike="noStrike">
                <a:solidFill>
                  <a:srgbClr val="000000"/>
                </a:solidFill>
                <a:uFillTx/>
                <a:latin typeface="Arial"/>
              </a:rPr>
              <a:t>And we get the optimized topology with the textured mesh.</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PlaceHolder 1"/>
          <p:cNvSpPr>
            <a:spLocks noGrp="1" noRot="1" noChangeAspect="1"/>
          </p:cNvSpPr>
          <p:nvPr>
            <p:ph type="sldImg"/>
          </p:nvPr>
        </p:nvSpPr>
        <p:spPr>
          <a:xfrm>
            <a:off x="533400" y="763588"/>
            <a:ext cx="6704013" cy="3771900"/>
          </a:xfrm>
          <a:prstGeom prst="rect">
            <a:avLst/>
          </a:prstGeom>
          <a:ln w="0">
            <a:noFill/>
          </a:ln>
        </p:spPr>
      </p:sp>
      <p:sp>
        <p:nvSpPr>
          <p:cNvPr id="340"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2000" b="0" u="none" strike="noStrike" dirty="0">
                <a:solidFill>
                  <a:srgbClr val="000000"/>
                </a:solidFill>
                <a:uFillTx/>
                <a:latin typeface="Arial"/>
              </a:rPr>
              <a:t>[Finally]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PlaceHolder 1"/>
          <p:cNvSpPr>
            <a:spLocks noGrp="1" noRot="1" noChangeAspect="1"/>
          </p:cNvSpPr>
          <p:nvPr>
            <p:ph type="sldImg"/>
          </p:nvPr>
        </p:nvSpPr>
        <p:spPr>
          <a:xfrm>
            <a:off x="533400" y="763588"/>
            <a:ext cx="6704013" cy="3771900"/>
          </a:xfrm>
          <a:prstGeom prst="rect">
            <a:avLst/>
          </a:prstGeom>
          <a:ln w="0">
            <a:noFill/>
          </a:ln>
        </p:spPr>
      </p:sp>
      <p:sp>
        <p:nvSpPr>
          <p:cNvPr id="342"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2000" b="0" u="none" strike="noStrike" dirty="0">
                <a:solidFill>
                  <a:srgbClr val="000000"/>
                </a:solidFill>
                <a:uFillTx/>
                <a:latin typeface="Arial"/>
              </a:rPr>
              <a:t>When working with a textured mesh with the correct (</a:t>
            </a:r>
            <a:r>
              <a:rPr lang="ru-RU" sz="2000" b="0" u="none" strike="noStrike" dirty="0">
                <a:solidFill>
                  <a:srgbClr val="000000"/>
                </a:solidFill>
                <a:uFillTx/>
                <a:latin typeface="Arial"/>
              </a:rPr>
              <a:t>корЭкт</a:t>
            </a:r>
            <a:r>
              <a:rPr lang="en-US" sz="2000" b="0" u="none" strike="noStrike" dirty="0">
                <a:solidFill>
                  <a:srgbClr val="000000"/>
                </a:solidFill>
                <a:uFillTx/>
                <a:latin typeface="Arial"/>
              </a:rPr>
              <a:t>) topology, we can smoothly deform it to match a [given] skeletal pose. We deform the [first] keyframe, then the [second] one which results </a:t>
            </a:r>
            <a:r>
              <a:rPr lang="en-US" sz="2000" b="0" u="none" strike="noStrike">
                <a:solidFill>
                  <a:srgbClr val="000000"/>
                </a:solidFill>
                <a:uFillTx/>
                <a:latin typeface="Arial"/>
              </a:rPr>
              <a:t>in two </a:t>
            </a:r>
            <a:r>
              <a:rPr lang="en-US" sz="2000" b="0" u="none" strike="noStrike" dirty="0">
                <a:solidFill>
                  <a:srgbClr val="000000"/>
                </a:solidFill>
                <a:uFillTx/>
                <a:latin typeface="Arial"/>
              </a:rPr>
              <a:t>frames, both in the same pose but with different textures. The final step is to [blend] these textures to generate the in-between frame, which we achieve through a blending optimization process.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PlaceHolder 1"/>
          <p:cNvSpPr>
            <a:spLocks noGrp="1" noRot="1" noChangeAspect="1"/>
          </p:cNvSpPr>
          <p:nvPr>
            <p:ph type="sldImg"/>
          </p:nvPr>
        </p:nvSpPr>
        <p:spPr>
          <a:xfrm>
            <a:off x="533400" y="763588"/>
            <a:ext cx="6704013" cy="3771900"/>
          </a:xfrm>
          <a:prstGeom prst="rect">
            <a:avLst/>
          </a:prstGeom>
          <a:ln w="0">
            <a:noFill/>
          </a:ln>
        </p:spPr>
      </p:sp>
      <p:sp>
        <p:nvSpPr>
          <p:cNvPr id="344" name="PlaceHolder 2"/>
          <p:cNvSpPr>
            <a:spLocks noGrp="1"/>
          </p:cNvSpPr>
          <p:nvPr>
            <p:ph type="body"/>
          </p:nvPr>
        </p:nvSpPr>
        <p:spPr>
          <a:xfrm>
            <a:off x="777240" y="4777560"/>
            <a:ext cx="6217560" cy="4533480"/>
          </a:xfrm>
          <a:prstGeom prst="rect">
            <a:avLst/>
          </a:prstGeom>
          <a:noFill/>
          <a:ln w="0">
            <a:noFill/>
          </a:ln>
        </p:spPr>
        <p:txBody>
          <a:bodyPr lIns="0" tIns="0" rIns="0" bIns="0" anchor="t">
            <a:noAutofit/>
          </a:bodyPr>
          <a:lstStyle/>
          <a:p>
            <a:pPr marL="216000" indent="-216000">
              <a:buNone/>
            </a:pPr>
            <a:r>
              <a:rPr lang="en-US" sz="2000" b="0" u="none" strike="noStrike" dirty="0">
                <a:solidFill>
                  <a:srgbClr val="000000"/>
                </a:solidFill>
                <a:uFillTx/>
                <a:latin typeface="Arial"/>
              </a:rPr>
              <a:t>The blending optimization technique allows for the selection of sharper and clearer intermediate frames, ensuring smooth and seamless transitions. In contrast (</a:t>
            </a:r>
            <a:r>
              <a:rPr lang="ru-RU" sz="2000" b="0" u="none" strike="noStrike" dirty="0">
                <a:solidFill>
                  <a:srgbClr val="000000"/>
                </a:solidFill>
                <a:uFillTx/>
                <a:latin typeface="Arial"/>
              </a:rPr>
              <a:t>кОнтраст</a:t>
            </a:r>
            <a:r>
              <a:rPr lang="en-US" sz="2000" b="0" u="none" strike="noStrike" dirty="0">
                <a:solidFill>
                  <a:srgbClr val="000000"/>
                </a:solidFill>
                <a:uFillTx/>
                <a:latin typeface="Arial"/>
              </a:rPr>
              <a:t>), a naïve approach often leads to [ghosting] artifacts on the right elbow, as illustrated here.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noRot="1" noChangeAspect="1"/>
          </p:cNvSpPr>
          <p:nvPr>
            <p:ph type="sldImg"/>
          </p:nvPr>
        </p:nvSpPr>
        <p:spPr>
          <a:xfrm>
            <a:off x="533400" y="763588"/>
            <a:ext cx="6704013" cy="3771900"/>
          </a:xfrm>
          <a:prstGeom prst="rect">
            <a:avLst/>
          </a:prstGeom>
          <a:ln w="0">
            <a:noFill/>
          </a:ln>
        </p:spPr>
      </p:sp>
      <p:sp>
        <p:nvSpPr>
          <p:cNvPr id="306" name="PlaceHolder 2"/>
          <p:cNvSpPr>
            <a:spLocks noGrp="1"/>
          </p:cNvSpPr>
          <p:nvPr>
            <p:ph type="body"/>
          </p:nvPr>
        </p:nvSpPr>
        <p:spPr>
          <a:xfrm>
            <a:off x="777240" y="4777560"/>
            <a:ext cx="6217560" cy="4533480"/>
          </a:xfrm>
          <a:prstGeom prst="rect">
            <a:avLst/>
          </a:prstGeom>
          <a:noFill/>
          <a:ln w="0">
            <a:noFill/>
          </a:ln>
        </p:spPr>
        <p:txBody>
          <a:bodyPr lIns="0" tIns="0" rIns="0" bIns="0" anchor="t">
            <a:noAutofit/>
          </a:bodyPr>
          <a:lstStyle/>
          <a:p>
            <a:pPr marL="216000" indent="-216000">
              <a:buNone/>
            </a:pPr>
            <a:r>
              <a:rPr lang="en-US" sz="2000" b="0" u="none" strike="noStrike" dirty="0">
                <a:solidFill>
                  <a:srgbClr val="000000"/>
                </a:solidFill>
                <a:uFillTx/>
                <a:latin typeface="Arial"/>
              </a:rPr>
              <a:t>Inbetweening is an important part of the traditional 2D animation pipeline. To create an animated motion, [first], the principal artist draws key frames capturing the main poses and then inbetweeners [draw] all the intermediate frames that fill in the motion.</a:t>
            </a:r>
          </a:p>
          <a:p>
            <a:pPr marL="216000" indent="-216000">
              <a:buNone/>
            </a:pPr>
            <a:endParaRPr lang="en-US" sz="2000" b="0" u="none" strike="noStrike" dirty="0">
              <a:solidFill>
                <a:srgbClr val="000000"/>
              </a:solidFill>
              <a:uFillTx/>
              <a:latin typeface="Arial"/>
            </a:endParaRPr>
          </a:p>
          <a:p>
            <a:pPr marL="216000" indent="-216000">
              <a:buNone/>
            </a:pPr>
            <a:r>
              <a:rPr lang="en-US" sz="2000" b="0" u="none" strike="noStrike" dirty="0">
                <a:solidFill>
                  <a:srgbClr val="000000"/>
                </a:solidFill>
                <a:uFillTx/>
                <a:latin typeface="Arial"/>
              </a:rPr>
              <a:t>Most importantly, all the intermediate drawings must be very precise creating smooth movement. A typical number of such drawings are counted as millions for one movie. As a result, this manual process requires tremendous resources (</a:t>
            </a:r>
            <a:r>
              <a:rPr lang="ru-RU" sz="2000" b="0" u="none" strike="noStrike" dirty="0">
                <a:solidFill>
                  <a:srgbClr val="000000"/>
                </a:solidFill>
                <a:uFillTx/>
                <a:latin typeface="Arial"/>
              </a:rPr>
              <a:t>рИсорсес</a:t>
            </a:r>
            <a:r>
              <a:rPr lang="en-US" sz="2000" b="0" u="none" strike="noStrike" dirty="0">
                <a:solidFill>
                  <a:srgbClr val="000000"/>
                </a:solidFill>
                <a:uFillTx/>
                <a:latin typeface="Arial"/>
              </a:rPr>
              <a:t>), both skilled artists and time.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PlaceHolder 1"/>
          <p:cNvSpPr>
            <a:spLocks noGrp="1" noRot="1" noChangeAspect="1"/>
          </p:cNvSpPr>
          <p:nvPr>
            <p:ph type="sldImg"/>
          </p:nvPr>
        </p:nvSpPr>
        <p:spPr>
          <a:xfrm>
            <a:off x="533400" y="763588"/>
            <a:ext cx="6704013" cy="3771900"/>
          </a:xfrm>
          <a:prstGeom prst="rect">
            <a:avLst/>
          </a:prstGeom>
          <a:ln w="0">
            <a:noFill/>
          </a:ln>
        </p:spPr>
      </p:sp>
      <p:sp>
        <p:nvSpPr>
          <p:cNvPr id="346"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3200" dirty="0"/>
              <a:t>Here are the results: the left arm and leg are accurately segmented, and the interpolation between the two drawings is precise.</a:t>
            </a:r>
            <a:endParaRPr lang="en-US" sz="2000" b="0" u="none" strike="noStrike" dirty="0">
              <a:solidFill>
                <a:srgbClr val="000000"/>
              </a:solidFill>
              <a:uFillTx/>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PlaceHolder 1"/>
          <p:cNvSpPr>
            <a:spLocks noGrp="1" noRot="1" noChangeAspect="1"/>
          </p:cNvSpPr>
          <p:nvPr>
            <p:ph type="sldImg"/>
          </p:nvPr>
        </p:nvSpPr>
        <p:spPr>
          <a:xfrm>
            <a:off x="533400" y="763588"/>
            <a:ext cx="6704013" cy="3771900"/>
          </a:xfrm>
          <a:prstGeom prst="rect">
            <a:avLst/>
          </a:prstGeom>
          <a:ln w="0">
            <a:noFill/>
          </a:ln>
        </p:spPr>
      </p:sp>
      <p:sp>
        <p:nvSpPr>
          <p:cNvPr id="348"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3200" dirty="0"/>
              <a:t>In this example, the arms are in opposite positions in the first and second keyframes. Again, the algorithm produces a smooth motion.</a:t>
            </a:r>
            <a:endParaRPr lang="en-US" sz="2000" b="0" u="none" strike="noStrike" dirty="0">
              <a:solidFill>
                <a:srgbClr val="000000"/>
              </a:solidFill>
              <a:uFillTx/>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PlaceHolder 1"/>
          <p:cNvSpPr>
            <a:spLocks noGrp="1" noRot="1" noChangeAspect="1"/>
          </p:cNvSpPr>
          <p:nvPr>
            <p:ph type="sldImg"/>
          </p:nvPr>
        </p:nvSpPr>
        <p:spPr>
          <a:xfrm>
            <a:off x="533400" y="763588"/>
            <a:ext cx="6704013" cy="3771900"/>
          </a:xfrm>
          <a:prstGeom prst="rect">
            <a:avLst/>
          </a:prstGeom>
          <a:ln w="0">
            <a:noFill/>
          </a:ln>
        </p:spPr>
      </p:sp>
      <p:sp>
        <p:nvSpPr>
          <p:cNvPr id="350"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3200" dirty="0"/>
              <a:t>In this example, the girl experiences multiple occlusions. Our method accurately separates the right hand from the body, as well as the left arm and legs from the skirt, ensuring precise interpolation between the two drawings.</a:t>
            </a:r>
            <a:endParaRPr lang="en-US" sz="2000" b="0" u="none" strike="noStrike" dirty="0">
              <a:solidFill>
                <a:srgbClr val="000000"/>
              </a:solidFill>
              <a:uFillTx/>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PlaceHolder 1"/>
          <p:cNvSpPr>
            <a:spLocks noGrp="1" noRot="1" noChangeAspect="1"/>
          </p:cNvSpPr>
          <p:nvPr>
            <p:ph type="sldImg"/>
          </p:nvPr>
        </p:nvSpPr>
        <p:spPr>
          <a:xfrm>
            <a:off x="533400" y="763588"/>
            <a:ext cx="6704013" cy="3771900"/>
          </a:xfrm>
          <a:prstGeom prst="rect">
            <a:avLst/>
          </a:prstGeom>
          <a:ln w="0">
            <a:noFill/>
          </a:ln>
        </p:spPr>
      </p:sp>
      <p:sp>
        <p:nvSpPr>
          <p:cNvPr id="352"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dirty="0"/>
              <a:t>In conclusion, we [introduced] and validated a novel method for bitmap character inbetweening, offering [artistic] control via a skeleton animation. Our method successfully performs inbetweening for [distant] keyframes, with or without [occlusions], with vastly different geometry and topology. Thank you for your attention.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PlaceHolder 1"/>
          <p:cNvSpPr>
            <a:spLocks noGrp="1" noRot="1" noChangeAspect="1"/>
          </p:cNvSpPr>
          <p:nvPr>
            <p:ph type="sldImg"/>
          </p:nvPr>
        </p:nvSpPr>
        <p:spPr>
          <a:xfrm>
            <a:off x="533400" y="763588"/>
            <a:ext cx="6704013" cy="3771900"/>
          </a:xfrm>
          <a:prstGeom prst="rect">
            <a:avLst/>
          </a:prstGeom>
          <a:ln w="0">
            <a:noFill/>
          </a:ln>
        </p:spPr>
      </p:sp>
      <p:sp>
        <p:nvSpPr>
          <p:cNvPr id="308" name="PlaceHolder 2"/>
          <p:cNvSpPr>
            <a:spLocks noGrp="1"/>
          </p:cNvSpPr>
          <p:nvPr>
            <p:ph type="body"/>
          </p:nvPr>
        </p:nvSpPr>
        <p:spPr>
          <a:xfrm>
            <a:off x="777240" y="4777560"/>
            <a:ext cx="6217560" cy="4533480"/>
          </a:xfrm>
          <a:prstGeom prst="rect">
            <a:avLst/>
          </a:prstGeom>
          <a:noFill/>
          <a:ln w="0">
            <a:noFill/>
          </a:ln>
        </p:spPr>
        <p:txBody>
          <a:bodyPr lIns="0" tIns="0" rIns="0" bIns="0" anchor="t">
            <a:noAutofit/>
          </a:bodyPr>
          <a:lstStyle/>
          <a:p>
            <a:pPr marL="216000" indent="-216000">
              <a:buNone/>
            </a:pPr>
            <a:r>
              <a:rPr lang="en-US" sz="2000" b="0" u="none" strike="noStrike" dirty="0">
                <a:solidFill>
                  <a:srgbClr val="000000"/>
                </a:solidFill>
                <a:uFillTx/>
                <a:latin typeface="Arial"/>
              </a:rPr>
              <a:t>Our goal here is to automate the character inbetweening process still allowing high-level control of the motion so that the animator</a:t>
            </a:r>
            <a:r>
              <a:rPr lang="ru-RU" sz="2000" b="0" u="none" strike="noStrike" dirty="0">
                <a:solidFill>
                  <a:srgbClr val="000000"/>
                </a:solidFill>
                <a:uFillTx/>
                <a:latin typeface="Arial"/>
              </a:rPr>
              <a:t> </a:t>
            </a:r>
            <a:r>
              <a:rPr lang="en-US" sz="2000" b="0" u="none" strike="noStrike" dirty="0">
                <a:solidFill>
                  <a:srgbClr val="000000"/>
                </a:solidFill>
                <a:uFillTx/>
                <a:latin typeface="Arial"/>
              </a:rPr>
              <a:t>(</a:t>
            </a:r>
            <a:r>
              <a:rPr lang="ru-RU" sz="2000" b="0" u="none" strike="noStrike" dirty="0">
                <a:solidFill>
                  <a:srgbClr val="000000"/>
                </a:solidFill>
                <a:uFillTx/>
                <a:latin typeface="Arial"/>
              </a:rPr>
              <a:t>Энэмедор</a:t>
            </a:r>
            <a:r>
              <a:rPr lang="en-US" sz="2000" b="0" u="none" strike="noStrike" dirty="0">
                <a:solidFill>
                  <a:srgbClr val="000000"/>
                </a:solidFill>
                <a:uFillTx/>
                <a:latin typeface="Arial"/>
              </a:rPr>
              <a:t>) can be sure that the movement is fluid and lifelike or whatever demand is.</a:t>
            </a:r>
            <a:r>
              <a:rPr lang="ru-RU" sz="2000" b="0" u="none" strike="noStrike" dirty="0">
                <a:solidFill>
                  <a:srgbClr val="000000"/>
                </a:solidFill>
                <a:uFillTx/>
                <a:latin typeface="Arial"/>
              </a:rPr>
              <a:t> </a:t>
            </a:r>
            <a:r>
              <a:rPr lang="en-US" sz="2000" b="0" u="none" strike="noStrike" dirty="0">
                <a:solidFill>
                  <a:srgbClr val="000000"/>
                </a:solidFill>
                <a:uFillTx/>
                <a:latin typeface="Arial"/>
              </a:rPr>
              <a:t>[So] to allow for control we require a skeletal motion as an input.</a:t>
            </a:r>
          </a:p>
          <a:p>
            <a:pPr marL="216000" indent="-216000">
              <a:buNone/>
            </a:pPr>
            <a:endParaRPr lang="ru-RU" sz="2000" b="0" u="none" strike="noStrike" dirty="0">
              <a:solidFill>
                <a:srgbClr val="000000"/>
              </a:solidFill>
              <a:uFillTx/>
              <a:latin typeface="Arial"/>
            </a:endParaRPr>
          </a:p>
          <a:p>
            <a:pPr marL="216000" indent="-216000">
              <a:buNone/>
            </a:pPr>
            <a:r>
              <a:rPr lang="en-US" sz="2000" b="0" u="none" strike="noStrike" dirty="0">
                <a:solidFill>
                  <a:srgbClr val="000000"/>
                </a:solidFill>
                <a:uFillTx/>
                <a:latin typeface="Arial"/>
              </a:rPr>
              <a:t>We propose to sidestep this tedious process completely. We introduce the system that [generates] </a:t>
            </a:r>
            <a:r>
              <a:rPr lang="en-US" sz="2000" b="0" u="none" strike="noStrike" dirty="0" err="1">
                <a:solidFill>
                  <a:srgbClr val="000000"/>
                </a:solidFill>
                <a:uFillTx/>
                <a:latin typeface="Arial"/>
              </a:rPr>
              <a:t>inbetween</a:t>
            </a:r>
            <a:r>
              <a:rPr lang="en-US" sz="2000" b="0" u="none" strike="noStrike" dirty="0">
                <a:solidFill>
                  <a:srgbClr val="000000"/>
                </a:solidFill>
                <a:uFillTx/>
                <a:latin typeface="Arial"/>
              </a:rPr>
              <a:t> frames given only two raster drawings. We thus enable animators to create a draft of the animation immediately and automatically from the keyframes.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PlaceHolder 1"/>
          <p:cNvSpPr>
            <a:spLocks noGrp="1" noRot="1" noChangeAspect="1"/>
          </p:cNvSpPr>
          <p:nvPr>
            <p:ph type="sldImg"/>
          </p:nvPr>
        </p:nvSpPr>
        <p:spPr>
          <a:xfrm>
            <a:off x="533400" y="763588"/>
            <a:ext cx="6704013" cy="3771900"/>
          </a:xfrm>
          <a:prstGeom prst="rect">
            <a:avLst/>
          </a:prstGeom>
          <a:ln w="0">
            <a:noFill/>
          </a:ln>
        </p:spPr>
      </p:sp>
      <p:sp>
        <p:nvSpPr>
          <p:cNvPr id="310"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2000" b="0" u="none" strike="noStrike" dirty="0">
                <a:solidFill>
                  <a:srgbClr val="000000"/>
                </a:solidFill>
                <a:uFillTx/>
                <a:latin typeface="Arial"/>
              </a:rPr>
              <a:t>Existing automatic solutions for this process are very restricted. For [example] some require two vector drawings. [Another] line of work solving this problem is modern deep learning methods interpolating the two closest video frames in movies. We are inspired by [</a:t>
            </a:r>
            <a:r>
              <a:rPr lang="en-US" sz="2000" b="0" u="none" strike="noStrike" dirty="0" err="1">
                <a:solidFill>
                  <a:srgbClr val="000000"/>
                </a:solidFill>
                <a:uFillTx/>
                <a:latin typeface="Arial"/>
              </a:rPr>
              <a:t>ToonSynth</a:t>
            </a:r>
            <a:r>
              <a:rPr lang="en-US" sz="2000" b="0" u="none" strike="noStrike" dirty="0">
                <a:solidFill>
                  <a:srgbClr val="000000"/>
                </a:solidFill>
                <a:uFillTx/>
                <a:latin typeface="Arial"/>
              </a:rPr>
              <a:t>], which also uses skeletal motion — not for inbetweening, but to drive a single raster drawing.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PlaceHolder 1"/>
          <p:cNvSpPr>
            <a:spLocks noGrp="1" noRot="1" noChangeAspect="1"/>
          </p:cNvSpPr>
          <p:nvPr>
            <p:ph type="sldImg"/>
          </p:nvPr>
        </p:nvSpPr>
        <p:spPr>
          <a:xfrm>
            <a:off x="533520" y="764280"/>
            <a:ext cx="6704640" cy="3771360"/>
          </a:xfrm>
          <a:prstGeom prst="rect">
            <a:avLst/>
          </a:prstGeom>
          <a:ln w="0">
            <a:noFill/>
          </a:ln>
        </p:spPr>
      </p:sp>
      <p:sp>
        <p:nvSpPr>
          <p:cNvPr id="312"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2000" b="0" u="none" strike="noStrike">
                <a:solidFill>
                  <a:srgbClr val="000000"/>
                </a:solidFill>
                <a:uFillTx/>
                <a:latin typeface="Arial"/>
              </a:rPr>
              <a:t>Previous research looked into an option to use [high-quality] vector drawings with [limited] topology or requiring [corrections] from the artist or [stroke] order which are extrEmely hard to get automAtically. Instead, we focus on natural raster drawings.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PlaceHolder 1"/>
          <p:cNvSpPr>
            <a:spLocks noGrp="1" noRot="1" noChangeAspect="1"/>
          </p:cNvSpPr>
          <p:nvPr>
            <p:ph type="sldImg"/>
          </p:nvPr>
        </p:nvSpPr>
        <p:spPr>
          <a:xfrm>
            <a:off x="533400" y="763588"/>
            <a:ext cx="6704013" cy="3771900"/>
          </a:xfrm>
          <a:prstGeom prst="rect">
            <a:avLst/>
          </a:prstGeom>
          <a:ln w="0">
            <a:noFill/>
          </a:ln>
        </p:spPr>
      </p:sp>
      <p:sp>
        <p:nvSpPr>
          <p:cNvPr id="314"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2000" b="0" u="none" strike="noStrike" dirty="0">
                <a:solidFill>
                  <a:srgbClr val="000000"/>
                </a:solidFill>
                <a:uFillTx/>
                <a:latin typeface="Arial"/>
                <a:ea typeface="Noto Sans"/>
              </a:rPr>
              <a:t>There are alternative works solving this problem by interpolating the two closest video frames in movies. Most of them require datasets with 15 or more fps. But </a:t>
            </a:r>
            <a:r>
              <a:rPr lang="en-US" sz="2000" b="0" u="none" strike="noStrike" dirty="0">
                <a:solidFill>
                  <a:srgbClr val="000000"/>
                </a:solidFill>
                <a:uFillTx/>
                <a:latin typeface="Arial"/>
              </a:rPr>
              <a:t>in traditional animation typically the key frames are far apart and doesn’t satisfy the above assumptions.</a:t>
            </a:r>
          </a:p>
          <a:p>
            <a:pPr marL="216000" indent="-216000">
              <a:buNone/>
            </a:pPr>
            <a:endParaRPr lang="en-US" sz="2000" b="0" u="none" strike="noStrike" dirty="0">
              <a:solidFill>
                <a:srgbClr val="000000"/>
              </a:solidFill>
              <a:uFillTx/>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PlaceHolder 1"/>
          <p:cNvSpPr>
            <a:spLocks noGrp="1" noRot="1" noChangeAspect="1"/>
          </p:cNvSpPr>
          <p:nvPr>
            <p:ph type="sldImg"/>
          </p:nvPr>
        </p:nvSpPr>
        <p:spPr>
          <a:xfrm>
            <a:off x="533400" y="763588"/>
            <a:ext cx="6704013" cy="3771900"/>
          </a:xfrm>
          <a:prstGeom prst="rect">
            <a:avLst/>
          </a:prstGeom>
          <a:ln w="0">
            <a:noFill/>
          </a:ln>
        </p:spPr>
      </p:sp>
      <p:sp>
        <p:nvSpPr>
          <p:cNvPr id="316" name="PlaceHolder 2"/>
          <p:cNvSpPr>
            <a:spLocks noGrp="1"/>
          </p:cNvSpPr>
          <p:nvPr>
            <p:ph type="body"/>
          </p:nvPr>
        </p:nvSpPr>
        <p:spPr>
          <a:xfrm>
            <a:off x="777240" y="4777560"/>
            <a:ext cx="6217560" cy="4816800"/>
          </a:xfrm>
          <a:prstGeom prst="rect">
            <a:avLst/>
          </a:prstGeom>
          <a:noFill/>
          <a:ln w="0">
            <a:noFill/>
          </a:ln>
        </p:spPr>
        <p:txBody>
          <a:bodyPr lIns="0" tIns="0" rIns="0" bIns="0" anchor="t">
            <a:noAutofit/>
          </a:bodyPr>
          <a:lstStyle/>
          <a:p>
            <a:pPr marL="216000" indent="-216000">
              <a:buNone/>
            </a:pPr>
            <a:r>
              <a:rPr lang="en-US" sz="2000" b="0" u="none" strike="noStrike" dirty="0">
                <a:solidFill>
                  <a:srgbClr val="000000"/>
                </a:solidFill>
                <a:uFillTx/>
                <a:latin typeface="Arial"/>
                <a:ea typeface="Noto Sans"/>
              </a:rPr>
              <a:t>Let’s think about our problem of inbetweening.</a:t>
            </a:r>
            <a:r>
              <a:rPr lang="ru-RU" sz="2000" b="0" u="none" strike="noStrike" dirty="0">
                <a:solidFill>
                  <a:srgbClr val="000000"/>
                </a:solidFill>
                <a:uFillTx/>
                <a:latin typeface="Arial"/>
                <a:ea typeface="Noto Sans"/>
              </a:rPr>
              <a:t> </a:t>
            </a:r>
            <a:r>
              <a:rPr lang="en-US" sz="2000" b="0" u="none" strike="noStrike" dirty="0">
                <a:solidFill>
                  <a:srgbClr val="000000"/>
                </a:solidFill>
                <a:uFillTx/>
                <a:latin typeface="Arial"/>
                <a:ea typeface="Noto Sans"/>
              </a:rPr>
              <a:t>If the textures on two drawing are the same and the only difference is the pose, then inbetweening is just deformation. If there are no occlusions in the drawing, we can simply deform one keyframe into another using standard 2d deformation tools. [If] you look where each vertex goes this vector field looks smooth.</a:t>
            </a:r>
            <a:endParaRPr lang="en-US" sz="2000" b="0" u="none" strike="noStrike" dirty="0">
              <a:solidFill>
                <a:srgbClr val="000000"/>
              </a:solidFill>
              <a:uFillTx/>
              <a:latin typeface="Arial"/>
            </a:endParaRPr>
          </a:p>
          <a:p>
            <a:pPr marL="216000" indent="-216000">
              <a:buNone/>
            </a:pPr>
            <a:endParaRPr lang="en-US" sz="2000" b="0" u="none" strike="noStrike" dirty="0">
              <a:solidFill>
                <a:srgbClr val="000000"/>
              </a:solidFill>
              <a:uFillTx/>
              <a:latin typeface="Arial"/>
            </a:endParaRPr>
          </a:p>
          <a:p>
            <a:pPr marL="216000" indent="-216000">
              <a:buNone/>
            </a:pPr>
            <a:r>
              <a:rPr lang="en-US" sz="2000" b="0" u="none" strike="noStrike" dirty="0">
                <a:solidFill>
                  <a:srgbClr val="000000"/>
                </a:solidFill>
                <a:uFillTx/>
                <a:latin typeface="Arial"/>
                <a:ea typeface="Noto Sans"/>
              </a:rPr>
              <a:t>However, when [occlusions] are present (</a:t>
            </a:r>
            <a:r>
              <a:rPr lang="ru-RU" sz="2000" b="0" u="none" strike="noStrike" dirty="0">
                <a:solidFill>
                  <a:srgbClr val="000000"/>
                </a:solidFill>
                <a:uFillTx/>
                <a:latin typeface="Arial"/>
                <a:ea typeface="Noto Sans"/>
              </a:rPr>
              <a:t>прЭзэнт</a:t>
            </a:r>
            <a:r>
              <a:rPr lang="en-US" sz="2000" b="0" u="none" strike="noStrike" dirty="0">
                <a:solidFill>
                  <a:srgbClr val="000000"/>
                </a:solidFill>
                <a:uFillTx/>
                <a:latin typeface="Arial"/>
                <a:ea typeface="Noto Sans"/>
              </a:rPr>
              <a:t>), the deformation that we look for becomes [PIECEWISE] smooth. Finding such vector field that deforms first keyframe to the second keyframe is very hard. But [how] can we find it?</a:t>
            </a:r>
            <a:endParaRPr lang="en-US" sz="2000" b="0" u="none" strike="noStrike" dirty="0">
              <a:solidFill>
                <a:srgbClr val="000000"/>
              </a:solidFill>
              <a:uFillTx/>
              <a:latin typeface="Arial"/>
            </a:endParaRPr>
          </a:p>
          <a:p>
            <a:pPr marL="216000" indent="-216000">
              <a:buNone/>
            </a:pPr>
            <a:endParaRPr lang="en-US" sz="2000" b="0" u="none" strike="noStrike" dirty="0">
              <a:solidFill>
                <a:srgbClr val="000000"/>
              </a:solidFill>
              <a:uFillTx/>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PlaceHolder 1"/>
          <p:cNvSpPr>
            <a:spLocks noGrp="1" noRot="1" noChangeAspect="1"/>
          </p:cNvSpPr>
          <p:nvPr>
            <p:ph type="sldImg"/>
          </p:nvPr>
        </p:nvSpPr>
        <p:spPr>
          <a:xfrm>
            <a:off x="533400" y="763588"/>
            <a:ext cx="6704013" cy="3771900"/>
          </a:xfrm>
          <a:prstGeom prst="rect">
            <a:avLst/>
          </a:prstGeom>
          <a:ln w="0">
            <a:noFill/>
          </a:ln>
        </p:spPr>
      </p:sp>
      <p:sp>
        <p:nvSpPr>
          <p:cNvPr id="320" name="PlaceHolder 2"/>
          <p:cNvSpPr>
            <a:spLocks noGrp="1"/>
          </p:cNvSpPr>
          <p:nvPr>
            <p:ph type="body"/>
          </p:nvPr>
        </p:nvSpPr>
        <p:spPr>
          <a:xfrm>
            <a:off x="777240" y="4777560"/>
            <a:ext cx="6217560" cy="7366680"/>
          </a:xfrm>
          <a:prstGeom prst="rect">
            <a:avLst/>
          </a:prstGeom>
          <a:noFill/>
          <a:ln w="0">
            <a:noFill/>
          </a:ln>
        </p:spPr>
        <p:txBody>
          <a:bodyPr lIns="0" tIns="0" rIns="0" bIns="0" anchor="t">
            <a:noAutofit/>
          </a:bodyPr>
          <a:lstStyle/>
          <a:p>
            <a:pPr marL="216000" indent="-216000">
              <a:spcBef>
                <a:spcPts val="1191"/>
              </a:spcBef>
              <a:spcAft>
                <a:spcPts val="992"/>
              </a:spcAft>
              <a:buNone/>
            </a:pPr>
            <a:r>
              <a:rPr lang="en-US" sz="2000" b="0" u="none" strike="noStrike" dirty="0">
                <a:solidFill>
                  <a:srgbClr val="000000"/>
                </a:solidFill>
                <a:uFillTx/>
                <a:latin typeface="Arial"/>
                <a:ea typeface="Noto Sans"/>
              </a:rPr>
              <a:t>Instead of looking for that piecewise smooth vector field directly, </a:t>
            </a:r>
            <a:r>
              <a:rPr lang="en-US" sz="2000" b="0" u="none" strike="noStrike" dirty="0">
                <a:solidFill>
                  <a:srgbClr val="000000"/>
                </a:solidFill>
                <a:uFillTx/>
                <a:latin typeface="Arial"/>
              </a:rPr>
              <a:t>we observe that this piecewise smooth deformations is a projection of a smooth deformation on some layered domain. So, what we do is we [FIND] such domain or our template such that this deformation field there is [smooth]. In other words we are looking the template such that if we deform it using the skeleton the deformation is smooth.</a:t>
            </a:r>
          </a:p>
          <a:p>
            <a:pPr marL="216000" indent="-216000">
              <a:spcBef>
                <a:spcPts val="1191"/>
              </a:spcBef>
              <a:spcAft>
                <a:spcPts val="992"/>
              </a:spcAft>
              <a:buNone/>
            </a:pPr>
            <a:r>
              <a:rPr lang="en-US" sz="2000" b="0" u="none" strike="noStrike" dirty="0">
                <a:solidFill>
                  <a:srgbClr val="000000"/>
                </a:solidFill>
                <a:uFillTx/>
                <a:latin typeface="Arial"/>
                <a:ea typeface="Noto Sans"/>
              </a:rPr>
              <a:t>This layered domain is a 2.5d structure with layers like this. </a:t>
            </a:r>
            <a:r>
              <a:rPr lang="en-US" sz="2000" b="0" u="none" strike="noStrike" dirty="0">
                <a:solidFill>
                  <a:srgbClr val="000000"/>
                </a:solidFill>
                <a:uFillTx/>
                <a:latin typeface="Arial"/>
              </a:rPr>
              <a:t>When the smooth deformation field on this domain is projected back onto the plane, it produces the desired piecewise-smooth deformation field.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noRot="1" noChangeAspect="1"/>
          </p:cNvSpPr>
          <p:nvPr>
            <p:ph type="sldImg"/>
          </p:nvPr>
        </p:nvSpPr>
        <p:spPr>
          <a:xfrm>
            <a:off x="533400" y="763588"/>
            <a:ext cx="6704013" cy="3771900"/>
          </a:xfrm>
          <a:prstGeom prst="rect">
            <a:avLst/>
          </a:prstGeom>
          <a:ln w="0">
            <a:noFill/>
          </a:ln>
        </p:spPr>
      </p:sp>
      <p:sp>
        <p:nvSpPr>
          <p:cNvPr id="322" name="PlaceHolder 2"/>
          <p:cNvSpPr>
            <a:spLocks noGrp="1"/>
          </p:cNvSpPr>
          <p:nvPr>
            <p:ph type="body"/>
          </p:nvPr>
        </p:nvSpPr>
        <p:spPr>
          <a:xfrm>
            <a:off x="777240" y="4777560"/>
            <a:ext cx="6217560" cy="7366680"/>
          </a:xfrm>
          <a:prstGeom prst="rect">
            <a:avLst/>
          </a:prstGeom>
          <a:noFill/>
          <a:ln w="0">
            <a:noFill/>
          </a:ln>
        </p:spPr>
        <p:txBody>
          <a:bodyPr lIns="0" tIns="0" rIns="0" bIns="0" anchor="t">
            <a:noAutofit/>
          </a:bodyPr>
          <a:lstStyle/>
          <a:p>
            <a:pPr marL="216000" indent="-216000">
              <a:buNone/>
            </a:pPr>
            <a:r>
              <a:rPr lang="en-US" sz="2000" b="0" u="none" strike="noStrike" dirty="0">
                <a:solidFill>
                  <a:srgbClr val="000000"/>
                </a:solidFill>
                <a:uFillTx/>
                <a:latin typeface="Arial"/>
              </a:rPr>
              <a:t>Another observation is that we may split the animation into two main parts: [linear] or skeletal animation and [secondary] one. We capture the [linear] part explicitly via deformation of our template. [And] the secondary part is modeled by deep learning frame interpolation.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Default">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US" sz="4400" b="0" u="none" strike="noStrike">
              <a:solidFill>
                <a:srgbClr val="000000"/>
              </a:solidFill>
              <a:uFillTx/>
              <a:latin typeface="Arial"/>
            </a:endParaRPr>
          </a:p>
        </p:txBody>
      </p:sp>
      <p:sp>
        <p:nvSpPr>
          <p:cNvPr id="6" name="PlaceHolder 2"/>
          <p:cNvSpPr>
            <a:spLocks noGrp="1"/>
          </p:cNvSpPr>
          <p:nvPr>
            <p:ph/>
          </p:nvPr>
        </p:nvSpPr>
        <p:spPr>
          <a:xfrm>
            <a:off x="504000" y="1326600"/>
            <a:ext cx="9071640" cy="3288240"/>
          </a:xfrm>
          <a:prstGeom prst="rect">
            <a:avLst/>
          </a:prstGeom>
          <a:noFill/>
          <a:ln w="0">
            <a:noFill/>
          </a:ln>
        </p:spPr>
        <p:txBody>
          <a:bodyPr lIns="0" tIns="0" rIns="0" bIns="0" anchor="t">
            <a:normAutofit/>
          </a:bodyPr>
          <a:lstStyle/>
          <a:p>
            <a:pPr indent="0">
              <a:spcBef>
                <a:spcPts val="1417"/>
              </a:spcBef>
              <a:buNone/>
            </a:pPr>
            <a:endParaRPr lang="en-US" sz="3200" b="0" u="none" strike="noStrike">
              <a:solidFill>
                <a:srgbClr val="000000"/>
              </a:solidFill>
              <a:uFillTx/>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C0E652DA-8078-4D71-B6EE-A5F6DFC4CF78}"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efaul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US" sz="4400" b="0" u="none" strike="noStrike">
              <a:solidFill>
                <a:srgbClr val="000000"/>
              </a:solidFill>
              <a:uFillTx/>
              <a:latin typeface="Arial"/>
            </a:endParaRPr>
          </a:p>
        </p:txBody>
      </p:sp>
      <p:sp>
        <p:nvSpPr>
          <p:cNvPr id="8" name="PlaceHolder 2"/>
          <p:cNvSpPr>
            <a:spLocks noGrp="1"/>
          </p:cNvSpPr>
          <p:nvPr>
            <p:ph type="subTitle"/>
          </p:nvPr>
        </p:nvSpPr>
        <p:spPr>
          <a:xfrm>
            <a:off x="504000" y="1326600"/>
            <a:ext cx="9071640" cy="3288240"/>
          </a:xfrm>
          <a:prstGeom prst="rect">
            <a:avLst/>
          </a:prstGeom>
          <a:noFill/>
          <a:ln w="0">
            <a:noFill/>
          </a:ln>
        </p:spPr>
        <p:txBody>
          <a:bodyPr lIns="0" tIns="0" rIns="0" bIns="0" anchor="ctr">
            <a:noAutofit/>
          </a:bodyPr>
          <a:lstStyle/>
          <a:p>
            <a:pPr indent="0" algn="ctr">
              <a:buNone/>
            </a:pPr>
            <a:endParaRPr lang="en-US" sz="3200" b="0" u="none" strike="noStrike">
              <a:solidFill>
                <a:srgbClr val="000000"/>
              </a:solidFill>
              <a:uFillTx/>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363FA43F-E3FE-412C-88BE-204E0469583C}"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u="none" strike="noStrike">
                <a:solidFill>
                  <a:srgbClr val="000000"/>
                </a:solidFill>
                <a:uFillTx/>
                <a:latin typeface="Arial"/>
              </a:rPr>
              <a:t>Click to edit the title text format</a:t>
            </a:r>
          </a:p>
        </p:txBody>
      </p:sp>
      <p:sp>
        <p:nvSpPr>
          <p:cNvPr id="6" name="PlaceHolder 2"/>
          <p:cNvSpPr>
            <a:spLocks noGrp="1"/>
          </p:cNvSpPr>
          <p:nvPr>
            <p:ph type="body"/>
          </p:nvPr>
        </p:nvSpPr>
        <p:spPr>
          <a:xfrm>
            <a:off x="504000" y="1326600"/>
            <a:ext cx="9071640" cy="32882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en-US" sz="2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en-US" sz="24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en-US" sz="20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en-US" sz="20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en-US" sz="20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en-US" sz="2000" b="0" u="none" strike="noStrike">
                <a:solidFill>
                  <a:srgbClr val="000000"/>
                </a:solidFill>
                <a:uFillTx/>
                <a:latin typeface="Arial"/>
              </a:rPr>
              <a:t>Seventh Outline Level</a:t>
            </a:r>
          </a:p>
        </p:txBody>
      </p:sp>
      <p:sp>
        <p:nvSpPr>
          <p:cNvPr id="2" name="PlaceHolder 3"/>
          <p:cNvSpPr>
            <a:spLocks noGrp="1"/>
          </p:cNvSpPr>
          <p:nvPr>
            <p:ph type="dt" idx="1"/>
          </p:nvPr>
        </p:nvSpPr>
        <p:spPr>
          <a:xfrm>
            <a:off x="504000" y="5165280"/>
            <a:ext cx="2348280" cy="390600"/>
          </a:xfrm>
          <a:prstGeom prst="rect">
            <a:avLst/>
          </a:prstGeom>
          <a:noFill/>
          <a:ln w="0">
            <a:noFill/>
          </a:ln>
        </p:spPr>
        <p:txBody>
          <a:bodyPr lIns="0" tIns="0" rIns="0" bIns="0" anchor="t">
            <a:noAutofit/>
          </a:bodyPr>
          <a:lstStyle>
            <a:lvl1pPr indent="0">
              <a:buNone/>
              <a:defRPr lang="en-US" sz="1400" b="0" u="none" strike="noStrike">
                <a:solidFill>
                  <a:srgbClr val="000000"/>
                </a:solidFill>
                <a:uFillTx/>
                <a:latin typeface="Times New Roman"/>
              </a:defRPr>
            </a:lvl1pPr>
          </a:lstStyle>
          <a:p>
            <a:pPr indent="0">
              <a:buNone/>
            </a:pPr>
            <a:r>
              <a:rPr lang="en-US" sz="1400" b="0" u="none" strike="noStrike">
                <a:solidFill>
                  <a:srgbClr val="000000"/>
                </a:solidFill>
                <a:uFillTx/>
                <a:latin typeface="Times New Roman"/>
              </a:rPr>
              <a:t>&lt;date/time&gt;</a:t>
            </a:r>
          </a:p>
        </p:txBody>
      </p:sp>
      <p:sp>
        <p:nvSpPr>
          <p:cNvPr id="3" name="PlaceHolder 4"/>
          <p:cNvSpPr>
            <a:spLocks noGrp="1"/>
          </p:cNvSpPr>
          <p:nvPr>
            <p:ph type="ftr" idx="2"/>
          </p:nvPr>
        </p:nvSpPr>
        <p:spPr>
          <a:xfrm>
            <a:off x="3447360" y="5165280"/>
            <a:ext cx="3195000" cy="390600"/>
          </a:xfrm>
          <a:prstGeom prst="rect">
            <a:avLst/>
          </a:prstGeom>
          <a:noFill/>
          <a:ln w="0">
            <a:noFill/>
          </a:ln>
        </p:spPr>
        <p:txBody>
          <a:bodyPr lIns="0" tIns="0" rIns="0" bIns="0" anchor="t">
            <a:noAutofit/>
          </a:bodyPr>
          <a:lstStyle>
            <a:lvl1pPr indent="0" algn="ctr">
              <a:buNone/>
              <a:defRPr lang="en-US" sz="1400" b="0" u="none" strike="noStrike">
                <a:solidFill>
                  <a:srgbClr val="000000"/>
                </a:solidFill>
                <a:uFillTx/>
                <a:latin typeface="Times New Roman"/>
              </a:defRPr>
            </a:lvl1pPr>
          </a:lstStyle>
          <a:p>
            <a:pPr indent="0" algn="ctr">
              <a:buNone/>
            </a:pPr>
            <a:r>
              <a:rPr lang="en-US" sz="1400" b="0" u="none" strike="noStrike">
                <a:solidFill>
                  <a:srgbClr val="000000"/>
                </a:solidFill>
                <a:uFillTx/>
                <a:latin typeface="Times New Roman"/>
              </a:rPr>
              <a:t>&lt;footer&gt;</a:t>
            </a:r>
          </a:p>
        </p:txBody>
      </p:sp>
      <p:sp>
        <p:nvSpPr>
          <p:cNvPr id="4" name="PlaceHolder 5"/>
          <p:cNvSpPr>
            <a:spLocks noGrp="1"/>
          </p:cNvSpPr>
          <p:nvPr>
            <p:ph type="sldNum" idx="3"/>
          </p:nvPr>
        </p:nvSpPr>
        <p:spPr>
          <a:xfrm>
            <a:off x="7227360" y="5165280"/>
            <a:ext cx="2348280" cy="390600"/>
          </a:xfrm>
          <a:prstGeom prst="rect">
            <a:avLst/>
          </a:prstGeom>
          <a:noFill/>
          <a:ln w="0">
            <a:noFill/>
          </a:ln>
        </p:spPr>
        <p:txBody>
          <a:bodyPr lIns="0" tIns="0" rIns="0" bIns="0" anchor="t">
            <a:noAutofit/>
          </a:bodyPr>
          <a:lstStyle>
            <a:lvl1pPr indent="0" algn="r">
              <a:buNone/>
              <a:defRPr lang="en-US" sz="1400" b="0" u="none" strike="noStrike">
                <a:solidFill>
                  <a:srgbClr val="000000"/>
                </a:solidFill>
                <a:uFillTx/>
                <a:latin typeface="Times New Roman"/>
              </a:defRPr>
            </a:lvl1pPr>
          </a:lstStyle>
          <a:p>
            <a:pPr indent="0" algn="r">
              <a:buNone/>
            </a:pPr>
            <a:fld id="{832CDA3E-7016-470A-B041-079AE45F74B1}" type="slidenum">
              <a:rPr lang="en-US" sz="1400" b="0" u="none" strike="noStrike">
                <a:solidFill>
                  <a:srgbClr val="000000"/>
                </a:solidFill>
                <a:uFillTx/>
                <a:latin typeface="Times New Roman"/>
              </a:rPr>
              <a:t>‹#›</a:t>
            </a:fld>
            <a:r>
              <a:rPr lang="en-US" sz="1400" b="0" u="none" strike="noStrike">
                <a:solidFill>
                  <a:srgbClr val="000000"/>
                </a:solidFill>
                <a:uFillTx/>
                <a:latin typeface="Times New Roman"/>
              </a:rPr>
              <a:t>/</a:t>
            </a:r>
            <a:fld id="{A736DC9A-DA6E-478B-8C5B-C4412A9D8F29}" type="slidecount">
              <a:rPr lang="en-US" sz="1400" b="0" u="none" strike="noStrike">
                <a:solidFill>
                  <a:srgbClr val="000000"/>
                </a:solidFill>
                <a:uFillTx/>
                <a:latin typeface="Times New Roman"/>
              </a:rPr>
              <a:t>23</a:t>
            </a:fld>
            <a:endParaRPr lang="en-US" sz="14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5.png"/><Relationship Id="rId21" Type="http://schemas.openxmlformats.org/officeDocument/2006/relationships/image" Target="../media/image50.png"/><Relationship Id="rId34" Type="http://schemas.openxmlformats.org/officeDocument/2006/relationships/image" Target="../media/image63.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4.svg"/><Relationship Id="rId33" Type="http://schemas.openxmlformats.org/officeDocument/2006/relationships/image" Target="../media/image62.svg"/><Relationship Id="rId2" Type="http://schemas.openxmlformats.org/officeDocument/2006/relationships/notesSlide" Target="../notesSlides/notesSlide10.xml"/><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8.svg"/><Relationship Id="rId1" Type="http://schemas.openxmlformats.org/officeDocument/2006/relationships/slideLayout" Target="../slideLayouts/slideLayout1.xml"/><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53.png"/><Relationship Id="rId32" Type="http://schemas.openxmlformats.org/officeDocument/2006/relationships/image" Target="../media/image61.png"/><Relationship Id="rId37" Type="http://schemas.openxmlformats.org/officeDocument/2006/relationships/image" Target="../media/image66.sv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svg"/><Relationship Id="rId28" Type="http://schemas.openxmlformats.org/officeDocument/2006/relationships/image" Target="../media/image57.png"/><Relationship Id="rId36" Type="http://schemas.openxmlformats.org/officeDocument/2006/relationships/image" Target="../media/image65.png"/><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60.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svg"/><Relationship Id="rId30" Type="http://schemas.openxmlformats.org/officeDocument/2006/relationships/image" Target="../media/image59.png"/><Relationship Id="rId35" Type="http://schemas.openxmlformats.org/officeDocument/2006/relationships/image" Target="../media/image64.svg"/><Relationship Id="rId8" Type="http://schemas.openxmlformats.org/officeDocument/2006/relationships/image" Target="../media/image37.svg"/><Relationship Id="rId3"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9.png"/><Relationship Id="rId21" Type="http://schemas.openxmlformats.org/officeDocument/2006/relationships/image" Target="../media/image50.png"/><Relationship Id="rId34" Type="http://schemas.openxmlformats.org/officeDocument/2006/relationships/image" Target="../media/image55.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8.svg"/><Relationship Id="rId33" Type="http://schemas.openxmlformats.org/officeDocument/2006/relationships/image" Target="../media/image54.svg"/><Relationship Id="rId2" Type="http://schemas.openxmlformats.org/officeDocument/2006/relationships/notesSlide" Target="../notesSlides/notesSlide12.xml"/><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62.svg"/><Relationship Id="rId1" Type="http://schemas.openxmlformats.org/officeDocument/2006/relationships/slideLayout" Target="../slideLayouts/slideLayout1.xml"/><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57.png"/><Relationship Id="rId32" Type="http://schemas.openxmlformats.org/officeDocument/2006/relationships/image" Target="../media/image53.png"/><Relationship Id="rId37" Type="http://schemas.openxmlformats.org/officeDocument/2006/relationships/image" Target="../media/image66.sv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svg"/><Relationship Id="rId28" Type="http://schemas.openxmlformats.org/officeDocument/2006/relationships/image" Target="../media/image61.png"/><Relationship Id="rId36" Type="http://schemas.openxmlformats.org/officeDocument/2006/relationships/image" Target="../media/image65.png"/><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64.sv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60.png"/><Relationship Id="rId30" Type="http://schemas.openxmlformats.org/officeDocument/2006/relationships/image" Target="../media/image63.png"/><Relationship Id="rId35" Type="http://schemas.openxmlformats.org/officeDocument/2006/relationships/image" Target="../media/image56.svg"/><Relationship Id="rId8" Type="http://schemas.openxmlformats.org/officeDocument/2006/relationships/image" Target="../media/image37.svg"/><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3.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63.png"/><Relationship Id="rId5" Type="http://schemas.openxmlformats.org/officeDocument/2006/relationships/image" Target="../media/image42.png"/><Relationship Id="rId10" Type="http://schemas.openxmlformats.org/officeDocument/2006/relationships/image" Target="../media/image62.svg"/><Relationship Id="rId4" Type="http://schemas.openxmlformats.org/officeDocument/2006/relationships/image" Target="../media/image32.png"/><Relationship Id="rId9" Type="http://schemas.openxmlformats.org/officeDocument/2006/relationships/image" Target="../media/image61.png"/></Relationships>
</file>

<file path=ppt/slides/_rels/slide14.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9.png"/><Relationship Id="rId21" Type="http://schemas.openxmlformats.org/officeDocument/2006/relationships/image" Target="../media/image50.png"/><Relationship Id="rId34" Type="http://schemas.openxmlformats.org/officeDocument/2006/relationships/image" Target="../media/image55.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8.svg"/><Relationship Id="rId33" Type="http://schemas.openxmlformats.org/officeDocument/2006/relationships/image" Target="../media/image54.svg"/><Relationship Id="rId2" Type="http://schemas.openxmlformats.org/officeDocument/2006/relationships/notesSlide" Target="../notesSlides/notesSlide14.xml"/><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62.svg"/><Relationship Id="rId1" Type="http://schemas.openxmlformats.org/officeDocument/2006/relationships/slideLayout" Target="../slideLayouts/slideLayout1.xml"/><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57.png"/><Relationship Id="rId32" Type="http://schemas.openxmlformats.org/officeDocument/2006/relationships/image" Target="../media/image53.png"/><Relationship Id="rId37" Type="http://schemas.openxmlformats.org/officeDocument/2006/relationships/image" Target="../media/image66.sv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svg"/><Relationship Id="rId28" Type="http://schemas.openxmlformats.org/officeDocument/2006/relationships/image" Target="../media/image61.png"/><Relationship Id="rId36" Type="http://schemas.openxmlformats.org/officeDocument/2006/relationships/image" Target="../media/image65.png"/><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64.sv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60.png"/><Relationship Id="rId30" Type="http://schemas.openxmlformats.org/officeDocument/2006/relationships/image" Target="../media/image63.png"/><Relationship Id="rId35" Type="http://schemas.openxmlformats.org/officeDocument/2006/relationships/image" Target="../media/image56.svg"/><Relationship Id="rId8" Type="http://schemas.openxmlformats.org/officeDocument/2006/relationships/image" Target="../media/image37.svg"/><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18" Type="http://schemas.openxmlformats.org/officeDocument/2006/relationships/image" Target="../media/image82.svg"/><Relationship Id="rId3" Type="http://schemas.openxmlformats.org/officeDocument/2006/relationships/image" Target="../media/image67.png"/><Relationship Id="rId21" Type="http://schemas.openxmlformats.org/officeDocument/2006/relationships/image" Target="../media/image39.sv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1.png"/><Relationship Id="rId2" Type="http://schemas.openxmlformats.org/officeDocument/2006/relationships/notesSlide" Target="../notesSlides/notesSlide15.xml"/><Relationship Id="rId16" Type="http://schemas.openxmlformats.org/officeDocument/2006/relationships/image" Target="../media/image80.png"/><Relationship Id="rId20"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75.png"/><Relationship Id="rId24" Type="http://schemas.openxmlformats.org/officeDocument/2006/relationships/image" Target="../media/image84.pn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41.svg"/><Relationship Id="rId10" Type="http://schemas.openxmlformats.org/officeDocument/2006/relationships/image" Target="../media/image74.svg"/><Relationship Id="rId19" Type="http://schemas.openxmlformats.org/officeDocument/2006/relationships/image" Target="../media/image83.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svg"/><Relationship Id="rId22"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9.png"/><Relationship Id="rId21" Type="http://schemas.openxmlformats.org/officeDocument/2006/relationships/image" Target="../media/image50.png"/><Relationship Id="rId34" Type="http://schemas.openxmlformats.org/officeDocument/2006/relationships/image" Target="../media/image55.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8.svg"/><Relationship Id="rId33" Type="http://schemas.openxmlformats.org/officeDocument/2006/relationships/image" Target="../media/image54.svg"/><Relationship Id="rId2" Type="http://schemas.openxmlformats.org/officeDocument/2006/relationships/notesSlide" Target="../notesSlides/notesSlide17.xml"/><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62.svg"/><Relationship Id="rId1" Type="http://schemas.openxmlformats.org/officeDocument/2006/relationships/slideLayout" Target="../slideLayouts/slideLayout1.xml"/><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57.png"/><Relationship Id="rId32" Type="http://schemas.openxmlformats.org/officeDocument/2006/relationships/image" Target="../media/image53.png"/><Relationship Id="rId37" Type="http://schemas.openxmlformats.org/officeDocument/2006/relationships/image" Target="../media/image66.sv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svg"/><Relationship Id="rId28" Type="http://schemas.openxmlformats.org/officeDocument/2006/relationships/image" Target="../media/image61.png"/><Relationship Id="rId36" Type="http://schemas.openxmlformats.org/officeDocument/2006/relationships/image" Target="../media/image65.png"/><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64.sv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60.png"/><Relationship Id="rId30" Type="http://schemas.openxmlformats.org/officeDocument/2006/relationships/image" Target="../media/image63.png"/><Relationship Id="rId35" Type="http://schemas.openxmlformats.org/officeDocument/2006/relationships/image" Target="../media/image56.svg"/><Relationship Id="rId8" Type="http://schemas.openxmlformats.org/officeDocument/2006/relationships/image" Target="../media/image37.svg"/><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6.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46.png"/><Relationship Id="rId15" Type="http://schemas.openxmlformats.org/officeDocument/2006/relationships/image" Target="../media/image33.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6.gif"/></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6.gi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laceHolder 1"/>
          <p:cNvSpPr>
            <a:spLocks noGrp="1"/>
          </p:cNvSpPr>
          <p:nvPr>
            <p:ph type="subTitle"/>
          </p:nvPr>
        </p:nvSpPr>
        <p:spPr>
          <a:xfrm>
            <a:off x="504000" y="1326600"/>
            <a:ext cx="9071640" cy="3288240"/>
          </a:xfrm>
          <a:prstGeom prst="rect">
            <a:avLst/>
          </a:prstGeom>
          <a:noFill/>
          <a:ln w="0">
            <a:noFill/>
          </a:ln>
        </p:spPr>
        <p:txBody>
          <a:bodyPr lIns="0" tIns="0" rIns="0" bIns="0" anchor="ctr">
            <a:noAutofit/>
          </a:bodyPr>
          <a:lstStyle/>
          <a:p>
            <a:pPr algn="ctr"/>
            <a:r>
              <a:rPr lang="en-US" sz="3200" b="0" u="none" strike="noStrike" dirty="0">
                <a:solidFill>
                  <a:srgbClr val="000000"/>
                </a:solidFill>
                <a:uFillTx/>
                <a:latin typeface="Linux Biolinum"/>
              </a:rPr>
              <a:t>Skeleton-Driven Inbetweening of Bitmap Character Drawings</a:t>
            </a:r>
            <a:endParaRPr lang="en-US" sz="3200" b="0" u="none" strike="noStrike" dirty="0">
              <a:solidFill>
                <a:srgbClr val="000000"/>
              </a:solidFill>
              <a:uFillTx/>
              <a:latin typeface="Arial"/>
            </a:endParaRPr>
          </a:p>
          <a:p>
            <a:pPr algn="ctr"/>
            <a:r>
              <a:rPr lang="en-US" sz="2400" b="0" u="none" strike="noStrike" dirty="0">
                <a:solidFill>
                  <a:srgbClr val="000000"/>
                </a:solidFill>
                <a:uFillTx/>
                <a:latin typeface="Linux Biolinum"/>
              </a:rPr>
              <a:t>KIRILL BRODT and MIKHAIL BESSMELTSEV</a:t>
            </a:r>
            <a:endParaRPr lang="en-US" sz="2400" b="0" u="none" strike="noStrike" dirty="0">
              <a:solidFill>
                <a:srgbClr val="000000"/>
              </a:solidFill>
              <a:uFillTx/>
              <a:latin typeface="Arial"/>
            </a:endParaRPr>
          </a:p>
          <a:p>
            <a:pPr algn="ctr"/>
            <a:r>
              <a:rPr lang="en-US" sz="2400" b="0" u="none" strike="noStrike" dirty="0">
                <a:solidFill>
                  <a:srgbClr val="000000"/>
                </a:solidFill>
                <a:uFillTx/>
                <a:latin typeface="Linux Biolinum"/>
              </a:rPr>
              <a:t>Université de Montréal, Canada</a:t>
            </a:r>
            <a:endParaRPr lang="en-US" sz="2400" b="0" u="none" strike="noStrike" dirty="0">
              <a:solidFill>
                <a:srgbClr val="000000"/>
              </a:solidFill>
              <a:uFillTx/>
              <a:latin typeface="Arial"/>
            </a:endParaRPr>
          </a:p>
        </p:txBody>
      </p:sp>
      <p:pic>
        <p:nvPicPr>
          <p:cNvPr id="16" name="Graphic 15"/>
          <p:cNvPicPr/>
          <p:nvPr/>
        </p:nvPicPr>
        <p:blipFill>
          <a:blip r:embed="rId3">
            <a:extLst>
              <a:ext uri="{96DAC541-7B7A-43D3-8B79-37D633B846F1}">
                <asvg:svgBlip xmlns:asvg="http://schemas.microsoft.com/office/drawing/2016/SVG/main" r:embed="rId4"/>
              </a:ext>
            </a:extLst>
          </a:blip>
          <a:stretch/>
        </p:blipFill>
        <p:spPr>
          <a:xfrm>
            <a:off x="6172200" y="3886200"/>
            <a:ext cx="3504960" cy="143784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u="none" strike="noStrike">
                <a:solidFill>
                  <a:srgbClr val="000000"/>
                </a:solidFill>
                <a:uFillTx/>
                <a:latin typeface="Linux Biolinum"/>
              </a:rPr>
              <a:t>Algorithm overview</a:t>
            </a:r>
            <a:endParaRPr lang="en-US" sz="4400" b="0" u="none" strike="noStrike">
              <a:solidFill>
                <a:srgbClr val="000000"/>
              </a:solidFill>
              <a:uFillTx/>
              <a:latin typeface="Arial"/>
            </a:endParaRPr>
          </a:p>
        </p:txBody>
      </p:sp>
      <p:pic>
        <p:nvPicPr>
          <p:cNvPr id="99" name="Picture 98"/>
          <p:cNvPicPr/>
          <p:nvPr/>
        </p:nvPicPr>
        <p:blipFill>
          <a:blip r:embed="rId3"/>
          <a:stretch/>
        </p:blipFill>
        <p:spPr>
          <a:xfrm>
            <a:off x="384840" y="1491840"/>
            <a:ext cx="1156680" cy="1581840"/>
          </a:xfrm>
          <a:prstGeom prst="rect">
            <a:avLst/>
          </a:prstGeom>
          <a:ln w="0">
            <a:noFill/>
          </a:ln>
        </p:spPr>
      </p:pic>
      <p:pic>
        <p:nvPicPr>
          <p:cNvPr id="100" name="Picture 99"/>
          <p:cNvPicPr/>
          <p:nvPr/>
        </p:nvPicPr>
        <p:blipFill>
          <a:blip r:embed="rId4"/>
          <a:stretch/>
        </p:blipFill>
        <p:spPr>
          <a:xfrm>
            <a:off x="342000" y="3045600"/>
            <a:ext cx="1457280" cy="1792080"/>
          </a:xfrm>
          <a:prstGeom prst="rect">
            <a:avLst/>
          </a:prstGeom>
          <a:ln w="0">
            <a:noFill/>
          </a:ln>
        </p:spPr>
      </p:pic>
      <p:pic>
        <p:nvPicPr>
          <p:cNvPr id="101" name="Graphic 100"/>
          <p:cNvPicPr/>
          <p:nvPr/>
        </p:nvPicPr>
        <p:blipFill>
          <a:blip r:embed="rId5">
            <a:extLst>
              <a:ext uri="{96DAC541-7B7A-43D3-8B79-37D633B846F1}">
                <asvg:svgBlip xmlns:asvg="http://schemas.microsoft.com/office/drawing/2016/SVG/main" r:embed="rId6"/>
              </a:ext>
            </a:extLst>
          </a:blip>
          <a:stretch/>
        </p:blipFill>
        <p:spPr>
          <a:xfrm>
            <a:off x="726480" y="2504520"/>
            <a:ext cx="277560" cy="306720"/>
          </a:xfrm>
          <a:prstGeom prst="rect">
            <a:avLst/>
          </a:prstGeom>
          <a:ln w="0">
            <a:noFill/>
          </a:ln>
        </p:spPr>
      </p:pic>
      <p:pic>
        <p:nvPicPr>
          <p:cNvPr id="102" name="Graphic 101"/>
          <p:cNvPicPr/>
          <p:nvPr/>
        </p:nvPicPr>
        <p:blipFill>
          <a:blip r:embed="rId7">
            <a:extLst>
              <a:ext uri="{96DAC541-7B7A-43D3-8B79-37D633B846F1}">
                <asvg:svgBlip xmlns:asvg="http://schemas.microsoft.com/office/drawing/2016/SVG/main" r:embed="rId8"/>
              </a:ext>
            </a:extLst>
          </a:blip>
          <a:stretch/>
        </p:blipFill>
        <p:spPr>
          <a:xfrm>
            <a:off x="651240" y="3897360"/>
            <a:ext cx="504720" cy="824760"/>
          </a:xfrm>
          <a:prstGeom prst="rect">
            <a:avLst/>
          </a:prstGeom>
          <a:ln w="0">
            <a:noFill/>
          </a:ln>
        </p:spPr>
      </p:pic>
      <p:pic>
        <p:nvPicPr>
          <p:cNvPr id="103" name="Graphic 102"/>
          <p:cNvPicPr/>
          <p:nvPr/>
        </p:nvPicPr>
        <p:blipFill>
          <a:blip r:embed="rId9">
            <a:extLst>
              <a:ext uri="{96DAC541-7B7A-43D3-8B79-37D633B846F1}">
                <asvg:svgBlip xmlns:asvg="http://schemas.microsoft.com/office/drawing/2016/SVG/main" r:embed="rId10"/>
              </a:ext>
            </a:extLst>
          </a:blip>
          <a:stretch/>
        </p:blipFill>
        <p:spPr>
          <a:xfrm>
            <a:off x="426240" y="1728360"/>
            <a:ext cx="894240" cy="1326240"/>
          </a:xfrm>
          <a:prstGeom prst="rect">
            <a:avLst/>
          </a:prstGeom>
          <a:ln w="0">
            <a:noFill/>
          </a:ln>
        </p:spPr>
      </p:pic>
      <p:pic>
        <p:nvPicPr>
          <p:cNvPr id="104" name="Graphic 103"/>
          <p:cNvPicPr/>
          <p:nvPr/>
        </p:nvPicPr>
        <p:blipFill>
          <a:blip r:embed="rId11">
            <a:extLst>
              <a:ext uri="{96DAC541-7B7A-43D3-8B79-37D633B846F1}">
                <asvg:svgBlip xmlns:asvg="http://schemas.microsoft.com/office/drawing/2016/SVG/main" r:embed="rId12"/>
              </a:ext>
            </a:extLst>
          </a:blip>
          <a:stretch/>
        </p:blipFill>
        <p:spPr>
          <a:xfrm>
            <a:off x="533880" y="3272040"/>
            <a:ext cx="572760" cy="1524600"/>
          </a:xfrm>
          <a:prstGeom prst="rect">
            <a:avLst/>
          </a:prstGeom>
          <a:ln w="0">
            <a:noFill/>
          </a:ln>
        </p:spPr>
      </p:pic>
      <p:pic>
        <p:nvPicPr>
          <p:cNvPr id="105" name="Picture 104"/>
          <p:cNvPicPr/>
          <p:nvPr/>
        </p:nvPicPr>
        <p:blipFill>
          <a:blip r:embed="rId4"/>
          <a:stretch/>
        </p:blipFill>
        <p:spPr>
          <a:xfrm>
            <a:off x="1613880" y="3045600"/>
            <a:ext cx="1457280" cy="1792080"/>
          </a:xfrm>
          <a:prstGeom prst="rect">
            <a:avLst/>
          </a:prstGeom>
          <a:ln w="0">
            <a:noFill/>
          </a:ln>
        </p:spPr>
      </p:pic>
      <p:pic>
        <p:nvPicPr>
          <p:cNvPr id="106" name="Picture 105"/>
          <p:cNvPicPr/>
          <p:nvPr/>
        </p:nvPicPr>
        <p:blipFill>
          <a:blip r:embed="rId3"/>
          <a:stretch/>
        </p:blipFill>
        <p:spPr>
          <a:xfrm>
            <a:off x="1657080" y="1480680"/>
            <a:ext cx="1157040" cy="1581480"/>
          </a:xfrm>
          <a:prstGeom prst="rect">
            <a:avLst/>
          </a:prstGeom>
          <a:ln w="0">
            <a:noFill/>
          </a:ln>
        </p:spPr>
      </p:pic>
      <p:pic>
        <p:nvPicPr>
          <p:cNvPr id="107" name="Picture 106"/>
          <p:cNvPicPr/>
          <p:nvPr/>
        </p:nvPicPr>
        <p:blipFill>
          <a:blip r:embed="rId13">
            <a:alphaModFix amt="50000"/>
          </a:blip>
          <a:srcRect l="33439" t="50324" r="36647" b="16016"/>
          <a:stretch/>
        </p:blipFill>
        <p:spPr>
          <a:xfrm>
            <a:off x="1857960" y="2255400"/>
            <a:ext cx="564480" cy="658080"/>
          </a:xfrm>
          <a:prstGeom prst="rect">
            <a:avLst/>
          </a:prstGeom>
          <a:ln w="0">
            <a:noFill/>
          </a:ln>
        </p:spPr>
      </p:pic>
      <p:pic>
        <p:nvPicPr>
          <p:cNvPr id="108" name="Picture 107"/>
          <p:cNvPicPr/>
          <p:nvPr/>
        </p:nvPicPr>
        <p:blipFill>
          <a:blip r:embed="rId14">
            <a:alphaModFix amt="50000"/>
          </a:blip>
          <a:srcRect l="27616" t="25292" r="31124" b="10973"/>
          <a:stretch/>
        </p:blipFill>
        <p:spPr>
          <a:xfrm>
            <a:off x="1697040" y="3514320"/>
            <a:ext cx="794880" cy="1280520"/>
          </a:xfrm>
          <a:prstGeom prst="rect">
            <a:avLst/>
          </a:prstGeom>
          <a:ln w="0">
            <a:noFill/>
          </a:ln>
        </p:spPr>
      </p:pic>
      <p:pic>
        <p:nvPicPr>
          <p:cNvPr id="109" name="Picture 108"/>
          <p:cNvPicPr/>
          <p:nvPr/>
        </p:nvPicPr>
        <p:blipFill>
          <a:blip r:embed="rId15"/>
          <a:stretch/>
        </p:blipFill>
        <p:spPr>
          <a:xfrm>
            <a:off x="4646520" y="1416240"/>
            <a:ext cx="1923120" cy="1628280"/>
          </a:xfrm>
          <a:prstGeom prst="rect">
            <a:avLst/>
          </a:prstGeom>
          <a:ln w="0">
            <a:noFill/>
          </a:ln>
        </p:spPr>
      </p:pic>
      <p:pic>
        <p:nvPicPr>
          <p:cNvPr id="110" name="Picture 109"/>
          <p:cNvPicPr/>
          <p:nvPr/>
        </p:nvPicPr>
        <p:blipFill>
          <a:blip r:embed="rId16"/>
          <a:stretch/>
        </p:blipFill>
        <p:spPr>
          <a:xfrm>
            <a:off x="4825800" y="3107520"/>
            <a:ext cx="1628280" cy="1734480"/>
          </a:xfrm>
          <a:prstGeom prst="rect">
            <a:avLst/>
          </a:prstGeom>
          <a:ln w="0">
            <a:noFill/>
          </a:ln>
        </p:spPr>
      </p:pic>
      <p:pic>
        <p:nvPicPr>
          <p:cNvPr id="111" name="Graphic 110"/>
          <p:cNvPicPr/>
          <p:nvPr/>
        </p:nvPicPr>
        <p:blipFill>
          <a:blip r:embed="rId17">
            <a:extLst>
              <a:ext uri="{96DAC541-7B7A-43D3-8B79-37D633B846F1}">
                <asvg:svgBlip xmlns:asvg="http://schemas.microsoft.com/office/drawing/2016/SVG/main" r:embed="rId18"/>
              </a:ext>
            </a:extLst>
          </a:blip>
          <a:stretch/>
        </p:blipFill>
        <p:spPr>
          <a:xfrm>
            <a:off x="6542640" y="1985760"/>
            <a:ext cx="606600" cy="1006560"/>
          </a:xfrm>
          <a:prstGeom prst="rect">
            <a:avLst/>
          </a:prstGeom>
          <a:ln w="0">
            <a:noFill/>
          </a:ln>
        </p:spPr>
      </p:pic>
      <p:pic>
        <p:nvPicPr>
          <p:cNvPr id="112" name="Picture 111"/>
          <p:cNvPicPr/>
          <p:nvPr/>
        </p:nvPicPr>
        <p:blipFill>
          <a:blip r:embed="rId19"/>
          <a:stretch/>
        </p:blipFill>
        <p:spPr>
          <a:xfrm>
            <a:off x="7415280" y="1491120"/>
            <a:ext cx="800280" cy="1563480"/>
          </a:xfrm>
          <a:prstGeom prst="rect">
            <a:avLst/>
          </a:prstGeom>
          <a:ln w="0">
            <a:noFill/>
          </a:ln>
        </p:spPr>
      </p:pic>
      <p:pic>
        <p:nvPicPr>
          <p:cNvPr id="113" name="Picture 112"/>
          <p:cNvPicPr/>
          <p:nvPr/>
        </p:nvPicPr>
        <p:blipFill>
          <a:blip r:embed="rId20"/>
          <a:stretch/>
        </p:blipFill>
        <p:spPr>
          <a:xfrm>
            <a:off x="7389000" y="3171960"/>
            <a:ext cx="815040" cy="1508040"/>
          </a:xfrm>
          <a:prstGeom prst="rect">
            <a:avLst/>
          </a:prstGeom>
          <a:ln w="0">
            <a:noFill/>
          </a:ln>
        </p:spPr>
      </p:pic>
      <p:pic>
        <p:nvPicPr>
          <p:cNvPr id="114" name="Picture 113"/>
          <p:cNvPicPr/>
          <p:nvPr/>
        </p:nvPicPr>
        <p:blipFill>
          <a:blip r:embed="rId21"/>
          <a:stretch/>
        </p:blipFill>
        <p:spPr>
          <a:xfrm>
            <a:off x="8973720" y="2331720"/>
            <a:ext cx="833760" cy="1559880"/>
          </a:xfrm>
          <a:prstGeom prst="rect">
            <a:avLst/>
          </a:prstGeom>
          <a:ln w="0">
            <a:noFill/>
          </a:ln>
        </p:spPr>
      </p:pic>
      <p:pic>
        <p:nvPicPr>
          <p:cNvPr id="115" name="Graphic 114"/>
          <p:cNvPicPr/>
          <p:nvPr/>
        </p:nvPicPr>
        <p:blipFill>
          <a:blip r:embed="rId22">
            <a:extLst>
              <a:ext uri="{96DAC541-7B7A-43D3-8B79-37D633B846F1}">
                <asvg:svgBlip xmlns:asvg="http://schemas.microsoft.com/office/drawing/2016/SVG/main" r:embed="rId23"/>
              </a:ext>
            </a:extLst>
          </a:blip>
          <a:stretch/>
        </p:blipFill>
        <p:spPr>
          <a:xfrm>
            <a:off x="8120520" y="2882520"/>
            <a:ext cx="933120" cy="640800"/>
          </a:xfrm>
          <a:prstGeom prst="rect">
            <a:avLst/>
          </a:prstGeom>
          <a:ln w="0">
            <a:noFill/>
          </a:ln>
        </p:spPr>
      </p:pic>
      <p:pic>
        <p:nvPicPr>
          <p:cNvPr id="116" name="Graphic 115"/>
          <p:cNvPicPr/>
          <p:nvPr/>
        </p:nvPicPr>
        <p:blipFill>
          <a:blip r:embed="rId24">
            <a:extLst>
              <a:ext uri="{96DAC541-7B7A-43D3-8B79-37D633B846F1}">
                <asvg:svgBlip xmlns:asvg="http://schemas.microsoft.com/office/drawing/2016/SVG/main" r:embed="rId25"/>
              </a:ext>
            </a:extLst>
          </a:blip>
          <a:stretch/>
        </p:blipFill>
        <p:spPr>
          <a:xfrm>
            <a:off x="2498400" y="3081960"/>
            <a:ext cx="948960" cy="395640"/>
          </a:xfrm>
          <a:prstGeom prst="rect">
            <a:avLst/>
          </a:prstGeom>
          <a:ln w="0">
            <a:noFill/>
          </a:ln>
        </p:spPr>
      </p:pic>
      <p:pic>
        <p:nvPicPr>
          <p:cNvPr id="117" name="Graphic 116"/>
          <p:cNvPicPr/>
          <p:nvPr/>
        </p:nvPicPr>
        <p:blipFill>
          <a:blip r:embed="rId26">
            <a:extLst>
              <a:ext uri="{96DAC541-7B7A-43D3-8B79-37D633B846F1}">
                <asvg:svgBlip xmlns:asvg="http://schemas.microsoft.com/office/drawing/2016/SVG/main" r:embed="rId27"/>
              </a:ext>
            </a:extLst>
          </a:blip>
          <a:stretch/>
        </p:blipFill>
        <p:spPr>
          <a:xfrm>
            <a:off x="3984120" y="3081600"/>
            <a:ext cx="948600" cy="435240"/>
          </a:xfrm>
          <a:prstGeom prst="rect">
            <a:avLst/>
          </a:prstGeom>
          <a:ln w="0">
            <a:noFill/>
          </a:ln>
        </p:spPr>
      </p:pic>
      <p:pic>
        <p:nvPicPr>
          <p:cNvPr id="118" name="Graphic 117"/>
          <p:cNvPicPr/>
          <p:nvPr/>
        </p:nvPicPr>
        <p:blipFill>
          <a:blip r:embed="rId28">
            <a:extLst>
              <a:ext uri="{96DAC541-7B7A-43D3-8B79-37D633B846F1}">
                <asvg:svgBlip xmlns:asvg="http://schemas.microsoft.com/office/drawing/2016/SVG/main" r:embed="rId29"/>
              </a:ext>
            </a:extLst>
          </a:blip>
          <a:stretch/>
        </p:blipFill>
        <p:spPr>
          <a:xfrm>
            <a:off x="1149840" y="2876760"/>
            <a:ext cx="755640" cy="639360"/>
          </a:xfrm>
          <a:prstGeom prst="rect">
            <a:avLst/>
          </a:prstGeom>
          <a:ln w="0">
            <a:noFill/>
          </a:ln>
        </p:spPr>
      </p:pic>
      <p:pic>
        <p:nvPicPr>
          <p:cNvPr id="119" name="Picture 118"/>
          <p:cNvPicPr/>
          <p:nvPr/>
        </p:nvPicPr>
        <p:blipFill>
          <a:blip r:embed="rId30"/>
          <a:stretch/>
        </p:blipFill>
        <p:spPr>
          <a:xfrm>
            <a:off x="3306600" y="3120840"/>
            <a:ext cx="681120" cy="1669680"/>
          </a:xfrm>
          <a:prstGeom prst="rect">
            <a:avLst/>
          </a:prstGeom>
          <a:ln w="0">
            <a:noFill/>
          </a:ln>
        </p:spPr>
      </p:pic>
      <p:pic>
        <p:nvPicPr>
          <p:cNvPr id="120" name="Picture 119"/>
          <p:cNvPicPr/>
          <p:nvPr/>
        </p:nvPicPr>
        <p:blipFill>
          <a:blip r:embed="rId31"/>
          <a:stretch/>
        </p:blipFill>
        <p:spPr>
          <a:xfrm>
            <a:off x="3244320" y="1470240"/>
            <a:ext cx="925560" cy="1533240"/>
          </a:xfrm>
          <a:prstGeom prst="rect">
            <a:avLst/>
          </a:prstGeom>
          <a:ln w="0">
            <a:noFill/>
          </a:ln>
        </p:spPr>
      </p:pic>
      <p:pic>
        <p:nvPicPr>
          <p:cNvPr id="121" name="Graphic 120"/>
          <p:cNvPicPr/>
          <p:nvPr/>
        </p:nvPicPr>
        <p:blipFill>
          <a:blip r:embed="rId32">
            <a:extLst>
              <a:ext uri="{96DAC541-7B7A-43D3-8B79-37D633B846F1}">
                <asvg:svgBlip xmlns:asvg="http://schemas.microsoft.com/office/drawing/2016/SVG/main" r:embed="rId33"/>
              </a:ext>
            </a:extLst>
          </a:blip>
          <a:stretch/>
        </p:blipFill>
        <p:spPr>
          <a:xfrm>
            <a:off x="3300480" y="3120840"/>
            <a:ext cx="685800" cy="1674000"/>
          </a:xfrm>
          <a:prstGeom prst="rect">
            <a:avLst/>
          </a:prstGeom>
          <a:ln w="0">
            <a:noFill/>
          </a:ln>
        </p:spPr>
      </p:pic>
      <p:pic>
        <p:nvPicPr>
          <p:cNvPr id="122" name="Graphic 121"/>
          <p:cNvPicPr/>
          <p:nvPr/>
        </p:nvPicPr>
        <p:blipFill>
          <a:blip r:embed="rId34">
            <a:extLst>
              <a:ext uri="{96DAC541-7B7A-43D3-8B79-37D633B846F1}">
                <asvg:svgBlip xmlns:asvg="http://schemas.microsoft.com/office/drawing/2016/SVG/main" r:embed="rId35"/>
              </a:ext>
            </a:extLst>
          </a:blip>
          <a:stretch/>
        </p:blipFill>
        <p:spPr>
          <a:xfrm>
            <a:off x="3241080" y="1468800"/>
            <a:ext cx="932400" cy="1538280"/>
          </a:xfrm>
          <a:prstGeom prst="rect">
            <a:avLst/>
          </a:prstGeom>
          <a:ln w="0">
            <a:noFill/>
          </a:ln>
        </p:spPr>
      </p:pic>
      <p:pic>
        <p:nvPicPr>
          <p:cNvPr id="123" name="Graphic 122"/>
          <p:cNvPicPr/>
          <p:nvPr/>
        </p:nvPicPr>
        <p:blipFill>
          <a:blip r:embed="rId36">
            <a:extLst>
              <a:ext uri="{96DAC541-7B7A-43D3-8B79-37D633B846F1}">
                <asvg:svgBlip xmlns:asvg="http://schemas.microsoft.com/office/drawing/2016/SVG/main" r:embed="rId37"/>
              </a:ext>
            </a:extLst>
          </a:blip>
          <a:stretch/>
        </p:blipFill>
        <p:spPr>
          <a:xfrm>
            <a:off x="6420600" y="3080160"/>
            <a:ext cx="1086840" cy="623880"/>
          </a:xfrm>
          <a:prstGeom prst="rect">
            <a:avLst/>
          </a:prstGeom>
          <a:ln w="0">
            <a:noFill/>
          </a:ln>
        </p:spPr>
      </p:pic>
      <p:sp>
        <p:nvSpPr>
          <p:cNvPr id="3" name="PlaceHolder 2"/>
          <p:cNvSpPr>
            <a:spLocks noGrp="1"/>
          </p:cNvSpPr>
          <p:nvPr>
            <p:ph type="sldNum" idx="3"/>
          </p:nvPr>
        </p:nvSpPr>
        <p:spPr/>
        <p:txBody>
          <a:bodyPr/>
          <a:lstStyle/>
          <a:p>
            <a:fld id="{1F2B1F5D-4954-43C7-89CE-4A6ADC151239}" type="slidenum">
              <a:rPr/>
              <a:t>10</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mph" fill="hold" nodeType="clickEffect">
                                  <p:stCondLst>
                                    <p:cond delay="0"/>
                                  </p:stCondLst>
                                  <p:childTnLst>
                                    <p:set>
                                      <p:cBhvr>
                                        <p:cTn id="6" dur="indefinite"/>
                                        <p:tgtEl>
                                          <p:spTgt spid="105"/>
                                        </p:tgtEl>
                                        <p:attrNameLst>
                                          <p:attrName>style.opacity</p:attrName>
                                        </p:attrNameLst>
                                      </p:cBhvr>
                                      <p:to>
                                        <p:strVal val="0.5"/>
                                      </p:to>
                                    </p:set>
                                  </p:childTnLst>
                                </p:cTn>
                              </p:par>
                              <p:par>
                                <p:cTn id="7" presetID="9" presetClass="emph" fill="hold" nodeType="withEffect">
                                  <p:stCondLst>
                                    <p:cond delay="0"/>
                                  </p:stCondLst>
                                  <p:childTnLst>
                                    <p:set>
                                      <p:cBhvr>
                                        <p:cTn id="8" dur="indefinite"/>
                                        <p:tgtEl>
                                          <p:spTgt spid="106"/>
                                        </p:tgtEl>
                                        <p:attrNameLst>
                                          <p:attrName>style.opacity</p:attrName>
                                        </p:attrNameLst>
                                      </p:cBhvr>
                                      <p:to>
                                        <p:strVal val="0.5"/>
                                      </p:to>
                                    </p:set>
                                  </p:childTnLst>
                                </p:cTn>
                              </p:par>
                              <p:par>
                                <p:cTn id="9" presetID="9" presetClass="emph" fill="hold" nodeType="withEffect">
                                  <p:stCondLst>
                                    <p:cond delay="0"/>
                                  </p:stCondLst>
                                  <p:childTnLst>
                                    <p:set>
                                      <p:cBhvr>
                                        <p:cTn id="10" dur="indefinite"/>
                                        <p:tgtEl>
                                          <p:spTgt spid="107"/>
                                        </p:tgtEl>
                                        <p:attrNameLst>
                                          <p:attrName>style.opacity</p:attrName>
                                        </p:attrNameLst>
                                      </p:cBhvr>
                                      <p:to>
                                        <p:strVal val="0.5"/>
                                      </p:to>
                                    </p:set>
                                  </p:childTnLst>
                                </p:cTn>
                              </p:par>
                              <p:par>
                                <p:cTn id="11" presetID="9" presetClass="emph" fill="hold" nodeType="withEffect">
                                  <p:stCondLst>
                                    <p:cond delay="0"/>
                                  </p:stCondLst>
                                  <p:childTnLst>
                                    <p:set>
                                      <p:cBhvr>
                                        <p:cTn id="12" dur="indefinite"/>
                                        <p:tgtEl>
                                          <p:spTgt spid="108"/>
                                        </p:tgtEl>
                                        <p:attrNameLst>
                                          <p:attrName>style.opacity</p:attrName>
                                        </p:attrNameLst>
                                      </p:cBhvr>
                                      <p:to>
                                        <p:strVal val="0.5"/>
                                      </p:to>
                                    </p:set>
                                  </p:childTnLst>
                                </p:cTn>
                              </p:par>
                              <p:par>
                                <p:cTn id="13" presetID="9" presetClass="emph" fill="hold" nodeType="withEffect">
                                  <p:stCondLst>
                                    <p:cond delay="0"/>
                                  </p:stCondLst>
                                  <p:childTnLst>
                                    <p:set>
                                      <p:cBhvr>
                                        <p:cTn id="14" dur="indefinite"/>
                                        <p:tgtEl>
                                          <p:spTgt spid="109"/>
                                        </p:tgtEl>
                                        <p:attrNameLst>
                                          <p:attrName>style.opacity</p:attrName>
                                        </p:attrNameLst>
                                      </p:cBhvr>
                                      <p:to>
                                        <p:strVal val="0.5"/>
                                      </p:to>
                                    </p:set>
                                  </p:childTnLst>
                                </p:cTn>
                              </p:par>
                              <p:par>
                                <p:cTn id="15" presetID="9" presetClass="emph" fill="hold" nodeType="withEffect">
                                  <p:stCondLst>
                                    <p:cond delay="0"/>
                                  </p:stCondLst>
                                  <p:childTnLst>
                                    <p:set>
                                      <p:cBhvr>
                                        <p:cTn id="16" dur="indefinite"/>
                                        <p:tgtEl>
                                          <p:spTgt spid="110"/>
                                        </p:tgtEl>
                                        <p:attrNameLst>
                                          <p:attrName>style.opacity</p:attrName>
                                        </p:attrNameLst>
                                      </p:cBhvr>
                                      <p:to>
                                        <p:strVal val="0.5"/>
                                      </p:to>
                                    </p:set>
                                  </p:childTnLst>
                                </p:cTn>
                              </p:par>
                              <p:par>
                                <p:cTn id="17" presetID="9" presetClass="emph" fill="hold" nodeType="withEffect">
                                  <p:stCondLst>
                                    <p:cond delay="0"/>
                                  </p:stCondLst>
                                  <p:childTnLst>
                                    <p:set>
                                      <p:cBhvr>
                                        <p:cTn id="18" dur="indefinite"/>
                                        <p:tgtEl>
                                          <p:spTgt spid="111"/>
                                        </p:tgtEl>
                                        <p:attrNameLst>
                                          <p:attrName>style.opacity</p:attrName>
                                        </p:attrNameLst>
                                      </p:cBhvr>
                                      <p:to>
                                        <p:strVal val="0.5"/>
                                      </p:to>
                                    </p:set>
                                  </p:childTnLst>
                                </p:cTn>
                              </p:par>
                              <p:par>
                                <p:cTn id="19" presetID="9" presetClass="emph" fill="hold" nodeType="withEffect">
                                  <p:stCondLst>
                                    <p:cond delay="0"/>
                                  </p:stCondLst>
                                  <p:childTnLst>
                                    <p:set>
                                      <p:cBhvr>
                                        <p:cTn id="20" dur="indefinite"/>
                                        <p:tgtEl>
                                          <p:spTgt spid="112"/>
                                        </p:tgtEl>
                                        <p:attrNameLst>
                                          <p:attrName>style.opacity</p:attrName>
                                        </p:attrNameLst>
                                      </p:cBhvr>
                                      <p:to>
                                        <p:strVal val="0.5"/>
                                      </p:to>
                                    </p:set>
                                  </p:childTnLst>
                                </p:cTn>
                              </p:par>
                              <p:par>
                                <p:cTn id="21" presetID="9" presetClass="emph" fill="hold" nodeType="withEffect">
                                  <p:stCondLst>
                                    <p:cond delay="0"/>
                                  </p:stCondLst>
                                  <p:childTnLst>
                                    <p:set>
                                      <p:cBhvr>
                                        <p:cTn id="22" dur="indefinite"/>
                                        <p:tgtEl>
                                          <p:spTgt spid="113"/>
                                        </p:tgtEl>
                                        <p:attrNameLst>
                                          <p:attrName>style.opacity</p:attrName>
                                        </p:attrNameLst>
                                      </p:cBhvr>
                                      <p:to>
                                        <p:strVal val="0.5"/>
                                      </p:to>
                                    </p:set>
                                  </p:childTnLst>
                                </p:cTn>
                              </p:par>
                              <p:par>
                                <p:cTn id="23" presetID="9" presetClass="emph" fill="hold" nodeType="withEffect">
                                  <p:stCondLst>
                                    <p:cond delay="0"/>
                                  </p:stCondLst>
                                  <p:childTnLst>
                                    <p:set>
                                      <p:cBhvr>
                                        <p:cTn id="24" dur="indefinite"/>
                                        <p:tgtEl>
                                          <p:spTgt spid="114"/>
                                        </p:tgtEl>
                                        <p:attrNameLst>
                                          <p:attrName>style.opacity</p:attrName>
                                        </p:attrNameLst>
                                      </p:cBhvr>
                                      <p:to>
                                        <p:strVal val="0.5"/>
                                      </p:to>
                                    </p:set>
                                  </p:childTnLst>
                                </p:cTn>
                              </p:par>
                              <p:par>
                                <p:cTn id="25" presetID="9" presetClass="emph" fill="hold" nodeType="withEffect">
                                  <p:stCondLst>
                                    <p:cond delay="0"/>
                                  </p:stCondLst>
                                  <p:childTnLst>
                                    <p:set>
                                      <p:cBhvr>
                                        <p:cTn id="26" dur="indefinite"/>
                                        <p:tgtEl>
                                          <p:spTgt spid="115"/>
                                        </p:tgtEl>
                                        <p:attrNameLst>
                                          <p:attrName>style.opacity</p:attrName>
                                        </p:attrNameLst>
                                      </p:cBhvr>
                                      <p:to>
                                        <p:strVal val="0.5"/>
                                      </p:to>
                                    </p:set>
                                  </p:childTnLst>
                                </p:cTn>
                              </p:par>
                              <p:par>
                                <p:cTn id="27" presetID="9" presetClass="emph" fill="hold" nodeType="withEffect">
                                  <p:stCondLst>
                                    <p:cond delay="0"/>
                                  </p:stCondLst>
                                  <p:childTnLst>
                                    <p:set>
                                      <p:cBhvr>
                                        <p:cTn id="28" dur="indefinite"/>
                                        <p:tgtEl>
                                          <p:spTgt spid="116"/>
                                        </p:tgtEl>
                                        <p:attrNameLst>
                                          <p:attrName>style.opacity</p:attrName>
                                        </p:attrNameLst>
                                      </p:cBhvr>
                                      <p:to>
                                        <p:strVal val="0.5"/>
                                      </p:to>
                                    </p:set>
                                  </p:childTnLst>
                                </p:cTn>
                              </p:par>
                              <p:par>
                                <p:cTn id="29" presetID="9" presetClass="emph" fill="hold" nodeType="withEffect">
                                  <p:stCondLst>
                                    <p:cond delay="0"/>
                                  </p:stCondLst>
                                  <p:childTnLst>
                                    <p:set>
                                      <p:cBhvr>
                                        <p:cTn id="30" dur="indefinite"/>
                                        <p:tgtEl>
                                          <p:spTgt spid="117"/>
                                        </p:tgtEl>
                                        <p:attrNameLst>
                                          <p:attrName>style.opacity</p:attrName>
                                        </p:attrNameLst>
                                      </p:cBhvr>
                                      <p:to>
                                        <p:strVal val="0.5"/>
                                      </p:to>
                                    </p:set>
                                  </p:childTnLst>
                                </p:cTn>
                              </p:par>
                              <p:par>
                                <p:cTn id="31" presetID="9" presetClass="emph" fill="hold" nodeType="withEffect">
                                  <p:stCondLst>
                                    <p:cond delay="0"/>
                                  </p:stCondLst>
                                  <p:childTnLst>
                                    <p:set>
                                      <p:cBhvr>
                                        <p:cTn id="32" dur="indefinite"/>
                                        <p:tgtEl>
                                          <p:spTgt spid="118"/>
                                        </p:tgtEl>
                                        <p:attrNameLst>
                                          <p:attrName>style.opacity</p:attrName>
                                        </p:attrNameLst>
                                      </p:cBhvr>
                                      <p:to>
                                        <p:strVal val="0.5"/>
                                      </p:to>
                                    </p:set>
                                  </p:childTnLst>
                                </p:cTn>
                              </p:par>
                              <p:par>
                                <p:cTn id="33" presetID="9" presetClass="emph" fill="hold" nodeType="withEffect">
                                  <p:stCondLst>
                                    <p:cond delay="0"/>
                                  </p:stCondLst>
                                  <p:childTnLst>
                                    <p:set>
                                      <p:cBhvr>
                                        <p:cTn id="34" dur="indefinite"/>
                                        <p:tgtEl>
                                          <p:spTgt spid="119"/>
                                        </p:tgtEl>
                                        <p:attrNameLst>
                                          <p:attrName>style.opacity</p:attrName>
                                        </p:attrNameLst>
                                      </p:cBhvr>
                                      <p:to>
                                        <p:strVal val="0.5"/>
                                      </p:to>
                                    </p:set>
                                  </p:childTnLst>
                                </p:cTn>
                              </p:par>
                              <p:par>
                                <p:cTn id="35" presetID="9" presetClass="emph" fill="hold" nodeType="withEffect">
                                  <p:stCondLst>
                                    <p:cond delay="0"/>
                                  </p:stCondLst>
                                  <p:childTnLst>
                                    <p:set>
                                      <p:cBhvr>
                                        <p:cTn id="36" dur="indefinite"/>
                                        <p:tgtEl>
                                          <p:spTgt spid="120"/>
                                        </p:tgtEl>
                                        <p:attrNameLst>
                                          <p:attrName>style.opacity</p:attrName>
                                        </p:attrNameLst>
                                      </p:cBhvr>
                                      <p:to>
                                        <p:strVal val="0.5"/>
                                      </p:to>
                                    </p:set>
                                  </p:childTnLst>
                                </p:cTn>
                              </p:par>
                              <p:par>
                                <p:cTn id="37" presetID="9" presetClass="emph" fill="hold" nodeType="withEffect">
                                  <p:stCondLst>
                                    <p:cond delay="0"/>
                                  </p:stCondLst>
                                  <p:childTnLst>
                                    <p:set>
                                      <p:cBhvr>
                                        <p:cTn id="38" dur="indefinite"/>
                                        <p:tgtEl>
                                          <p:spTgt spid="121"/>
                                        </p:tgtEl>
                                        <p:attrNameLst>
                                          <p:attrName>style.opacity</p:attrName>
                                        </p:attrNameLst>
                                      </p:cBhvr>
                                      <p:to>
                                        <p:strVal val="0.5"/>
                                      </p:to>
                                    </p:set>
                                  </p:childTnLst>
                                </p:cTn>
                              </p:par>
                              <p:par>
                                <p:cTn id="39" presetID="9" presetClass="emph" fill="hold" nodeType="withEffect">
                                  <p:stCondLst>
                                    <p:cond delay="0"/>
                                  </p:stCondLst>
                                  <p:childTnLst>
                                    <p:set>
                                      <p:cBhvr>
                                        <p:cTn id="40" dur="indefinite"/>
                                        <p:tgtEl>
                                          <p:spTgt spid="122"/>
                                        </p:tgtEl>
                                        <p:attrNameLst>
                                          <p:attrName>style.opacity</p:attrName>
                                        </p:attrNameLst>
                                      </p:cBhvr>
                                      <p:to>
                                        <p:strVal val="0.5"/>
                                      </p:to>
                                    </p:set>
                                  </p:childTnLst>
                                </p:cTn>
                              </p:par>
                              <p:par>
                                <p:cTn id="41" presetID="9" presetClass="emph" fill="hold" nodeType="withEffect">
                                  <p:stCondLst>
                                    <p:cond delay="0"/>
                                  </p:stCondLst>
                                  <p:childTnLst>
                                    <p:set>
                                      <p:cBhvr>
                                        <p:cTn id="42" dur="indefinite"/>
                                        <p:tgtEl>
                                          <p:spTgt spid="123"/>
                                        </p:tgtEl>
                                        <p:attrNameLst>
                                          <p:attrName>style.opacity</p:attrName>
                                        </p:attrNameLst>
                                      </p:cBhvr>
                                      <p:to>
                                        <p:strVal val="0.5"/>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123"/>
          <p:cNvPicPr/>
          <p:nvPr/>
        </p:nvPicPr>
        <p:blipFill>
          <a:blip r:embed="rId3"/>
          <a:stretch/>
        </p:blipFill>
        <p:spPr>
          <a:xfrm>
            <a:off x="1984320" y="2166120"/>
            <a:ext cx="2292480" cy="3133800"/>
          </a:xfrm>
          <a:prstGeom prst="rect">
            <a:avLst/>
          </a:prstGeom>
          <a:ln w="0">
            <a:noFill/>
          </a:ln>
        </p:spPr>
      </p:pic>
      <p:sp>
        <p:nvSpPr>
          <p:cNvPr id="125"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u="none" strike="noStrike">
                <a:solidFill>
                  <a:srgbClr val="000000"/>
                </a:solidFill>
                <a:uFillTx/>
                <a:latin typeface="Linux Biolinum"/>
              </a:rPr>
              <a:t>Algorithm: 2D joints and T-junctions</a:t>
            </a:r>
            <a:endParaRPr lang="en-US" sz="4400" b="0" u="none" strike="noStrike">
              <a:solidFill>
                <a:srgbClr val="000000"/>
              </a:solidFill>
              <a:uFillTx/>
              <a:latin typeface="Arial"/>
            </a:endParaRPr>
          </a:p>
        </p:txBody>
      </p:sp>
      <p:pic>
        <p:nvPicPr>
          <p:cNvPr id="126" name="Picture 125"/>
          <p:cNvPicPr/>
          <p:nvPr/>
        </p:nvPicPr>
        <p:blipFill>
          <a:blip r:embed="rId4"/>
          <a:stretch/>
        </p:blipFill>
        <p:spPr>
          <a:xfrm>
            <a:off x="5796000" y="1922040"/>
            <a:ext cx="2887560" cy="3551760"/>
          </a:xfrm>
          <a:prstGeom prst="rect">
            <a:avLst/>
          </a:prstGeom>
          <a:ln w="0">
            <a:noFill/>
          </a:ln>
        </p:spPr>
      </p:pic>
      <p:sp>
        <p:nvSpPr>
          <p:cNvPr id="127" name="PlaceHolder 2"/>
          <p:cNvSpPr>
            <a:spLocks noGrp="1"/>
          </p:cNvSpPr>
          <p:nvPr>
            <p:ph/>
          </p:nvPr>
        </p:nvSpPr>
        <p:spPr>
          <a:xfrm>
            <a:off x="504000" y="1326600"/>
            <a:ext cx="8640000" cy="730800"/>
          </a:xfrm>
          <a:prstGeom prst="rect">
            <a:avLst/>
          </a:prstGeom>
          <a:noFill/>
          <a:ln w="0">
            <a:noFill/>
          </a:ln>
        </p:spPr>
        <p:txBody>
          <a:bodyPr lIns="0" tIns="0" rIns="0" bIns="0" anchor="t">
            <a:normAutofit/>
          </a:bodyPr>
          <a:lstStyle/>
          <a:p>
            <a:pPr marL="432000" indent="0">
              <a:spcBef>
                <a:spcPts val="1417"/>
              </a:spcBef>
              <a:buNone/>
            </a:pPr>
            <a:r>
              <a:rPr lang="en-US" sz="3200" b="0" u="none" strike="noStrike">
                <a:solidFill>
                  <a:srgbClr val="000000"/>
                </a:solidFill>
                <a:uFillTx/>
                <a:latin typeface="Linux Biolinum"/>
              </a:rPr>
              <a:t>Predict 2D joints and annotate T-junctions</a:t>
            </a:r>
            <a:endParaRPr lang="en-US" sz="3200" b="0" u="none" strike="noStrike">
              <a:solidFill>
                <a:srgbClr val="000000"/>
              </a:solidFill>
              <a:uFillTx/>
              <a:latin typeface="Arial"/>
            </a:endParaRPr>
          </a:p>
        </p:txBody>
      </p:sp>
      <p:pic>
        <p:nvPicPr>
          <p:cNvPr id="128" name="Graphic 127"/>
          <p:cNvPicPr/>
          <p:nvPr/>
        </p:nvPicPr>
        <p:blipFill>
          <a:blip r:embed="rId5">
            <a:extLst>
              <a:ext uri="{96DAC541-7B7A-43D3-8B79-37D633B846F1}">
                <asvg:svgBlip xmlns:asvg="http://schemas.microsoft.com/office/drawing/2016/SVG/main" r:embed="rId6"/>
              </a:ext>
            </a:extLst>
          </a:blip>
          <a:stretch/>
        </p:blipFill>
        <p:spPr>
          <a:xfrm>
            <a:off x="2661120" y="4172040"/>
            <a:ext cx="550440" cy="607320"/>
          </a:xfrm>
          <a:prstGeom prst="rect">
            <a:avLst/>
          </a:prstGeom>
          <a:ln w="0">
            <a:noFill/>
          </a:ln>
        </p:spPr>
      </p:pic>
      <p:pic>
        <p:nvPicPr>
          <p:cNvPr id="129" name="Graphic 128"/>
          <p:cNvPicPr/>
          <p:nvPr/>
        </p:nvPicPr>
        <p:blipFill>
          <a:blip r:embed="rId7">
            <a:extLst>
              <a:ext uri="{96DAC541-7B7A-43D3-8B79-37D633B846F1}">
                <asvg:svgBlip xmlns:asvg="http://schemas.microsoft.com/office/drawing/2016/SVG/main" r:embed="rId8"/>
              </a:ext>
            </a:extLst>
          </a:blip>
          <a:stretch/>
        </p:blipFill>
        <p:spPr>
          <a:xfrm>
            <a:off x="6409440" y="3610080"/>
            <a:ext cx="999360" cy="1634400"/>
          </a:xfrm>
          <a:prstGeom prst="rect">
            <a:avLst/>
          </a:prstGeom>
          <a:ln w="0">
            <a:noFill/>
          </a:ln>
        </p:spPr>
      </p:pic>
      <p:pic>
        <p:nvPicPr>
          <p:cNvPr id="130" name="Graphic 129"/>
          <p:cNvPicPr/>
          <p:nvPr/>
        </p:nvPicPr>
        <p:blipFill>
          <a:blip r:embed="rId9">
            <a:extLst>
              <a:ext uri="{96DAC541-7B7A-43D3-8B79-37D633B846F1}">
                <asvg:svgBlip xmlns:asvg="http://schemas.microsoft.com/office/drawing/2016/SVG/main" r:embed="rId10"/>
              </a:ext>
            </a:extLst>
          </a:blip>
          <a:stretch/>
        </p:blipFill>
        <p:spPr>
          <a:xfrm>
            <a:off x="2066040" y="2634120"/>
            <a:ext cx="1772280" cy="2628360"/>
          </a:xfrm>
          <a:prstGeom prst="rect">
            <a:avLst/>
          </a:prstGeom>
          <a:ln w="0">
            <a:noFill/>
          </a:ln>
        </p:spPr>
      </p:pic>
      <p:pic>
        <p:nvPicPr>
          <p:cNvPr id="131" name="Graphic 130"/>
          <p:cNvPicPr/>
          <p:nvPr/>
        </p:nvPicPr>
        <p:blipFill>
          <a:blip r:embed="rId11">
            <a:extLst>
              <a:ext uri="{96DAC541-7B7A-43D3-8B79-37D633B846F1}">
                <asvg:svgBlip xmlns:asvg="http://schemas.microsoft.com/office/drawing/2016/SVG/main" r:embed="rId12"/>
              </a:ext>
            </a:extLst>
          </a:blip>
          <a:stretch/>
        </p:blipFill>
        <p:spPr>
          <a:xfrm>
            <a:off x="6176880" y="2370960"/>
            <a:ext cx="1134360" cy="3021480"/>
          </a:xfrm>
          <a:prstGeom prst="rect">
            <a:avLst/>
          </a:prstGeom>
          <a:ln w="0">
            <a:noFill/>
          </a:ln>
        </p:spPr>
      </p:pic>
      <p:pic>
        <p:nvPicPr>
          <p:cNvPr id="132" name="Picture 131"/>
          <p:cNvPicPr/>
          <p:nvPr/>
        </p:nvPicPr>
        <p:blipFill>
          <a:blip r:embed="rId4"/>
          <a:srcRect l="4992" t="43871" r="69998" b="39854"/>
          <a:stretch/>
        </p:blipFill>
        <p:spPr>
          <a:xfrm>
            <a:off x="4014720" y="2990880"/>
            <a:ext cx="1666800" cy="1333080"/>
          </a:xfrm>
          <a:prstGeom prst="rect">
            <a:avLst/>
          </a:prstGeom>
          <a:ln w="0">
            <a:noFill/>
          </a:ln>
        </p:spPr>
      </p:pic>
      <p:pic>
        <p:nvPicPr>
          <p:cNvPr id="133" name="Graphic 132"/>
          <p:cNvPicPr/>
          <p:nvPr/>
        </p:nvPicPr>
        <p:blipFill>
          <a:blip r:embed="rId7">
            <a:extLst>
              <a:ext uri="{96DAC541-7B7A-43D3-8B79-37D633B846F1}">
                <asvg:svgBlip xmlns:asvg="http://schemas.microsoft.com/office/drawing/2016/SVG/main" r:embed="rId8"/>
              </a:ext>
            </a:extLst>
          </a:blip>
          <a:srcRect r="69041" b="78878"/>
          <a:stretch/>
        </p:blipFill>
        <p:spPr>
          <a:xfrm>
            <a:off x="5083920" y="3323880"/>
            <a:ext cx="596880" cy="666360"/>
          </a:xfrm>
          <a:prstGeom prst="rect">
            <a:avLst/>
          </a:prstGeom>
          <a:ln w="0">
            <a:noFill/>
          </a:ln>
        </p:spPr>
      </p:pic>
      <p:sp>
        <p:nvSpPr>
          <p:cNvPr id="134" name="Rectangle 133"/>
          <p:cNvSpPr/>
          <p:nvPr/>
        </p:nvSpPr>
        <p:spPr>
          <a:xfrm>
            <a:off x="4014720" y="2990880"/>
            <a:ext cx="1666800" cy="1333080"/>
          </a:xfrm>
          <a:prstGeom prst="rect">
            <a:avLst/>
          </a:prstGeom>
          <a:noFill/>
          <a:ln w="12600">
            <a:solidFill>
              <a:srgbClr val="800080"/>
            </a:solidFill>
            <a:round/>
          </a:ln>
        </p:spPr>
        <p:style>
          <a:lnRef idx="0">
            <a:scrgbClr r="0" g="0" b="0"/>
          </a:lnRef>
          <a:fillRef idx="0">
            <a:scrgbClr r="0" g="0" b="0"/>
          </a:fillRef>
          <a:effectRef idx="0">
            <a:scrgbClr r="0" g="0" b="0"/>
          </a:effectRef>
          <a:fontRef idx="minor"/>
        </p:style>
        <p:txBody>
          <a:bodyPr lIns="96120" tIns="51120" rIns="96120" bIns="51120" anchor="ctr">
            <a:noAutofit/>
          </a:bodyPr>
          <a:lstStyle/>
          <a:p>
            <a:endParaRPr lang="en-US" sz="1800" b="0" u="none" strike="noStrike">
              <a:solidFill>
                <a:srgbClr val="000000"/>
              </a:solidFill>
              <a:uFillTx/>
              <a:latin typeface="Arial"/>
            </a:endParaRPr>
          </a:p>
        </p:txBody>
      </p:sp>
      <p:sp>
        <p:nvSpPr>
          <p:cNvPr id="135" name="Rectangle 134"/>
          <p:cNvSpPr/>
          <p:nvPr/>
        </p:nvSpPr>
        <p:spPr>
          <a:xfrm>
            <a:off x="5959800" y="3460680"/>
            <a:ext cx="690480" cy="579600"/>
          </a:xfrm>
          <a:prstGeom prst="rect">
            <a:avLst/>
          </a:prstGeom>
          <a:noFill/>
          <a:ln w="12600">
            <a:solidFill>
              <a:srgbClr val="800080"/>
            </a:solidFill>
            <a:round/>
          </a:ln>
        </p:spPr>
        <p:style>
          <a:lnRef idx="0">
            <a:scrgbClr r="0" g="0" b="0"/>
          </a:lnRef>
          <a:fillRef idx="0">
            <a:scrgbClr r="0" g="0" b="0"/>
          </a:fillRef>
          <a:effectRef idx="0">
            <a:scrgbClr r="0" g="0" b="0"/>
          </a:effectRef>
          <a:fontRef idx="minor"/>
        </p:style>
        <p:txBody>
          <a:bodyPr lIns="96120" tIns="51120" rIns="96120" bIns="51120" anchor="ctr">
            <a:noAutofit/>
          </a:bodyPr>
          <a:lstStyle/>
          <a:p>
            <a:endParaRPr lang="en-US" sz="1800" b="0" u="none" strike="noStrike">
              <a:solidFill>
                <a:srgbClr val="000000"/>
              </a:solidFill>
              <a:uFillTx/>
              <a:latin typeface="Arial"/>
            </a:endParaRPr>
          </a:p>
        </p:txBody>
      </p:sp>
      <p:sp>
        <p:nvSpPr>
          <p:cNvPr id="136" name="Freeform: Shape 135"/>
          <p:cNvSpPr/>
          <p:nvPr/>
        </p:nvSpPr>
        <p:spPr>
          <a:xfrm>
            <a:off x="5681520" y="3429000"/>
            <a:ext cx="278280" cy="31680"/>
          </a:xfrm>
          <a:custGeom>
            <a:avLst/>
            <a:gdLst/>
            <a:ahLst/>
            <a:cxnLst/>
            <a:rect l="0" t="0" r="r" b="b"/>
            <a:pathLst>
              <a:path w="773" h="88" fill="none">
                <a:moveTo>
                  <a:pt x="0" y="0"/>
                </a:moveTo>
                <a:lnTo>
                  <a:pt x="773" y="88"/>
                </a:lnTo>
              </a:path>
            </a:pathLst>
          </a:custGeom>
          <a:ln w="12600">
            <a:solidFill>
              <a:srgbClr val="800080"/>
            </a:solidFill>
            <a:round/>
          </a:ln>
        </p:spPr>
        <p:txBody>
          <a:bodyPr lIns="96120" tIns="-19440" rIns="96120" bIns="-19440" anchor="ctr">
            <a:noAutofit/>
          </a:bodyPr>
          <a:lstStyle/>
          <a:p>
            <a:endParaRPr lang="en-US" sz="1800" b="0" u="none" strike="noStrike">
              <a:solidFill>
                <a:srgbClr val="000000"/>
              </a:solidFill>
              <a:uFillTx/>
              <a:latin typeface="Arial"/>
            </a:endParaRPr>
          </a:p>
        </p:txBody>
      </p:sp>
      <p:sp>
        <p:nvSpPr>
          <p:cNvPr id="137" name="Freeform: Shape 136"/>
          <p:cNvSpPr/>
          <p:nvPr/>
        </p:nvSpPr>
        <p:spPr>
          <a:xfrm>
            <a:off x="5681520" y="2990880"/>
            <a:ext cx="968760" cy="469800"/>
          </a:xfrm>
          <a:custGeom>
            <a:avLst/>
            <a:gdLst/>
            <a:ahLst/>
            <a:cxnLst/>
            <a:rect l="0" t="0" r="r" b="b"/>
            <a:pathLst>
              <a:path w="2691" h="1305" fill="none">
                <a:moveTo>
                  <a:pt x="0" y="0"/>
                </a:moveTo>
                <a:lnTo>
                  <a:pt x="2691" y="1305"/>
                </a:lnTo>
              </a:path>
            </a:pathLst>
          </a:custGeom>
          <a:ln w="12600">
            <a:solidFill>
              <a:srgbClr val="800080"/>
            </a:solidFill>
            <a:round/>
          </a:ln>
        </p:spPr>
        <p:txBody>
          <a:bodyPr lIns="96120" tIns="51120" rIns="96120" bIns="51120" anchor="ctr">
            <a:noAutofit/>
          </a:bodyPr>
          <a:lstStyle/>
          <a:p>
            <a:endParaRPr lang="en-US" sz="1800" b="0" u="none" strike="noStrike">
              <a:solidFill>
                <a:srgbClr val="000000"/>
              </a:solidFill>
              <a:uFillTx/>
              <a:latin typeface="Arial"/>
            </a:endParaRPr>
          </a:p>
        </p:txBody>
      </p:sp>
      <p:sp>
        <p:nvSpPr>
          <p:cNvPr id="138" name="Freeform: Shape 137"/>
          <p:cNvSpPr/>
          <p:nvPr/>
        </p:nvSpPr>
        <p:spPr>
          <a:xfrm>
            <a:off x="5681520" y="4040280"/>
            <a:ext cx="278280" cy="74520"/>
          </a:xfrm>
          <a:custGeom>
            <a:avLst/>
            <a:gdLst/>
            <a:ahLst/>
            <a:cxnLst/>
            <a:rect l="0" t="0" r="r" b="b"/>
            <a:pathLst>
              <a:path w="773" h="207" fill="none">
                <a:moveTo>
                  <a:pt x="0" y="207"/>
                </a:moveTo>
                <a:lnTo>
                  <a:pt x="773" y="0"/>
                </a:lnTo>
              </a:path>
            </a:pathLst>
          </a:custGeom>
          <a:ln w="12600">
            <a:solidFill>
              <a:srgbClr val="800080"/>
            </a:solidFill>
            <a:round/>
          </a:ln>
        </p:spPr>
        <p:txBody>
          <a:bodyPr lIns="96120" tIns="23400" rIns="96120" bIns="23400" anchor="ctr">
            <a:noAutofit/>
          </a:bodyPr>
          <a:lstStyle/>
          <a:p>
            <a:endParaRPr lang="en-US" sz="1800" b="0" u="none" strike="noStrike">
              <a:solidFill>
                <a:srgbClr val="000000"/>
              </a:solidFill>
              <a:uFillTx/>
              <a:latin typeface="Arial"/>
            </a:endParaRPr>
          </a:p>
        </p:txBody>
      </p:sp>
      <p:sp>
        <p:nvSpPr>
          <p:cNvPr id="139" name="Freeform: Shape 138"/>
          <p:cNvSpPr/>
          <p:nvPr/>
        </p:nvSpPr>
        <p:spPr>
          <a:xfrm>
            <a:off x="5681520" y="4040280"/>
            <a:ext cx="968760" cy="283680"/>
          </a:xfrm>
          <a:custGeom>
            <a:avLst/>
            <a:gdLst/>
            <a:ahLst/>
            <a:cxnLst/>
            <a:rect l="0" t="0" r="r" b="b"/>
            <a:pathLst>
              <a:path w="2691" h="788" fill="none">
                <a:moveTo>
                  <a:pt x="0" y="788"/>
                </a:moveTo>
                <a:lnTo>
                  <a:pt x="2691" y="0"/>
                </a:lnTo>
              </a:path>
            </a:pathLst>
          </a:custGeom>
          <a:ln w="12600">
            <a:solidFill>
              <a:srgbClr val="800080"/>
            </a:solidFill>
            <a:round/>
          </a:ln>
        </p:spPr>
        <p:txBody>
          <a:bodyPr lIns="96120" tIns="51120" rIns="96120" bIns="51120" anchor="ctr">
            <a:noAutofit/>
          </a:bodyPr>
          <a:lstStyle/>
          <a:p>
            <a:endParaRPr lang="en-US" sz="1800" b="0" u="none" strike="noStrike">
              <a:solidFill>
                <a:srgbClr val="000000"/>
              </a:solidFill>
              <a:uFillTx/>
              <a:latin typeface="Arial"/>
            </a:endParaRPr>
          </a:p>
        </p:txBody>
      </p:sp>
      <p:sp>
        <p:nvSpPr>
          <p:cNvPr id="4" name="PlaceHolder 3"/>
          <p:cNvSpPr>
            <a:spLocks noGrp="1"/>
          </p:cNvSpPr>
          <p:nvPr>
            <p:ph type="sldNum" idx="3"/>
          </p:nvPr>
        </p:nvSpPr>
        <p:spPr/>
        <p:txBody>
          <a:bodyPr/>
          <a:lstStyle/>
          <a:p>
            <a:fld id="{96866448-66C0-468A-87E4-B4E5DE16C4ED}" type="slidenum">
              <a:rPr/>
              <a:t>11</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fill="hold" nodeType="clickEffect">
                                  <p:stCondLst>
                                    <p:cond delay="0"/>
                                  </p:stCondLst>
                                  <p:childTnLst>
                                    <p:set>
                                      <p:cBhvr>
                                        <p:cTn id="12" dur="1" fill="hold">
                                          <p:stCondLst>
                                            <p:cond delay="0"/>
                                          </p:stCondLst>
                                        </p:cTn>
                                        <p:tgtEl>
                                          <p:spTgt spid="130"/>
                                        </p:tgtEl>
                                        <p:attrNameLst>
                                          <p:attrName>style.visibility</p:attrName>
                                        </p:attrNameLst>
                                      </p:cBhvr>
                                      <p:to>
                                        <p:strVal val="hidden"/>
                                      </p:to>
                                    </p:set>
                                  </p:childTnLst>
                                </p:cTn>
                              </p:par>
                              <p:par>
                                <p:cTn id="13" presetID="1" presetClass="exit" fill="hold" nodeType="withEffect">
                                  <p:stCondLst>
                                    <p:cond delay="0"/>
                                  </p:stCondLst>
                                  <p:childTnLst>
                                    <p:set>
                                      <p:cBhvr>
                                        <p:cTn id="14" dur="1" fill="hold">
                                          <p:stCondLst>
                                            <p:cond delay="0"/>
                                          </p:stCondLst>
                                        </p:cTn>
                                        <p:tgtEl>
                                          <p:spTgt spid="131"/>
                                        </p:tgtEl>
                                        <p:attrNameLst>
                                          <p:attrName>style.visibility</p:attrName>
                                        </p:attrNameLst>
                                      </p:cBhvr>
                                      <p:to>
                                        <p:strVal val="hidden"/>
                                      </p:to>
                                    </p:set>
                                  </p:childTnLst>
                                </p:cTn>
                              </p:par>
                              <p:par>
                                <p:cTn id="15" presetID="1" presetClass="entr" fill="hold" nodeType="withEffect">
                                  <p:stCondLst>
                                    <p:cond delay="0"/>
                                  </p:stCondLst>
                                  <p:childTnLst>
                                    <p:set>
                                      <p:cBhvr>
                                        <p:cTn id="16" dur="1" fill="hold">
                                          <p:stCondLst>
                                            <p:cond delay="0"/>
                                          </p:stCondLst>
                                        </p:cTn>
                                        <p:tgtEl>
                                          <p:spTgt spid="132"/>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134"/>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135"/>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136"/>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137"/>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138"/>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1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28"/>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u="none" strike="noStrike">
                <a:solidFill>
                  <a:srgbClr val="000000"/>
                </a:solidFill>
                <a:uFillTx/>
                <a:latin typeface="Linux Biolinum"/>
              </a:rPr>
              <a:t>Algorithm overview</a:t>
            </a:r>
            <a:endParaRPr lang="en-US" sz="4400" b="0" u="none" strike="noStrike">
              <a:solidFill>
                <a:srgbClr val="000000"/>
              </a:solidFill>
              <a:uFillTx/>
              <a:latin typeface="Arial"/>
            </a:endParaRPr>
          </a:p>
        </p:txBody>
      </p:sp>
      <p:pic>
        <p:nvPicPr>
          <p:cNvPr id="141" name="Picture 140"/>
          <p:cNvPicPr/>
          <p:nvPr/>
        </p:nvPicPr>
        <p:blipFill>
          <a:blip r:embed="rId3"/>
          <a:stretch/>
        </p:blipFill>
        <p:spPr>
          <a:xfrm>
            <a:off x="385200" y="1491840"/>
            <a:ext cx="1156680" cy="1581840"/>
          </a:xfrm>
          <a:prstGeom prst="rect">
            <a:avLst/>
          </a:prstGeom>
          <a:ln w="0">
            <a:noFill/>
          </a:ln>
        </p:spPr>
      </p:pic>
      <p:pic>
        <p:nvPicPr>
          <p:cNvPr id="142" name="Picture 141"/>
          <p:cNvPicPr/>
          <p:nvPr/>
        </p:nvPicPr>
        <p:blipFill>
          <a:blip r:embed="rId4"/>
          <a:stretch/>
        </p:blipFill>
        <p:spPr>
          <a:xfrm>
            <a:off x="342360" y="3045600"/>
            <a:ext cx="1457280" cy="1792080"/>
          </a:xfrm>
          <a:prstGeom prst="rect">
            <a:avLst/>
          </a:prstGeom>
          <a:ln w="0">
            <a:noFill/>
          </a:ln>
        </p:spPr>
      </p:pic>
      <p:pic>
        <p:nvPicPr>
          <p:cNvPr id="143" name="Graphic 142"/>
          <p:cNvPicPr/>
          <p:nvPr/>
        </p:nvPicPr>
        <p:blipFill>
          <a:blip r:embed="rId5">
            <a:extLst>
              <a:ext uri="{96DAC541-7B7A-43D3-8B79-37D633B846F1}">
                <asvg:svgBlip xmlns:asvg="http://schemas.microsoft.com/office/drawing/2016/SVG/main" r:embed="rId6"/>
              </a:ext>
            </a:extLst>
          </a:blip>
          <a:stretch/>
        </p:blipFill>
        <p:spPr>
          <a:xfrm>
            <a:off x="726840" y="2504520"/>
            <a:ext cx="277560" cy="306720"/>
          </a:xfrm>
          <a:prstGeom prst="rect">
            <a:avLst/>
          </a:prstGeom>
          <a:ln w="0">
            <a:noFill/>
          </a:ln>
        </p:spPr>
      </p:pic>
      <p:pic>
        <p:nvPicPr>
          <p:cNvPr id="144" name="Graphic 143"/>
          <p:cNvPicPr/>
          <p:nvPr/>
        </p:nvPicPr>
        <p:blipFill>
          <a:blip r:embed="rId7">
            <a:extLst>
              <a:ext uri="{96DAC541-7B7A-43D3-8B79-37D633B846F1}">
                <asvg:svgBlip xmlns:asvg="http://schemas.microsoft.com/office/drawing/2016/SVG/main" r:embed="rId8"/>
              </a:ext>
            </a:extLst>
          </a:blip>
          <a:stretch/>
        </p:blipFill>
        <p:spPr>
          <a:xfrm>
            <a:off x="651600" y="3897360"/>
            <a:ext cx="504720" cy="824760"/>
          </a:xfrm>
          <a:prstGeom prst="rect">
            <a:avLst/>
          </a:prstGeom>
          <a:ln w="0">
            <a:noFill/>
          </a:ln>
        </p:spPr>
      </p:pic>
      <p:pic>
        <p:nvPicPr>
          <p:cNvPr id="145" name="Graphic 144"/>
          <p:cNvPicPr/>
          <p:nvPr/>
        </p:nvPicPr>
        <p:blipFill>
          <a:blip r:embed="rId9">
            <a:extLst>
              <a:ext uri="{96DAC541-7B7A-43D3-8B79-37D633B846F1}">
                <asvg:svgBlip xmlns:asvg="http://schemas.microsoft.com/office/drawing/2016/SVG/main" r:embed="rId10"/>
              </a:ext>
            </a:extLst>
          </a:blip>
          <a:stretch/>
        </p:blipFill>
        <p:spPr>
          <a:xfrm>
            <a:off x="426600" y="1728360"/>
            <a:ext cx="894240" cy="1326240"/>
          </a:xfrm>
          <a:prstGeom prst="rect">
            <a:avLst/>
          </a:prstGeom>
          <a:ln w="0">
            <a:noFill/>
          </a:ln>
        </p:spPr>
      </p:pic>
      <p:pic>
        <p:nvPicPr>
          <p:cNvPr id="146" name="Graphic 145"/>
          <p:cNvPicPr/>
          <p:nvPr/>
        </p:nvPicPr>
        <p:blipFill>
          <a:blip r:embed="rId11">
            <a:extLst>
              <a:ext uri="{96DAC541-7B7A-43D3-8B79-37D633B846F1}">
                <asvg:svgBlip xmlns:asvg="http://schemas.microsoft.com/office/drawing/2016/SVG/main" r:embed="rId12"/>
              </a:ext>
            </a:extLst>
          </a:blip>
          <a:stretch/>
        </p:blipFill>
        <p:spPr>
          <a:xfrm>
            <a:off x="534240" y="3272040"/>
            <a:ext cx="572760" cy="1524600"/>
          </a:xfrm>
          <a:prstGeom prst="rect">
            <a:avLst/>
          </a:prstGeom>
          <a:ln w="0">
            <a:noFill/>
          </a:ln>
        </p:spPr>
      </p:pic>
      <p:pic>
        <p:nvPicPr>
          <p:cNvPr id="147" name="Picture 146"/>
          <p:cNvPicPr/>
          <p:nvPr/>
        </p:nvPicPr>
        <p:blipFill>
          <a:blip r:embed="rId4"/>
          <a:stretch/>
        </p:blipFill>
        <p:spPr>
          <a:xfrm>
            <a:off x="1614240" y="3045600"/>
            <a:ext cx="1457280" cy="1792080"/>
          </a:xfrm>
          <a:prstGeom prst="rect">
            <a:avLst/>
          </a:prstGeom>
          <a:ln w="0">
            <a:noFill/>
          </a:ln>
        </p:spPr>
      </p:pic>
      <p:pic>
        <p:nvPicPr>
          <p:cNvPr id="148" name="Picture 147"/>
          <p:cNvPicPr/>
          <p:nvPr/>
        </p:nvPicPr>
        <p:blipFill>
          <a:blip r:embed="rId3"/>
          <a:stretch/>
        </p:blipFill>
        <p:spPr>
          <a:xfrm>
            <a:off x="1657440" y="1480680"/>
            <a:ext cx="1157040" cy="1581480"/>
          </a:xfrm>
          <a:prstGeom prst="rect">
            <a:avLst/>
          </a:prstGeom>
          <a:ln w="0">
            <a:noFill/>
          </a:ln>
        </p:spPr>
      </p:pic>
      <p:pic>
        <p:nvPicPr>
          <p:cNvPr id="149" name="Picture 148"/>
          <p:cNvPicPr/>
          <p:nvPr/>
        </p:nvPicPr>
        <p:blipFill>
          <a:blip r:embed="rId13">
            <a:alphaModFix amt="50000"/>
          </a:blip>
          <a:srcRect l="33439" t="50324" r="36647" b="16016"/>
          <a:stretch/>
        </p:blipFill>
        <p:spPr>
          <a:xfrm>
            <a:off x="1858320" y="2255400"/>
            <a:ext cx="564480" cy="658080"/>
          </a:xfrm>
          <a:prstGeom prst="rect">
            <a:avLst/>
          </a:prstGeom>
          <a:ln w="0">
            <a:noFill/>
          </a:ln>
        </p:spPr>
      </p:pic>
      <p:pic>
        <p:nvPicPr>
          <p:cNvPr id="150" name="Picture 149"/>
          <p:cNvPicPr/>
          <p:nvPr/>
        </p:nvPicPr>
        <p:blipFill>
          <a:blip r:embed="rId14">
            <a:alphaModFix amt="50000"/>
          </a:blip>
          <a:srcRect l="27616" t="25292" r="31124" b="10973"/>
          <a:stretch/>
        </p:blipFill>
        <p:spPr>
          <a:xfrm>
            <a:off x="1697400" y="3514320"/>
            <a:ext cx="794880" cy="1280520"/>
          </a:xfrm>
          <a:prstGeom prst="rect">
            <a:avLst/>
          </a:prstGeom>
          <a:ln w="0">
            <a:noFill/>
          </a:ln>
        </p:spPr>
      </p:pic>
      <p:pic>
        <p:nvPicPr>
          <p:cNvPr id="151" name="Picture 150"/>
          <p:cNvPicPr/>
          <p:nvPr/>
        </p:nvPicPr>
        <p:blipFill>
          <a:blip r:embed="rId15"/>
          <a:stretch/>
        </p:blipFill>
        <p:spPr>
          <a:xfrm>
            <a:off x="4646880" y="1416240"/>
            <a:ext cx="1923120" cy="1628280"/>
          </a:xfrm>
          <a:prstGeom prst="rect">
            <a:avLst/>
          </a:prstGeom>
          <a:ln w="0">
            <a:noFill/>
          </a:ln>
        </p:spPr>
      </p:pic>
      <p:pic>
        <p:nvPicPr>
          <p:cNvPr id="152" name="Picture 151"/>
          <p:cNvPicPr/>
          <p:nvPr/>
        </p:nvPicPr>
        <p:blipFill>
          <a:blip r:embed="rId16"/>
          <a:stretch/>
        </p:blipFill>
        <p:spPr>
          <a:xfrm>
            <a:off x="4826160" y="3107520"/>
            <a:ext cx="1628280" cy="1734480"/>
          </a:xfrm>
          <a:prstGeom prst="rect">
            <a:avLst/>
          </a:prstGeom>
          <a:ln w="0">
            <a:noFill/>
          </a:ln>
        </p:spPr>
      </p:pic>
      <p:pic>
        <p:nvPicPr>
          <p:cNvPr id="153" name="Graphic 152"/>
          <p:cNvPicPr/>
          <p:nvPr/>
        </p:nvPicPr>
        <p:blipFill>
          <a:blip r:embed="rId17">
            <a:extLst>
              <a:ext uri="{96DAC541-7B7A-43D3-8B79-37D633B846F1}">
                <asvg:svgBlip xmlns:asvg="http://schemas.microsoft.com/office/drawing/2016/SVG/main" r:embed="rId18"/>
              </a:ext>
            </a:extLst>
          </a:blip>
          <a:stretch/>
        </p:blipFill>
        <p:spPr>
          <a:xfrm>
            <a:off x="6543000" y="1985760"/>
            <a:ext cx="606600" cy="1006560"/>
          </a:xfrm>
          <a:prstGeom prst="rect">
            <a:avLst/>
          </a:prstGeom>
          <a:ln w="0">
            <a:noFill/>
          </a:ln>
        </p:spPr>
      </p:pic>
      <p:pic>
        <p:nvPicPr>
          <p:cNvPr id="154" name="Picture 153"/>
          <p:cNvPicPr/>
          <p:nvPr/>
        </p:nvPicPr>
        <p:blipFill>
          <a:blip r:embed="rId19"/>
          <a:stretch/>
        </p:blipFill>
        <p:spPr>
          <a:xfrm>
            <a:off x="7415640" y="1491120"/>
            <a:ext cx="800280" cy="1563480"/>
          </a:xfrm>
          <a:prstGeom prst="rect">
            <a:avLst/>
          </a:prstGeom>
          <a:ln w="0">
            <a:noFill/>
          </a:ln>
        </p:spPr>
      </p:pic>
      <p:pic>
        <p:nvPicPr>
          <p:cNvPr id="155" name="Picture 154"/>
          <p:cNvPicPr/>
          <p:nvPr/>
        </p:nvPicPr>
        <p:blipFill>
          <a:blip r:embed="rId20"/>
          <a:stretch/>
        </p:blipFill>
        <p:spPr>
          <a:xfrm>
            <a:off x="7389360" y="3171960"/>
            <a:ext cx="815040" cy="1508040"/>
          </a:xfrm>
          <a:prstGeom prst="rect">
            <a:avLst/>
          </a:prstGeom>
          <a:ln w="0">
            <a:noFill/>
          </a:ln>
        </p:spPr>
      </p:pic>
      <p:pic>
        <p:nvPicPr>
          <p:cNvPr id="156" name="Picture 155"/>
          <p:cNvPicPr/>
          <p:nvPr/>
        </p:nvPicPr>
        <p:blipFill>
          <a:blip r:embed="rId21"/>
          <a:stretch/>
        </p:blipFill>
        <p:spPr>
          <a:xfrm>
            <a:off x="8974080" y="2331720"/>
            <a:ext cx="833760" cy="1559880"/>
          </a:xfrm>
          <a:prstGeom prst="rect">
            <a:avLst/>
          </a:prstGeom>
          <a:ln w="0">
            <a:noFill/>
          </a:ln>
        </p:spPr>
      </p:pic>
      <p:pic>
        <p:nvPicPr>
          <p:cNvPr id="157" name="Graphic 156"/>
          <p:cNvPicPr/>
          <p:nvPr/>
        </p:nvPicPr>
        <p:blipFill>
          <a:blip r:embed="rId22">
            <a:extLst>
              <a:ext uri="{96DAC541-7B7A-43D3-8B79-37D633B846F1}">
                <asvg:svgBlip xmlns:asvg="http://schemas.microsoft.com/office/drawing/2016/SVG/main" r:embed="rId23"/>
              </a:ext>
            </a:extLst>
          </a:blip>
          <a:stretch/>
        </p:blipFill>
        <p:spPr>
          <a:xfrm>
            <a:off x="8120880" y="2882520"/>
            <a:ext cx="933120" cy="640800"/>
          </a:xfrm>
          <a:prstGeom prst="rect">
            <a:avLst/>
          </a:prstGeom>
          <a:ln w="0">
            <a:noFill/>
          </a:ln>
        </p:spPr>
      </p:pic>
      <p:pic>
        <p:nvPicPr>
          <p:cNvPr id="158" name="Graphic 157"/>
          <p:cNvPicPr/>
          <p:nvPr/>
        </p:nvPicPr>
        <p:blipFill>
          <a:blip r:embed="rId24">
            <a:extLst>
              <a:ext uri="{96DAC541-7B7A-43D3-8B79-37D633B846F1}">
                <asvg:svgBlip xmlns:asvg="http://schemas.microsoft.com/office/drawing/2016/SVG/main" r:embed="rId25"/>
              </a:ext>
            </a:extLst>
          </a:blip>
          <a:stretch/>
        </p:blipFill>
        <p:spPr>
          <a:xfrm>
            <a:off x="1150200" y="2876760"/>
            <a:ext cx="755640" cy="639360"/>
          </a:xfrm>
          <a:prstGeom prst="rect">
            <a:avLst/>
          </a:prstGeom>
          <a:ln w="0">
            <a:noFill/>
          </a:ln>
        </p:spPr>
      </p:pic>
      <p:pic>
        <p:nvPicPr>
          <p:cNvPr id="159" name="Picture 158"/>
          <p:cNvPicPr/>
          <p:nvPr/>
        </p:nvPicPr>
        <p:blipFill>
          <a:blip r:embed="rId26"/>
          <a:stretch/>
        </p:blipFill>
        <p:spPr>
          <a:xfrm>
            <a:off x="3306960" y="3120840"/>
            <a:ext cx="681120" cy="1669680"/>
          </a:xfrm>
          <a:prstGeom prst="rect">
            <a:avLst/>
          </a:prstGeom>
          <a:ln w="0">
            <a:noFill/>
          </a:ln>
        </p:spPr>
      </p:pic>
      <p:pic>
        <p:nvPicPr>
          <p:cNvPr id="160" name="Picture 159"/>
          <p:cNvPicPr/>
          <p:nvPr/>
        </p:nvPicPr>
        <p:blipFill>
          <a:blip r:embed="rId27"/>
          <a:stretch/>
        </p:blipFill>
        <p:spPr>
          <a:xfrm>
            <a:off x="3244680" y="1470240"/>
            <a:ext cx="925560" cy="1533240"/>
          </a:xfrm>
          <a:prstGeom prst="rect">
            <a:avLst/>
          </a:prstGeom>
          <a:ln w="0">
            <a:noFill/>
          </a:ln>
        </p:spPr>
      </p:pic>
      <p:pic>
        <p:nvPicPr>
          <p:cNvPr id="161" name="Graphic 160"/>
          <p:cNvPicPr/>
          <p:nvPr/>
        </p:nvPicPr>
        <p:blipFill>
          <a:blip r:embed="rId28">
            <a:extLst>
              <a:ext uri="{96DAC541-7B7A-43D3-8B79-37D633B846F1}">
                <asvg:svgBlip xmlns:asvg="http://schemas.microsoft.com/office/drawing/2016/SVG/main" r:embed="rId29"/>
              </a:ext>
            </a:extLst>
          </a:blip>
          <a:stretch/>
        </p:blipFill>
        <p:spPr>
          <a:xfrm>
            <a:off x="3300840" y="3120840"/>
            <a:ext cx="685800" cy="1674000"/>
          </a:xfrm>
          <a:prstGeom prst="rect">
            <a:avLst/>
          </a:prstGeom>
          <a:ln w="0">
            <a:noFill/>
          </a:ln>
        </p:spPr>
      </p:pic>
      <p:pic>
        <p:nvPicPr>
          <p:cNvPr id="162" name="Graphic 161"/>
          <p:cNvPicPr/>
          <p:nvPr/>
        </p:nvPicPr>
        <p:blipFill>
          <a:blip r:embed="rId30">
            <a:extLst>
              <a:ext uri="{96DAC541-7B7A-43D3-8B79-37D633B846F1}">
                <asvg:svgBlip xmlns:asvg="http://schemas.microsoft.com/office/drawing/2016/SVG/main" r:embed="rId31"/>
              </a:ext>
            </a:extLst>
          </a:blip>
          <a:stretch/>
        </p:blipFill>
        <p:spPr>
          <a:xfrm>
            <a:off x="3241440" y="1468800"/>
            <a:ext cx="932400" cy="1538280"/>
          </a:xfrm>
          <a:prstGeom prst="rect">
            <a:avLst/>
          </a:prstGeom>
          <a:ln w="0">
            <a:noFill/>
          </a:ln>
        </p:spPr>
      </p:pic>
      <p:pic>
        <p:nvPicPr>
          <p:cNvPr id="163" name="Graphic 162"/>
          <p:cNvPicPr/>
          <p:nvPr/>
        </p:nvPicPr>
        <p:blipFill>
          <a:blip r:embed="rId32">
            <a:extLst>
              <a:ext uri="{96DAC541-7B7A-43D3-8B79-37D633B846F1}">
                <asvg:svgBlip xmlns:asvg="http://schemas.microsoft.com/office/drawing/2016/SVG/main" r:embed="rId33"/>
              </a:ext>
            </a:extLst>
          </a:blip>
          <a:stretch/>
        </p:blipFill>
        <p:spPr>
          <a:xfrm>
            <a:off x="2498400" y="3082320"/>
            <a:ext cx="948960" cy="395640"/>
          </a:xfrm>
          <a:prstGeom prst="rect">
            <a:avLst/>
          </a:prstGeom>
          <a:ln w="0">
            <a:noFill/>
          </a:ln>
        </p:spPr>
      </p:pic>
      <p:pic>
        <p:nvPicPr>
          <p:cNvPr id="164" name="Graphic 163"/>
          <p:cNvPicPr/>
          <p:nvPr/>
        </p:nvPicPr>
        <p:blipFill>
          <a:blip r:embed="rId34">
            <a:extLst>
              <a:ext uri="{96DAC541-7B7A-43D3-8B79-37D633B846F1}">
                <asvg:svgBlip xmlns:asvg="http://schemas.microsoft.com/office/drawing/2016/SVG/main" r:embed="rId35"/>
              </a:ext>
            </a:extLst>
          </a:blip>
          <a:stretch/>
        </p:blipFill>
        <p:spPr>
          <a:xfrm>
            <a:off x="3984120" y="3081960"/>
            <a:ext cx="948600" cy="435240"/>
          </a:xfrm>
          <a:prstGeom prst="rect">
            <a:avLst/>
          </a:prstGeom>
          <a:ln w="0">
            <a:noFill/>
          </a:ln>
        </p:spPr>
      </p:pic>
      <p:pic>
        <p:nvPicPr>
          <p:cNvPr id="165" name="Graphic 164"/>
          <p:cNvPicPr/>
          <p:nvPr/>
        </p:nvPicPr>
        <p:blipFill>
          <a:blip r:embed="rId36">
            <a:extLst>
              <a:ext uri="{96DAC541-7B7A-43D3-8B79-37D633B846F1}">
                <asvg:svgBlip xmlns:asvg="http://schemas.microsoft.com/office/drawing/2016/SVG/main" r:embed="rId37"/>
              </a:ext>
            </a:extLst>
          </a:blip>
          <a:stretch/>
        </p:blipFill>
        <p:spPr>
          <a:xfrm>
            <a:off x="6420960" y="3080520"/>
            <a:ext cx="1086840" cy="623880"/>
          </a:xfrm>
          <a:prstGeom prst="rect">
            <a:avLst/>
          </a:prstGeom>
          <a:ln w="0">
            <a:noFill/>
          </a:ln>
        </p:spPr>
      </p:pic>
      <p:sp>
        <p:nvSpPr>
          <p:cNvPr id="3" name="PlaceHolder 2"/>
          <p:cNvSpPr>
            <a:spLocks noGrp="1"/>
          </p:cNvSpPr>
          <p:nvPr>
            <p:ph type="sldNum" idx="3"/>
          </p:nvPr>
        </p:nvSpPr>
        <p:spPr/>
        <p:txBody>
          <a:bodyPr/>
          <a:lstStyle/>
          <a:p>
            <a:fld id="{68518F8D-3F26-4C50-9373-D6798697C28C}" type="slidenum">
              <a:rPr/>
              <a:t>12</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mph" fill="hold" nodeType="clickEffect">
                                  <p:stCondLst>
                                    <p:cond delay="0"/>
                                  </p:stCondLst>
                                  <p:childTnLst>
                                    <p:set>
                                      <p:cBhvr>
                                        <p:cTn id="6" dur="indefinite"/>
                                        <p:tgtEl>
                                          <p:spTgt spid="151"/>
                                        </p:tgtEl>
                                        <p:attrNameLst>
                                          <p:attrName>style.opacity</p:attrName>
                                        </p:attrNameLst>
                                      </p:cBhvr>
                                      <p:to>
                                        <p:strVal val="0.5"/>
                                      </p:to>
                                    </p:set>
                                  </p:childTnLst>
                                </p:cTn>
                              </p:par>
                              <p:par>
                                <p:cTn id="7" presetID="9" presetClass="emph" fill="hold" nodeType="withEffect">
                                  <p:stCondLst>
                                    <p:cond delay="0"/>
                                  </p:stCondLst>
                                  <p:childTnLst>
                                    <p:set>
                                      <p:cBhvr>
                                        <p:cTn id="8" dur="indefinite"/>
                                        <p:tgtEl>
                                          <p:spTgt spid="152"/>
                                        </p:tgtEl>
                                        <p:attrNameLst>
                                          <p:attrName>style.opacity</p:attrName>
                                        </p:attrNameLst>
                                      </p:cBhvr>
                                      <p:to>
                                        <p:strVal val="0.5"/>
                                      </p:to>
                                    </p:set>
                                  </p:childTnLst>
                                </p:cTn>
                              </p:par>
                              <p:par>
                                <p:cTn id="9" presetID="9" presetClass="emph" fill="hold" nodeType="withEffect">
                                  <p:stCondLst>
                                    <p:cond delay="0"/>
                                  </p:stCondLst>
                                  <p:childTnLst>
                                    <p:set>
                                      <p:cBhvr>
                                        <p:cTn id="10" dur="indefinite"/>
                                        <p:tgtEl>
                                          <p:spTgt spid="153"/>
                                        </p:tgtEl>
                                        <p:attrNameLst>
                                          <p:attrName>style.opacity</p:attrName>
                                        </p:attrNameLst>
                                      </p:cBhvr>
                                      <p:to>
                                        <p:strVal val="0.5"/>
                                      </p:to>
                                    </p:set>
                                  </p:childTnLst>
                                </p:cTn>
                              </p:par>
                              <p:par>
                                <p:cTn id="11" presetID="9" presetClass="emph" fill="hold" nodeType="withEffect">
                                  <p:stCondLst>
                                    <p:cond delay="0"/>
                                  </p:stCondLst>
                                  <p:childTnLst>
                                    <p:set>
                                      <p:cBhvr>
                                        <p:cTn id="12" dur="indefinite"/>
                                        <p:tgtEl>
                                          <p:spTgt spid="154"/>
                                        </p:tgtEl>
                                        <p:attrNameLst>
                                          <p:attrName>style.opacity</p:attrName>
                                        </p:attrNameLst>
                                      </p:cBhvr>
                                      <p:to>
                                        <p:strVal val="0.5"/>
                                      </p:to>
                                    </p:set>
                                  </p:childTnLst>
                                </p:cTn>
                              </p:par>
                              <p:par>
                                <p:cTn id="13" presetID="9" presetClass="emph" fill="hold" nodeType="withEffect">
                                  <p:stCondLst>
                                    <p:cond delay="0"/>
                                  </p:stCondLst>
                                  <p:childTnLst>
                                    <p:set>
                                      <p:cBhvr>
                                        <p:cTn id="14" dur="indefinite"/>
                                        <p:tgtEl>
                                          <p:spTgt spid="155"/>
                                        </p:tgtEl>
                                        <p:attrNameLst>
                                          <p:attrName>style.opacity</p:attrName>
                                        </p:attrNameLst>
                                      </p:cBhvr>
                                      <p:to>
                                        <p:strVal val="0.5"/>
                                      </p:to>
                                    </p:set>
                                  </p:childTnLst>
                                </p:cTn>
                              </p:par>
                              <p:par>
                                <p:cTn id="15" presetID="9" presetClass="emph" fill="hold" nodeType="withEffect">
                                  <p:stCondLst>
                                    <p:cond delay="0"/>
                                  </p:stCondLst>
                                  <p:childTnLst>
                                    <p:set>
                                      <p:cBhvr>
                                        <p:cTn id="16" dur="indefinite"/>
                                        <p:tgtEl>
                                          <p:spTgt spid="156"/>
                                        </p:tgtEl>
                                        <p:attrNameLst>
                                          <p:attrName>style.opacity</p:attrName>
                                        </p:attrNameLst>
                                      </p:cBhvr>
                                      <p:to>
                                        <p:strVal val="0.5"/>
                                      </p:to>
                                    </p:set>
                                  </p:childTnLst>
                                </p:cTn>
                              </p:par>
                              <p:par>
                                <p:cTn id="17" presetID="9" presetClass="emph" fill="hold" nodeType="withEffect">
                                  <p:stCondLst>
                                    <p:cond delay="0"/>
                                  </p:stCondLst>
                                  <p:childTnLst>
                                    <p:set>
                                      <p:cBhvr>
                                        <p:cTn id="18" dur="indefinite"/>
                                        <p:tgtEl>
                                          <p:spTgt spid="157"/>
                                        </p:tgtEl>
                                        <p:attrNameLst>
                                          <p:attrName>style.opacity</p:attrName>
                                        </p:attrNameLst>
                                      </p:cBhvr>
                                      <p:to>
                                        <p:strVal val="0.5"/>
                                      </p:to>
                                    </p:set>
                                  </p:childTnLst>
                                </p:cTn>
                              </p:par>
                              <p:par>
                                <p:cTn id="19" presetID="9" presetClass="emph" fill="hold" nodeType="withEffect">
                                  <p:stCondLst>
                                    <p:cond delay="0"/>
                                  </p:stCondLst>
                                  <p:childTnLst>
                                    <p:set>
                                      <p:cBhvr>
                                        <p:cTn id="20" dur="indefinite"/>
                                        <p:tgtEl>
                                          <p:spTgt spid="143"/>
                                        </p:tgtEl>
                                        <p:attrNameLst>
                                          <p:attrName>style.opacity</p:attrName>
                                        </p:attrNameLst>
                                      </p:cBhvr>
                                      <p:to>
                                        <p:strVal val="0.5"/>
                                      </p:to>
                                    </p:set>
                                  </p:childTnLst>
                                </p:cTn>
                              </p:par>
                              <p:par>
                                <p:cTn id="21" presetID="9" presetClass="emph" fill="hold" nodeType="withEffect">
                                  <p:stCondLst>
                                    <p:cond delay="0"/>
                                  </p:stCondLst>
                                  <p:childTnLst>
                                    <p:set>
                                      <p:cBhvr>
                                        <p:cTn id="22" dur="indefinite"/>
                                        <p:tgtEl>
                                          <p:spTgt spid="144"/>
                                        </p:tgtEl>
                                        <p:attrNameLst>
                                          <p:attrName>style.opacity</p:attrName>
                                        </p:attrNameLst>
                                      </p:cBhvr>
                                      <p:to>
                                        <p:strVal val="0.5"/>
                                      </p:to>
                                    </p:set>
                                  </p:childTnLst>
                                </p:cTn>
                              </p:par>
                              <p:par>
                                <p:cTn id="23" presetID="9" presetClass="emph" fill="hold" nodeType="withEffect">
                                  <p:stCondLst>
                                    <p:cond delay="0"/>
                                  </p:stCondLst>
                                  <p:childTnLst>
                                    <p:set>
                                      <p:cBhvr>
                                        <p:cTn id="24" dur="indefinite"/>
                                        <p:tgtEl>
                                          <p:spTgt spid="145"/>
                                        </p:tgtEl>
                                        <p:attrNameLst>
                                          <p:attrName>style.opacity</p:attrName>
                                        </p:attrNameLst>
                                      </p:cBhvr>
                                      <p:to>
                                        <p:strVal val="0.5"/>
                                      </p:to>
                                    </p:set>
                                  </p:childTnLst>
                                </p:cTn>
                              </p:par>
                              <p:par>
                                <p:cTn id="25" presetID="9" presetClass="emph" fill="hold" nodeType="withEffect">
                                  <p:stCondLst>
                                    <p:cond delay="0"/>
                                  </p:stCondLst>
                                  <p:childTnLst>
                                    <p:set>
                                      <p:cBhvr>
                                        <p:cTn id="26" dur="indefinite"/>
                                        <p:tgtEl>
                                          <p:spTgt spid="146"/>
                                        </p:tgtEl>
                                        <p:attrNameLst>
                                          <p:attrName>style.opacity</p:attrName>
                                        </p:attrNameLst>
                                      </p:cBhvr>
                                      <p:to>
                                        <p:strVal val="0.5"/>
                                      </p:to>
                                    </p:set>
                                  </p:childTnLst>
                                </p:cTn>
                              </p:par>
                              <p:par>
                                <p:cTn id="27" presetID="9" presetClass="emph" fill="hold" nodeType="withEffect">
                                  <p:stCondLst>
                                    <p:cond delay="0"/>
                                  </p:stCondLst>
                                  <p:childTnLst>
                                    <p:set>
                                      <p:cBhvr>
                                        <p:cTn id="28" dur="indefinite"/>
                                        <p:tgtEl>
                                          <p:spTgt spid="141"/>
                                        </p:tgtEl>
                                        <p:attrNameLst>
                                          <p:attrName>style.opacity</p:attrName>
                                        </p:attrNameLst>
                                      </p:cBhvr>
                                      <p:to>
                                        <p:strVal val="0.5"/>
                                      </p:to>
                                    </p:set>
                                  </p:childTnLst>
                                </p:cTn>
                              </p:par>
                              <p:par>
                                <p:cTn id="29" presetID="9" presetClass="emph" fill="hold" nodeType="withEffect">
                                  <p:stCondLst>
                                    <p:cond delay="0"/>
                                  </p:stCondLst>
                                  <p:childTnLst>
                                    <p:set>
                                      <p:cBhvr>
                                        <p:cTn id="30" dur="indefinite"/>
                                        <p:tgtEl>
                                          <p:spTgt spid="142"/>
                                        </p:tgtEl>
                                        <p:attrNameLst>
                                          <p:attrName>style.opacity</p:attrName>
                                        </p:attrNameLst>
                                      </p:cBhvr>
                                      <p:to>
                                        <p:strVal val="0.5"/>
                                      </p:to>
                                    </p:set>
                                  </p:childTnLst>
                                </p:cTn>
                              </p:par>
                              <p:par>
                                <p:cTn id="31" presetID="9" presetClass="emph" fill="hold" nodeType="withEffect">
                                  <p:stCondLst>
                                    <p:cond delay="0"/>
                                  </p:stCondLst>
                                  <p:childTnLst>
                                    <p:set>
                                      <p:cBhvr>
                                        <p:cTn id="32" dur="indefinite"/>
                                        <p:tgtEl>
                                          <p:spTgt spid="164"/>
                                        </p:tgtEl>
                                        <p:attrNameLst>
                                          <p:attrName>style.opacity</p:attrName>
                                        </p:attrNameLst>
                                      </p:cBhvr>
                                      <p:to>
                                        <p:strVal val="0.5"/>
                                      </p:to>
                                    </p:set>
                                  </p:childTnLst>
                                </p:cTn>
                              </p:par>
                              <p:par>
                                <p:cTn id="33" presetID="9" presetClass="emph" fill="hold" nodeType="withEffect">
                                  <p:stCondLst>
                                    <p:cond delay="0"/>
                                  </p:stCondLst>
                                  <p:childTnLst>
                                    <p:set>
                                      <p:cBhvr>
                                        <p:cTn id="34" dur="indefinite"/>
                                        <p:tgtEl>
                                          <p:spTgt spid="165"/>
                                        </p:tgtEl>
                                        <p:attrNameLst>
                                          <p:attrName>style.opacity</p:attrName>
                                        </p:attrNameLst>
                                      </p:cBhvr>
                                      <p:to>
                                        <p:strVal val="0.5"/>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Picture 165"/>
          <p:cNvPicPr/>
          <p:nvPr/>
        </p:nvPicPr>
        <p:blipFill>
          <a:blip r:embed="rId3"/>
          <a:stretch/>
        </p:blipFill>
        <p:spPr>
          <a:xfrm>
            <a:off x="3312360" y="1850040"/>
            <a:ext cx="2887560" cy="3551760"/>
          </a:xfrm>
          <a:prstGeom prst="rect">
            <a:avLst/>
          </a:prstGeom>
          <a:ln w="0">
            <a:noFill/>
          </a:ln>
        </p:spPr>
      </p:pic>
      <p:pic>
        <p:nvPicPr>
          <p:cNvPr id="167" name="Picture 166"/>
          <p:cNvPicPr/>
          <p:nvPr/>
        </p:nvPicPr>
        <p:blipFill>
          <a:blip r:embed="rId4"/>
          <a:stretch/>
        </p:blipFill>
        <p:spPr>
          <a:xfrm>
            <a:off x="1192680" y="2094120"/>
            <a:ext cx="2292480" cy="3133800"/>
          </a:xfrm>
          <a:prstGeom prst="rect">
            <a:avLst/>
          </a:prstGeom>
          <a:ln w="0">
            <a:noFill/>
          </a:ln>
        </p:spPr>
      </p:pic>
      <p:sp>
        <p:nvSpPr>
          <p:cNvPr id="168"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u="none" strike="noStrike">
                <a:solidFill>
                  <a:srgbClr val="000000"/>
                </a:solidFill>
                <a:uFillTx/>
                <a:latin typeface="Linux Biolinum"/>
              </a:rPr>
              <a:t>Algorithm: occlusion masks</a:t>
            </a:r>
            <a:endParaRPr lang="en-US" sz="4400" b="0" u="none" strike="noStrike">
              <a:solidFill>
                <a:srgbClr val="000000"/>
              </a:solidFill>
              <a:uFillTx/>
              <a:latin typeface="Arial"/>
            </a:endParaRPr>
          </a:p>
        </p:txBody>
      </p:sp>
      <p:sp>
        <p:nvSpPr>
          <p:cNvPr id="169" name="PlaceHolder 2"/>
          <p:cNvSpPr>
            <a:spLocks noGrp="1"/>
          </p:cNvSpPr>
          <p:nvPr>
            <p:ph/>
          </p:nvPr>
        </p:nvSpPr>
        <p:spPr>
          <a:xfrm>
            <a:off x="504000" y="1326600"/>
            <a:ext cx="8640000" cy="595440"/>
          </a:xfrm>
          <a:prstGeom prst="rect">
            <a:avLst/>
          </a:prstGeom>
          <a:noFill/>
          <a:ln w="0">
            <a:noFill/>
          </a:ln>
        </p:spPr>
        <p:txBody>
          <a:bodyPr lIns="0" tIns="0" rIns="0" bIns="0" anchor="t">
            <a:normAutofit/>
          </a:bodyPr>
          <a:lstStyle/>
          <a:p>
            <a:pPr marL="432000" indent="0">
              <a:spcBef>
                <a:spcPts val="1417"/>
              </a:spcBef>
              <a:buNone/>
            </a:pPr>
            <a:r>
              <a:rPr lang="en-US" sz="3200" b="0" u="none" strike="noStrike">
                <a:solidFill>
                  <a:srgbClr val="000000"/>
                </a:solidFill>
                <a:uFillTx/>
                <a:latin typeface="Linux Biolinum"/>
              </a:rPr>
              <a:t>Predict occlusion masks and initialize template</a:t>
            </a:r>
            <a:endParaRPr lang="en-US" sz="3200" b="0" u="none" strike="noStrike">
              <a:solidFill>
                <a:srgbClr val="000000"/>
              </a:solidFill>
              <a:uFillTx/>
              <a:latin typeface="Arial"/>
            </a:endParaRPr>
          </a:p>
        </p:txBody>
      </p:sp>
      <p:pic>
        <p:nvPicPr>
          <p:cNvPr id="170" name="Picture 169"/>
          <p:cNvPicPr/>
          <p:nvPr/>
        </p:nvPicPr>
        <p:blipFill>
          <a:blip r:embed="rId5">
            <a:alphaModFix amt="50000"/>
          </a:blip>
          <a:srcRect l="33439" t="50324" r="36647" b="16016"/>
          <a:stretch/>
        </p:blipFill>
        <p:spPr>
          <a:xfrm>
            <a:off x="1590840" y="3629160"/>
            <a:ext cx="1117800" cy="1304280"/>
          </a:xfrm>
          <a:prstGeom prst="rect">
            <a:avLst/>
          </a:prstGeom>
          <a:ln w="0">
            <a:noFill/>
          </a:ln>
        </p:spPr>
      </p:pic>
      <p:pic>
        <p:nvPicPr>
          <p:cNvPr id="171" name="Picture 170"/>
          <p:cNvPicPr/>
          <p:nvPr/>
        </p:nvPicPr>
        <p:blipFill>
          <a:blip r:embed="rId6">
            <a:alphaModFix amt="50000"/>
          </a:blip>
          <a:srcRect l="27616" t="25292" r="31124" b="10973"/>
          <a:stretch/>
        </p:blipFill>
        <p:spPr>
          <a:xfrm>
            <a:off x="3477600" y="2779200"/>
            <a:ext cx="1574640" cy="2537640"/>
          </a:xfrm>
          <a:prstGeom prst="rect">
            <a:avLst/>
          </a:prstGeom>
          <a:ln w="0">
            <a:noFill/>
          </a:ln>
        </p:spPr>
      </p:pic>
      <p:pic>
        <p:nvPicPr>
          <p:cNvPr id="172" name="Picture 171"/>
          <p:cNvPicPr/>
          <p:nvPr/>
        </p:nvPicPr>
        <p:blipFill>
          <a:blip r:embed="rId7"/>
          <a:stretch/>
        </p:blipFill>
        <p:spPr>
          <a:xfrm>
            <a:off x="7452000" y="2046240"/>
            <a:ext cx="1356840" cy="3327120"/>
          </a:xfrm>
          <a:prstGeom prst="rect">
            <a:avLst/>
          </a:prstGeom>
          <a:ln w="0">
            <a:noFill/>
          </a:ln>
        </p:spPr>
      </p:pic>
      <p:pic>
        <p:nvPicPr>
          <p:cNvPr id="173" name="Picture 172"/>
          <p:cNvPicPr/>
          <p:nvPr/>
        </p:nvPicPr>
        <p:blipFill>
          <a:blip r:embed="rId8"/>
          <a:stretch/>
        </p:blipFill>
        <p:spPr>
          <a:xfrm>
            <a:off x="5420520" y="2046240"/>
            <a:ext cx="1845720" cy="3056040"/>
          </a:xfrm>
          <a:prstGeom prst="rect">
            <a:avLst/>
          </a:prstGeom>
          <a:ln w="0">
            <a:noFill/>
          </a:ln>
        </p:spPr>
      </p:pic>
      <p:pic>
        <p:nvPicPr>
          <p:cNvPr id="174" name="Graphic 173"/>
          <p:cNvPicPr/>
          <p:nvPr/>
        </p:nvPicPr>
        <p:blipFill>
          <a:blip r:embed="rId9">
            <a:extLst>
              <a:ext uri="{96DAC541-7B7A-43D3-8B79-37D633B846F1}">
                <asvg:svgBlip xmlns:asvg="http://schemas.microsoft.com/office/drawing/2016/SVG/main" r:embed="rId10"/>
              </a:ext>
            </a:extLst>
          </a:blip>
          <a:stretch/>
        </p:blipFill>
        <p:spPr>
          <a:xfrm>
            <a:off x="7445880" y="2046240"/>
            <a:ext cx="1367640" cy="3336120"/>
          </a:xfrm>
          <a:prstGeom prst="rect">
            <a:avLst/>
          </a:prstGeom>
          <a:ln w="0">
            <a:noFill/>
          </a:ln>
        </p:spPr>
      </p:pic>
      <p:pic>
        <p:nvPicPr>
          <p:cNvPr id="175" name="Graphic 174"/>
          <p:cNvPicPr/>
          <p:nvPr/>
        </p:nvPicPr>
        <p:blipFill>
          <a:blip r:embed="rId11">
            <a:extLst>
              <a:ext uri="{96DAC541-7B7A-43D3-8B79-37D633B846F1}">
                <asvg:svgBlip xmlns:asvg="http://schemas.microsoft.com/office/drawing/2016/SVG/main" r:embed="rId12"/>
              </a:ext>
            </a:extLst>
          </a:blip>
          <a:stretch/>
        </p:blipFill>
        <p:spPr>
          <a:xfrm>
            <a:off x="5410440" y="2043000"/>
            <a:ext cx="1858320" cy="3066120"/>
          </a:xfrm>
          <a:prstGeom prst="rect">
            <a:avLst/>
          </a:prstGeom>
          <a:ln w="0">
            <a:noFill/>
          </a:ln>
        </p:spPr>
      </p:pic>
      <p:sp>
        <p:nvSpPr>
          <p:cNvPr id="4" name="PlaceHolder 3"/>
          <p:cNvSpPr>
            <a:spLocks noGrp="1"/>
          </p:cNvSpPr>
          <p:nvPr>
            <p:ph type="sldNum" idx="3"/>
          </p:nvPr>
        </p:nvSpPr>
        <p:spPr/>
        <p:txBody>
          <a:bodyPr/>
          <a:lstStyle/>
          <a:p>
            <a:fld id="{CF8C1395-C8DE-4C21-BAF0-061F5A130973}" type="slidenum">
              <a:rPr/>
              <a:t>13</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170"/>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74"/>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u="none" strike="noStrike">
                <a:solidFill>
                  <a:srgbClr val="000000"/>
                </a:solidFill>
                <a:uFillTx/>
                <a:latin typeface="Linux Biolinum"/>
              </a:rPr>
              <a:t>Algorithm overview</a:t>
            </a:r>
            <a:endParaRPr lang="en-US" sz="4400" b="0" u="none" strike="noStrike">
              <a:solidFill>
                <a:srgbClr val="000000"/>
              </a:solidFill>
              <a:uFillTx/>
              <a:latin typeface="Arial"/>
            </a:endParaRPr>
          </a:p>
        </p:txBody>
      </p:sp>
      <p:pic>
        <p:nvPicPr>
          <p:cNvPr id="177" name="Picture 176"/>
          <p:cNvPicPr/>
          <p:nvPr/>
        </p:nvPicPr>
        <p:blipFill>
          <a:blip r:embed="rId3"/>
          <a:stretch/>
        </p:blipFill>
        <p:spPr>
          <a:xfrm>
            <a:off x="385200" y="1491840"/>
            <a:ext cx="1156680" cy="1581840"/>
          </a:xfrm>
          <a:prstGeom prst="rect">
            <a:avLst/>
          </a:prstGeom>
          <a:ln w="0">
            <a:noFill/>
          </a:ln>
        </p:spPr>
      </p:pic>
      <p:pic>
        <p:nvPicPr>
          <p:cNvPr id="178" name="Picture 177"/>
          <p:cNvPicPr/>
          <p:nvPr/>
        </p:nvPicPr>
        <p:blipFill>
          <a:blip r:embed="rId4"/>
          <a:stretch/>
        </p:blipFill>
        <p:spPr>
          <a:xfrm>
            <a:off x="342360" y="3045600"/>
            <a:ext cx="1457280" cy="1792080"/>
          </a:xfrm>
          <a:prstGeom prst="rect">
            <a:avLst/>
          </a:prstGeom>
          <a:ln w="0">
            <a:noFill/>
          </a:ln>
        </p:spPr>
      </p:pic>
      <p:pic>
        <p:nvPicPr>
          <p:cNvPr id="179" name="Graphic 178"/>
          <p:cNvPicPr/>
          <p:nvPr/>
        </p:nvPicPr>
        <p:blipFill>
          <a:blip r:embed="rId5">
            <a:extLst>
              <a:ext uri="{96DAC541-7B7A-43D3-8B79-37D633B846F1}">
                <asvg:svgBlip xmlns:asvg="http://schemas.microsoft.com/office/drawing/2016/SVG/main" r:embed="rId6"/>
              </a:ext>
            </a:extLst>
          </a:blip>
          <a:stretch/>
        </p:blipFill>
        <p:spPr>
          <a:xfrm>
            <a:off x="726840" y="2504520"/>
            <a:ext cx="277560" cy="306720"/>
          </a:xfrm>
          <a:prstGeom prst="rect">
            <a:avLst/>
          </a:prstGeom>
          <a:ln w="0">
            <a:noFill/>
          </a:ln>
        </p:spPr>
      </p:pic>
      <p:pic>
        <p:nvPicPr>
          <p:cNvPr id="180" name="Graphic 179"/>
          <p:cNvPicPr/>
          <p:nvPr/>
        </p:nvPicPr>
        <p:blipFill>
          <a:blip r:embed="rId7">
            <a:extLst>
              <a:ext uri="{96DAC541-7B7A-43D3-8B79-37D633B846F1}">
                <asvg:svgBlip xmlns:asvg="http://schemas.microsoft.com/office/drawing/2016/SVG/main" r:embed="rId8"/>
              </a:ext>
            </a:extLst>
          </a:blip>
          <a:stretch/>
        </p:blipFill>
        <p:spPr>
          <a:xfrm>
            <a:off x="651600" y="3897360"/>
            <a:ext cx="504720" cy="824760"/>
          </a:xfrm>
          <a:prstGeom prst="rect">
            <a:avLst/>
          </a:prstGeom>
          <a:ln w="0">
            <a:noFill/>
          </a:ln>
        </p:spPr>
      </p:pic>
      <p:pic>
        <p:nvPicPr>
          <p:cNvPr id="181" name="Graphic 180"/>
          <p:cNvPicPr/>
          <p:nvPr/>
        </p:nvPicPr>
        <p:blipFill>
          <a:blip r:embed="rId9">
            <a:extLst>
              <a:ext uri="{96DAC541-7B7A-43D3-8B79-37D633B846F1}">
                <asvg:svgBlip xmlns:asvg="http://schemas.microsoft.com/office/drawing/2016/SVG/main" r:embed="rId10"/>
              </a:ext>
            </a:extLst>
          </a:blip>
          <a:stretch/>
        </p:blipFill>
        <p:spPr>
          <a:xfrm>
            <a:off x="426600" y="1728360"/>
            <a:ext cx="894240" cy="1326240"/>
          </a:xfrm>
          <a:prstGeom prst="rect">
            <a:avLst/>
          </a:prstGeom>
          <a:ln w="0">
            <a:noFill/>
          </a:ln>
        </p:spPr>
      </p:pic>
      <p:pic>
        <p:nvPicPr>
          <p:cNvPr id="182" name="Graphic 181"/>
          <p:cNvPicPr/>
          <p:nvPr/>
        </p:nvPicPr>
        <p:blipFill>
          <a:blip r:embed="rId11">
            <a:extLst>
              <a:ext uri="{96DAC541-7B7A-43D3-8B79-37D633B846F1}">
                <asvg:svgBlip xmlns:asvg="http://schemas.microsoft.com/office/drawing/2016/SVG/main" r:embed="rId12"/>
              </a:ext>
            </a:extLst>
          </a:blip>
          <a:stretch/>
        </p:blipFill>
        <p:spPr>
          <a:xfrm>
            <a:off x="534240" y="3272040"/>
            <a:ext cx="572760" cy="1524600"/>
          </a:xfrm>
          <a:prstGeom prst="rect">
            <a:avLst/>
          </a:prstGeom>
          <a:ln w="0">
            <a:noFill/>
          </a:ln>
        </p:spPr>
      </p:pic>
      <p:pic>
        <p:nvPicPr>
          <p:cNvPr id="183" name="Picture 182"/>
          <p:cNvPicPr/>
          <p:nvPr/>
        </p:nvPicPr>
        <p:blipFill>
          <a:blip r:embed="rId4"/>
          <a:stretch/>
        </p:blipFill>
        <p:spPr>
          <a:xfrm>
            <a:off x="1614240" y="3045600"/>
            <a:ext cx="1457280" cy="1792080"/>
          </a:xfrm>
          <a:prstGeom prst="rect">
            <a:avLst/>
          </a:prstGeom>
          <a:ln w="0">
            <a:noFill/>
          </a:ln>
        </p:spPr>
      </p:pic>
      <p:pic>
        <p:nvPicPr>
          <p:cNvPr id="184" name="Picture 183"/>
          <p:cNvPicPr/>
          <p:nvPr/>
        </p:nvPicPr>
        <p:blipFill>
          <a:blip r:embed="rId3"/>
          <a:stretch/>
        </p:blipFill>
        <p:spPr>
          <a:xfrm>
            <a:off x="1657440" y="1480680"/>
            <a:ext cx="1157040" cy="1581480"/>
          </a:xfrm>
          <a:prstGeom prst="rect">
            <a:avLst/>
          </a:prstGeom>
          <a:ln w="0">
            <a:noFill/>
          </a:ln>
        </p:spPr>
      </p:pic>
      <p:pic>
        <p:nvPicPr>
          <p:cNvPr id="185" name="Picture 184"/>
          <p:cNvPicPr/>
          <p:nvPr/>
        </p:nvPicPr>
        <p:blipFill>
          <a:blip r:embed="rId13">
            <a:alphaModFix amt="50000"/>
          </a:blip>
          <a:srcRect l="33439" t="50324" r="36647" b="16016"/>
          <a:stretch/>
        </p:blipFill>
        <p:spPr>
          <a:xfrm>
            <a:off x="1858320" y="2255400"/>
            <a:ext cx="564480" cy="658080"/>
          </a:xfrm>
          <a:prstGeom prst="rect">
            <a:avLst/>
          </a:prstGeom>
          <a:ln w="0">
            <a:noFill/>
          </a:ln>
        </p:spPr>
      </p:pic>
      <p:pic>
        <p:nvPicPr>
          <p:cNvPr id="186" name="Picture 185"/>
          <p:cNvPicPr/>
          <p:nvPr/>
        </p:nvPicPr>
        <p:blipFill>
          <a:blip r:embed="rId14">
            <a:alphaModFix amt="50000"/>
          </a:blip>
          <a:srcRect l="27616" t="25292" r="31124" b="10973"/>
          <a:stretch/>
        </p:blipFill>
        <p:spPr>
          <a:xfrm>
            <a:off x="1697400" y="3514320"/>
            <a:ext cx="794880" cy="1280520"/>
          </a:xfrm>
          <a:prstGeom prst="rect">
            <a:avLst/>
          </a:prstGeom>
          <a:ln w="0">
            <a:noFill/>
          </a:ln>
        </p:spPr>
      </p:pic>
      <p:pic>
        <p:nvPicPr>
          <p:cNvPr id="187" name="Picture 186"/>
          <p:cNvPicPr/>
          <p:nvPr/>
        </p:nvPicPr>
        <p:blipFill>
          <a:blip r:embed="rId15"/>
          <a:stretch/>
        </p:blipFill>
        <p:spPr>
          <a:xfrm>
            <a:off x="4646880" y="1416240"/>
            <a:ext cx="1923120" cy="1628280"/>
          </a:xfrm>
          <a:prstGeom prst="rect">
            <a:avLst/>
          </a:prstGeom>
          <a:ln w="0">
            <a:noFill/>
          </a:ln>
        </p:spPr>
      </p:pic>
      <p:pic>
        <p:nvPicPr>
          <p:cNvPr id="188" name="Picture 187"/>
          <p:cNvPicPr/>
          <p:nvPr/>
        </p:nvPicPr>
        <p:blipFill>
          <a:blip r:embed="rId16"/>
          <a:stretch/>
        </p:blipFill>
        <p:spPr>
          <a:xfrm>
            <a:off x="4826160" y="3107520"/>
            <a:ext cx="1628280" cy="1734480"/>
          </a:xfrm>
          <a:prstGeom prst="rect">
            <a:avLst/>
          </a:prstGeom>
          <a:ln w="0">
            <a:noFill/>
          </a:ln>
        </p:spPr>
      </p:pic>
      <p:pic>
        <p:nvPicPr>
          <p:cNvPr id="189" name="Graphic 188"/>
          <p:cNvPicPr/>
          <p:nvPr/>
        </p:nvPicPr>
        <p:blipFill>
          <a:blip r:embed="rId17">
            <a:extLst>
              <a:ext uri="{96DAC541-7B7A-43D3-8B79-37D633B846F1}">
                <asvg:svgBlip xmlns:asvg="http://schemas.microsoft.com/office/drawing/2016/SVG/main" r:embed="rId18"/>
              </a:ext>
            </a:extLst>
          </a:blip>
          <a:stretch/>
        </p:blipFill>
        <p:spPr>
          <a:xfrm>
            <a:off x="6543000" y="1985760"/>
            <a:ext cx="606600" cy="1006560"/>
          </a:xfrm>
          <a:prstGeom prst="rect">
            <a:avLst/>
          </a:prstGeom>
          <a:ln w="0">
            <a:noFill/>
          </a:ln>
        </p:spPr>
      </p:pic>
      <p:pic>
        <p:nvPicPr>
          <p:cNvPr id="190" name="Picture 189"/>
          <p:cNvPicPr/>
          <p:nvPr/>
        </p:nvPicPr>
        <p:blipFill>
          <a:blip r:embed="rId19"/>
          <a:stretch/>
        </p:blipFill>
        <p:spPr>
          <a:xfrm>
            <a:off x="7415640" y="1491120"/>
            <a:ext cx="800280" cy="1563480"/>
          </a:xfrm>
          <a:prstGeom prst="rect">
            <a:avLst/>
          </a:prstGeom>
          <a:ln w="0">
            <a:noFill/>
          </a:ln>
        </p:spPr>
      </p:pic>
      <p:pic>
        <p:nvPicPr>
          <p:cNvPr id="191" name="Picture 190"/>
          <p:cNvPicPr/>
          <p:nvPr/>
        </p:nvPicPr>
        <p:blipFill>
          <a:blip r:embed="rId20"/>
          <a:stretch/>
        </p:blipFill>
        <p:spPr>
          <a:xfrm>
            <a:off x="7389360" y="3171960"/>
            <a:ext cx="815040" cy="1508040"/>
          </a:xfrm>
          <a:prstGeom prst="rect">
            <a:avLst/>
          </a:prstGeom>
          <a:ln w="0">
            <a:noFill/>
          </a:ln>
        </p:spPr>
      </p:pic>
      <p:pic>
        <p:nvPicPr>
          <p:cNvPr id="192" name="Picture 191"/>
          <p:cNvPicPr/>
          <p:nvPr/>
        </p:nvPicPr>
        <p:blipFill>
          <a:blip r:embed="rId21"/>
          <a:stretch/>
        </p:blipFill>
        <p:spPr>
          <a:xfrm>
            <a:off x="8974080" y="2331720"/>
            <a:ext cx="833760" cy="1559880"/>
          </a:xfrm>
          <a:prstGeom prst="rect">
            <a:avLst/>
          </a:prstGeom>
          <a:ln w="0">
            <a:noFill/>
          </a:ln>
        </p:spPr>
      </p:pic>
      <p:pic>
        <p:nvPicPr>
          <p:cNvPr id="193" name="Graphic 192"/>
          <p:cNvPicPr/>
          <p:nvPr/>
        </p:nvPicPr>
        <p:blipFill>
          <a:blip r:embed="rId22">
            <a:extLst>
              <a:ext uri="{96DAC541-7B7A-43D3-8B79-37D633B846F1}">
                <asvg:svgBlip xmlns:asvg="http://schemas.microsoft.com/office/drawing/2016/SVG/main" r:embed="rId23"/>
              </a:ext>
            </a:extLst>
          </a:blip>
          <a:stretch/>
        </p:blipFill>
        <p:spPr>
          <a:xfrm>
            <a:off x="8120880" y="2882520"/>
            <a:ext cx="933120" cy="640800"/>
          </a:xfrm>
          <a:prstGeom prst="rect">
            <a:avLst/>
          </a:prstGeom>
          <a:ln w="0">
            <a:noFill/>
          </a:ln>
        </p:spPr>
      </p:pic>
      <p:pic>
        <p:nvPicPr>
          <p:cNvPr id="194" name="Graphic 193"/>
          <p:cNvPicPr/>
          <p:nvPr/>
        </p:nvPicPr>
        <p:blipFill>
          <a:blip r:embed="rId24">
            <a:extLst>
              <a:ext uri="{96DAC541-7B7A-43D3-8B79-37D633B846F1}">
                <asvg:svgBlip xmlns:asvg="http://schemas.microsoft.com/office/drawing/2016/SVG/main" r:embed="rId25"/>
              </a:ext>
            </a:extLst>
          </a:blip>
          <a:stretch/>
        </p:blipFill>
        <p:spPr>
          <a:xfrm>
            <a:off x="1150200" y="2876760"/>
            <a:ext cx="755640" cy="639360"/>
          </a:xfrm>
          <a:prstGeom prst="rect">
            <a:avLst/>
          </a:prstGeom>
          <a:ln w="0">
            <a:noFill/>
          </a:ln>
        </p:spPr>
      </p:pic>
      <p:pic>
        <p:nvPicPr>
          <p:cNvPr id="195" name="Picture 194"/>
          <p:cNvPicPr/>
          <p:nvPr/>
        </p:nvPicPr>
        <p:blipFill>
          <a:blip r:embed="rId26"/>
          <a:stretch/>
        </p:blipFill>
        <p:spPr>
          <a:xfrm>
            <a:off x="3306960" y="3120840"/>
            <a:ext cx="681120" cy="1669680"/>
          </a:xfrm>
          <a:prstGeom prst="rect">
            <a:avLst/>
          </a:prstGeom>
          <a:ln w="0">
            <a:noFill/>
          </a:ln>
        </p:spPr>
      </p:pic>
      <p:pic>
        <p:nvPicPr>
          <p:cNvPr id="196" name="Picture 195"/>
          <p:cNvPicPr/>
          <p:nvPr/>
        </p:nvPicPr>
        <p:blipFill>
          <a:blip r:embed="rId27"/>
          <a:stretch/>
        </p:blipFill>
        <p:spPr>
          <a:xfrm>
            <a:off x="3244680" y="1470240"/>
            <a:ext cx="925560" cy="1533240"/>
          </a:xfrm>
          <a:prstGeom prst="rect">
            <a:avLst/>
          </a:prstGeom>
          <a:ln w="0">
            <a:noFill/>
          </a:ln>
        </p:spPr>
      </p:pic>
      <p:pic>
        <p:nvPicPr>
          <p:cNvPr id="197" name="Graphic 196"/>
          <p:cNvPicPr/>
          <p:nvPr/>
        </p:nvPicPr>
        <p:blipFill>
          <a:blip r:embed="rId28">
            <a:extLst>
              <a:ext uri="{96DAC541-7B7A-43D3-8B79-37D633B846F1}">
                <asvg:svgBlip xmlns:asvg="http://schemas.microsoft.com/office/drawing/2016/SVG/main" r:embed="rId29"/>
              </a:ext>
            </a:extLst>
          </a:blip>
          <a:stretch/>
        </p:blipFill>
        <p:spPr>
          <a:xfrm>
            <a:off x="3300840" y="3120840"/>
            <a:ext cx="685800" cy="1674000"/>
          </a:xfrm>
          <a:prstGeom prst="rect">
            <a:avLst/>
          </a:prstGeom>
          <a:ln w="0">
            <a:noFill/>
          </a:ln>
        </p:spPr>
      </p:pic>
      <p:pic>
        <p:nvPicPr>
          <p:cNvPr id="198" name="Graphic 197"/>
          <p:cNvPicPr/>
          <p:nvPr/>
        </p:nvPicPr>
        <p:blipFill>
          <a:blip r:embed="rId30">
            <a:extLst>
              <a:ext uri="{96DAC541-7B7A-43D3-8B79-37D633B846F1}">
                <asvg:svgBlip xmlns:asvg="http://schemas.microsoft.com/office/drawing/2016/SVG/main" r:embed="rId31"/>
              </a:ext>
            </a:extLst>
          </a:blip>
          <a:stretch/>
        </p:blipFill>
        <p:spPr>
          <a:xfrm>
            <a:off x="3241440" y="1468800"/>
            <a:ext cx="932400" cy="1538280"/>
          </a:xfrm>
          <a:prstGeom prst="rect">
            <a:avLst/>
          </a:prstGeom>
          <a:ln w="0">
            <a:noFill/>
          </a:ln>
        </p:spPr>
      </p:pic>
      <p:pic>
        <p:nvPicPr>
          <p:cNvPr id="199" name="Graphic 198"/>
          <p:cNvPicPr/>
          <p:nvPr/>
        </p:nvPicPr>
        <p:blipFill>
          <a:blip r:embed="rId32">
            <a:extLst>
              <a:ext uri="{96DAC541-7B7A-43D3-8B79-37D633B846F1}">
                <asvg:svgBlip xmlns:asvg="http://schemas.microsoft.com/office/drawing/2016/SVG/main" r:embed="rId33"/>
              </a:ext>
            </a:extLst>
          </a:blip>
          <a:stretch/>
        </p:blipFill>
        <p:spPr>
          <a:xfrm>
            <a:off x="2498400" y="3082320"/>
            <a:ext cx="948960" cy="395640"/>
          </a:xfrm>
          <a:prstGeom prst="rect">
            <a:avLst/>
          </a:prstGeom>
          <a:ln w="0">
            <a:noFill/>
          </a:ln>
        </p:spPr>
      </p:pic>
      <p:pic>
        <p:nvPicPr>
          <p:cNvPr id="200" name="Graphic 199"/>
          <p:cNvPicPr/>
          <p:nvPr/>
        </p:nvPicPr>
        <p:blipFill>
          <a:blip r:embed="rId34">
            <a:extLst>
              <a:ext uri="{96DAC541-7B7A-43D3-8B79-37D633B846F1}">
                <asvg:svgBlip xmlns:asvg="http://schemas.microsoft.com/office/drawing/2016/SVG/main" r:embed="rId35"/>
              </a:ext>
            </a:extLst>
          </a:blip>
          <a:stretch/>
        </p:blipFill>
        <p:spPr>
          <a:xfrm>
            <a:off x="3984120" y="3081960"/>
            <a:ext cx="948600" cy="435240"/>
          </a:xfrm>
          <a:prstGeom prst="rect">
            <a:avLst/>
          </a:prstGeom>
          <a:ln w="0">
            <a:noFill/>
          </a:ln>
        </p:spPr>
      </p:pic>
      <p:pic>
        <p:nvPicPr>
          <p:cNvPr id="201" name="Graphic 200"/>
          <p:cNvPicPr/>
          <p:nvPr/>
        </p:nvPicPr>
        <p:blipFill>
          <a:blip r:embed="rId36">
            <a:extLst>
              <a:ext uri="{96DAC541-7B7A-43D3-8B79-37D633B846F1}">
                <asvg:svgBlip xmlns:asvg="http://schemas.microsoft.com/office/drawing/2016/SVG/main" r:embed="rId37"/>
              </a:ext>
            </a:extLst>
          </a:blip>
          <a:stretch/>
        </p:blipFill>
        <p:spPr>
          <a:xfrm>
            <a:off x="6420960" y="3080520"/>
            <a:ext cx="1086840" cy="623880"/>
          </a:xfrm>
          <a:prstGeom prst="rect">
            <a:avLst/>
          </a:prstGeom>
          <a:ln w="0">
            <a:noFill/>
          </a:ln>
        </p:spPr>
      </p:pic>
      <p:sp>
        <p:nvSpPr>
          <p:cNvPr id="3" name="PlaceHolder 2"/>
          <p:cNvSpPr>
            <a:spLocks noGrp="1"/>
          </p:cNvSpPr>
          <p:nvPr>
            <p:ph type="sldNum" idx="3"/>
          </p:nvPr>
        </p:nvSpPr>
        <p:spPr/>
        <p:txBody>
          <a:bodyPr/>
          <a:lstStyle/>
          <a:p>
            <a:fld id="{E14DD0C8-5972-4ECF-ADFB-4F1737630108}" type="slidenum">
              <a:rPr/>
              <a:t>14</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mph" fill="hold" nodeType="clickEffect">
                                  <p:stCondLst>
                                    <p:cond delay="0"/>
                                  </p:stCondLst>
                                  <p:childTnLst>
                                    <p:set>
                                      <p:cBhvr>
                                        <p:cTn id="6" dur="indefinite"/>
                                        <p:tgtEl>
                                          <p:spTgt spid="177"/>
                                        </p:tgtEl>
                                        <p:attrNameLst>
                                          <p:attrName>style.opacity</p:attrName>
                                        </p:attrNameLst>
                                      </p:cBhvr>
                                      <p:to>
                                        <p:strVal val="0.5"/>
                                      </p:to>
                                    </p:set>
                                  </p:childTnLst>
                                </p:cTn>
                              </p:par>
                              <p:par>
                                <p:cTn id="7" presetID="9" presetClass="emph" fill="hold" nodeType="withEffect">
                                  <p:stCondLst>
                                    <p:cond delay="0"/>
                                  </p:stCondLst>
                                  <p:childTnLst>
                                    <p:set>
                                      <p:cBhvr>
                                        <p:cTn id="8" dur="indefinite"/>
                                        <p:tgtEl>
                                          <p:spTgt spid="178"/>
                                        </p:tgtEl>
                                        <p:attrNameLst>
                                          <p:attrName>style.opacity</p:attrName>
                                        </p:attrNameLst>
                                      </p:cBhvr>
                                      <p:to>
                                        <p:strVal val="0.5"/>
                                      </p:to>
                                    </p:set>
                                  </p:childTnLst>
                                </p:cTn>
                              </p:par>
                              <p:par>
                                <p:cTn id="9" presetID="9" presetClass="emph" fill="hold" nodeType="withEffect">
                                  <p:stCondLst>
                                    <p:cond delay="0"/>
                                  </p:stCondLst>
                                  <p:childTnLst>
                                    <p:set>
                                      <p:cBhvr>
                                        <p:cTn id="10" dur="indefinite"/>
                                        <p:tgtEl>
                                          <p:spTgt spid="179"/>
                                        </p:tgtEl>
                                        <p:attrNameLst>
                                          <p:attrName>style.opacity</p:attrName>
                                        </p:attrNameLst>
                                      </p:cBhvr>
                                      <p:to>
                                        <p:strVal val="0.5"/>
                                      </p:to>
                                    </p:set>
                                  </p:childTnLst>
                                </p:cTn>
                              </p:par>
                              <p:par>
                                <p:cTn id="11" presetID="9" presetClass="emph" fill="hold" nodeType="withEffect">
                                  <p:stCondLst>
                                    <p:cond delay="0"/>
                                  </p:stCondLst>
                                  <p:childTnLst>
                                    <p:set>
                                      <p:cBhvr>
                                        <p:cTn id="12" dur="indefinite"/>
                                        <p:tgtEl>
                                          <p:spTgt spid="180"/>
                                        </p:tgtEl>
                                        <p:attrNameLst>
                                          <p:attrName>style.opacity</p:attrName>
                                        </p:attrNameLst>
                                      </p:cBhvr>
                                      <p:to>
                                        <p:strVal val="0.5"/>
                                      </p:to>
                                    </p:set>
                                  </p:childTnLst>
                                </p:cTn>
                              </p:par>
                              <p:par>
                                <p:cTn id="13" presetID="9" presetClass="emph" fill="hold" nodeType="withEffect">
                                  <p:stCondLst>
                                    <p:cond delay="0"/>
                                  </p:stCondLst>
                                  <p:childTnLst>
                                    <p:set>
                                      <p:cBhvr>
                                        <p:cTn id="14" dur="indefinite"/>
                                        <p:tgtEl>
                                          <p:spTgt spid="181"/>
                                        </p:tgtEl>
                                        <p:attrNameLst>
                                          <p:attrName>style.opacity</p:attrName>
                                        </p:attrNameLst>
                                      </p:cBhvr>
                                      <p:to>
                                        <p:strVal val="0.5"/>
                                      </p:to>
                                    </p:set>
                                  </p:childTnLst>
                                </p:cTn>
                              </p:par>
                              <p:par>
                                <p:cTn id="15" presetID="9" presetClass="emph" fill="hold" nodeType="withEffect">
                                  <p:stCondLst>
                                    <p:cond delay="0"/>
                                  </p:stCondLst>
                                  <p:childTnLst>
                                    <p:set>
                                      <p:cBhvr>
                                        <p:cTn id="16" dur="indefinite"/>
                                        <p:tgtEl>
                                          <p:spTgt spid="182"/>
                                        </p:tgtEl>
                                        <p:attrNameLst>
                                          <p:attrName>style.opacity</p:attrName>
                                        </p:attrNameLst>
                                      </p:cBhvr>
                                      <p:to>
                                        <p:strVal val="0.5"/>
                                      </p:to>
                                    </p:set>
                                  </p:childTnLst>
                                </p:cTn>
                              </p:par>
                              <p:par>
                                <p:cTn id="17" presetID="9" presetClass="emph" fill="hold" nodeType="withEffect">
                                  <p:stCondLst>
                                    <p:cond delay="0"/>
                                  </p:stCondLst>
                                  <p:childTnLst>
                                    <p:set>
                                      <p:cBhvr>
                                        <p:cTn id="18" dur="indefinite"/>
                                        <p:tgtEl>
                                          <p:spTgt spid="184"/>
                                        </p:tgtEl>
                                        <p:attrNameLst>
                                          <p:attrName>style.opacity</p:attrName>
                                        </p:attrNameLst>
                                      </p:cBhvr>
                                      <p:to>
                                        <p:strVal val="0.5"/>
                                      </p:to>
                                    </p:set>
                                  </p:childTnLst>
                                </p:cTn>
                              </p:par>
                              <p:par>
                                <p:cTn id="19" presetID="9" presetClass="emph" fill="hold" nodeType="withEffect">
                                  <p:stCondLst>
                                    <p:cond delay="0"/>
                                  </p:stCondLst>
                                  <p:childTnLst>
                                    <p:set>
                                      <p:cBhvr>
                                        <p:cTn id="20" dur="indefinite"/>
                                        <p:tgtEl>
                                          <p:spTgt spid="185"/>
                                        </p:tgtEl>
                                        <p:attrNameLst>
                                          <p:attrName>style.opacity</p:attrName>
                                        </p:attrNameLst>
                                      </p:cBhvr>
                                      <p:to>
                                        <p:strVal val="0.5"/>
                                      </p:to>
                                    </p:set>
                                  </p:childTnLst>
                                </p:cTn>
                              </p:par>
                              <p:par>
                                <p:cTn id="21" presetID="9" presetClass="emph" fill="hold" nodeType="withEffect">
                                  <p:stCondLst>
                                    <p:cond delay="0"/>
                                  </p:stCondLst>
                                  <p:childTnLst>
                                    <p:set>
                                      <p:cBhvr>
                                        <p:cTn id="22" dur="indefinite"/>
                                        <p:tgtEl>
                                          <p:spTgt spid="186"/>
                                        </p:tgtEl>
                                        <p:attrNameLst>
                                          <p:attrName>style.opacity</p:attrName>
                                        </p:attrNameLst>
                                      </p:cBhvr>
                                      <p:to>
                                        <p:strVal val="0.5"/>
                                      </p:to>
                                    </p:set>
                                  </p:childTnLst>
                                </p:cTn>
                              </p:par>
                              <p:par>
                                <p:cTn id="23" presetID="9" presetClass="emph" fill="hold" nodeType="withEffect">
                                  <p:stCondLst>
                                    <p:cond delay="0"/>
                                  </p:stCondLst>
                                  <p:childTnLst>
                                    <p:set>
                                      <p:cBhvr>
                                        <p:cTn id="24" dur="indefinite"/>
                                        <p:tgtEl>
                                          <p:spTgt spid="194"/>
                                        </p:tgtEl>
                                        <p:attrNameLst>
                                          <p:attrName>style.opacity</p:attrName>
                                        </p:attrNameLst>
                                      </p:cBhvr>
                                      <p:to>
                                        <p:strVal val="0.5"/>
                                      </p:to>
                                    </p:set>
                                  </p:childTnLst>
                                </p:cTn>
                              </p:par>
                              <p:par>
                                <p:cTn id="25" presetID="9" presetClass="emph" fill="hold" nodeType="withEffect">
                                  <p:stCondLst>
                                    <p:cond delay="0"/>
                                  </p:stCondLst>
                                  <p:childTnLst>
                                    <p:set>
                                      <p:cBhvr>
                                        <p:cTn id="26" dur="indefinite"/>
                                        <p:tgtEl>
                                          <p:spTgt spid="183"/>
                                        </p:tgtEl>
                                        <p:attrNameLst>
                                          <p:attrName>style.opacity</p:attrName>
                                        </p:attrNameLst>
                                      </p:cBhvr>
                                      <p:to>
                                        <p:strVal val="0.5"/>
                                      </p:to>
                                    </p:set>
                                  </p:childTnLst>
                                </p:cTn>
                              </p:par>
                              <p:par>
                                <p:cTn id="27" presetID="9" presetClass="emph" fill="hold" nodeType="withEffect">
                                  <p:stCondLst>
                                    <p:cond delay="0"/>
                                  </p:stCondLst>
                                  <p:childTnLst>
                                    <p:set>
                                      <p:cBhvr>
                                        <p:cTn id="28" dur="indefinite"/>
                                        <p:tgtEl>
                                          <p:spTgt spid="195"/>
                                        </p:tgtEl>
                                        <p:attrNameLst>
                                          <p:attrName>style.opacity</p:attrName>
                                        </p:attrNameLst>
                                      </p:cBhvr>
                                      <p:to>
                                        <p:strVal val="0.5"/>
                                      </p:to>
                                    </p:set>
                                  </p:childTnLst>
                                </p:cTn>
                              </p:par>
                              <p:par>
                                <p:cTn id="29" presetID="9" presetClass="emph" fill="hold" nodeType="withEffect">
                                  <p:stCondLst>
                                    <p:cond delay="0"/>
                                  </p:stCondLst>
                                  <p:childTnLst>
                                    <p:set>
                                      <p:cBhvr>
                                        <p:cTn id="30" dur="indefinite"/>
                                        <p:tgtEl>
                                          <p:spTgt spid="196"/>
                                        </p:tgtEl>
                                        <p:attrNameLst>
                                          <p:attrName>style.opacity</p:attrName>
                                        </p:attrNameLst>
                                      </p:cBhvr>
                                      <p:to>
                                        <p:strVal val="0.5"/>
                                      </p:to>
                                    </p:set>
                                  </p:childTnLst>
                                </p:cTn>
                              </p:par>
                              <p:par>
                                <p:cTn id="31" presetID="9" presetClass="emph" fill="hold" nodeType="withEffect">
                                  <p:stCondLst>
                                    <p:cond delay="0"/>
                                  </p:stCondLst>
                                  <p:childTnLst>
                                    <p:set>
                                      <p:cBhvr>
                                        <p:cTn id="32" dur="indefinite"/>
                                        <p:tgtEl>
                                          <p:spTgt spid="197"/>
                                        </p:tgtEl>
                                        <p:attrNameLst>
                                          <p:attrName>style.opacity</p:attrName>
                                        </p:attrNameLst>
                                      </p:cBhvr>
                                      <p:to>
                                        <p:strVal val="0.5"/>
                                      </p:to>
                                    </p:set>
                                  </p:childTnLst>
                                </p:cTn>
                              </p:par>
                              <p:par>
                                <p:cTn id="33" presetID="9" presetClass="emph" fill="hold" nodeType="withEffect">
                                  <p:stCondLst>
                                    <p:cond delay="0"/>
                                  </p:stCondLst>
                                  <p:childTnLst>
                                    <p:set>
                                      <p:cBhvr>
                                        <p:cTn id="34" dur="indefinite"/>
                                        <p:tgtEl>
                                          <p:spTgt spid="198"/>
                                        </p:tgtEl>
                                        <p:attrNameLst>
                                          <p:attrName>style.opacity</p:attrName>
                                        </p:attrNameLst>
                                      </p:cBhvr>
                                      <p:to>
                                        <p:strVal val="0.5"/>
                                      </p:to>
                                    </p:set>
                                  </p:childTnLst>
                                </p:cTn>
                              </p:par>
                              <p:par>
                                <p:cTn id="35" presetID="9" presetClass="emph" fill="hold" nodeType="withEffect">
                                  <p:stCondLst>
                                    <p:cond delay="0"/>
                                  </p:stCondLst>
                                  <p:childTnLst>
                                    <p:set>
                                      <p:cBhvr>
                                        <p:cTn id="36" dur="indefinite"/>
                                        <p:tgtEl>
                                          <p:spTgt spid="199"/>
                                        </p:tgtEl>
                                        <p:attrNameLst>
                                          <p:attrName>style.opacity</p:attrName>
                                        </p:attrNameLst>
                                      </p:cBhvr>
                                      <p:to>
                                        <p:strVal val="0.5"/>
                                      </p:to>
                                    </p:set>
                                  </p:childTnLst>
                                </p:cTn>
                              </p:par>
                              <p:par>
                                <p:cTn id="37" presetID="9" presetClass="emph" fill="hold" nodeType="withEffect">
                                  <p:stCondLst>
                                    <p:cond delay="0"/>
                                  </p:stCondLst>
                                  <p:childTnLst>
                                    <p:set>
                                      <p:cBhvr>
                                        <p:cTn id="38" dur="indefinite"/>
                                        <p:tgtEl>
                                          <p:spTgt spid="189"/>
                                        </p:tgtEl>
                                        <p:attrNameLst>
                                          <p:attrName>style.opacity</p:attrName>
                                        </p:attrNameLst>
                                      </p:cBhvr>
                                      <p:to>
                                        <p:strVal val="0.5"/>
                                      </p:to>
                                    </p:set>
                                  </p:childTnLst>
                                </p:cTn>
                              </p:par>
                              <p:par>
                                <p:cTn id="39" presetID="9" presetClass="emph" fill="hold" nodeType="withEffect">
                                  <p:stCondLst>
                                    <p:cond delay="0"/>
                                  </p:stCondLst>
                                  <p:childTnLst>
                                    <p:set>
                                      <p:cBhvr>
                                        <p:cTn id="40" dur="indefinite"/>
                                        <p:tgtEl>
                                          <p:spTgt spid="190"/>
                                        </p:tgtEl>
                                        <p:attrNameLst>
                                          <p:attrName>style.opacity</p:attrName>
                                        </p:attrNameLst>
                                      </p:cBhvr>
                                      <p:to>
                                        <p:strVal val="0.5"/>
                                      </p:to>
                                    </p:set>
                                  </p:childTnLst>
                                </p:cTn>
                              </p:par>
                              <p:par>
                                <p:cTn id="41" presetID="9" presetClass="emph" fill="hold" nodeType="withEffect">
                                  <p:stCondLst>
                                    <p:cond delay="0"/>
                                  </p:stCondLst>
                                  <p:childTnLst>
                                    <p:set>
                                      <p:cBhvr>
                                        <p:cTn id="42" dur="indefinite"/>
                                        <p:tgtEl>
                                          <p:spTgt spid="191"/>
                                        </p:tgtEl>
                                        <p:attrNameLst>
                                          <p:attrName>style.opacity</p:attrName>
                                        </p:attrNameLst>
                                      </p:cBhvr>
                                      <p:to>
                                        <p:strVal val="0.5"/>
                                      </p:to>
                                    </p:set>
                                  </p:childTnLst>
                                </p:cTn>
                              </p:par>
                              <p:par>
                                <p:cTn id="43" presetID="9" presetClass="emph" fill="hold" nodeType="withEffect">
                                  <p:stCondLst>
                                    <p:cond delay="0"/>
                                  </p:stCondLst>
                                  <p:childTnLst>
                                    <p:set>
                                      <p:cBhvr>
                                        <p:cTn id="44" dur="indefinite"/>
                                        <p:tgtEl>
                                          <p:spTgt spid="192"/>
                                        </p:tgtEl>
                                        <p:attrNameLst>
                                          <p:attrName>style.opacity</p:attrName>
                                        </p:attrNameLst>
                                      </p:cBhvr>
                                      <p:to>
                                        <p:strVal val="0.5"/>
                                      </p:to>
                                    </p:set>
                                  </p:childTnLst>
                                </p:cTn>
                              </p:par>
                              <p:par>
                                <p:cTn id="45" presetID="9" presetClass="emph" fill="hold" nodeType="withEffect">
                                  <p:stCondLst>
                                    <p:cond delay="0"/>
                                  </p:stCondLst>
                                  <p:childTnLst>
                                    <p:set>
                                      <p:cBhvr>
                                        <p:cTn id="46" dur="indefinite"/>
                                        <p:tgtEl>
                                          <p:spTgt spid="193"/>
                                        </p:tgtEl>
                                        <p:attrNameLst>
                                          <p:attrName>style.opacity</p:attrName>
                                        </p:attrNameLst>
                                      </p:cBhvr>
                                      <p:to>
                                        <p:strVal val="0.5"/>
                                      </p:to>
                                    </p:set>
                                  </p:childTnLst>
                                </p:cTn>
                              </p:par>
                              <p:par>
                                <p:cTn id="47" presetID="9" presetClass="emph" fill="hold" nodeType="withEffect">
                                  <p:stCondLst>
                                    <p:cond delay="0"/>
                                  </p:stCondLst>
                                  <p:childTnLst>
                                    <p:set>
                                      <p:cBhvr>
                                        <p:cTn id="48" dur="indefinite"/>
                                        <p:tgtEl>
                                          <p:spTgt spid="201"/>
                                        </p:tgtEl>
                                        <p:attrNameLst>
                                          <p:attrName>style.opacity</p:attrName>
                                        </p:attrNameLst>
                                      </p:cBhvr>
                                      <p:to>
                                        <p:strVal val="0.5"/>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216"/>
          <p:cNvPicPr/>
          <p:nvPr/>
        </p:nvPicPr>
        <p:blipFill>
          <a:blip r:embed="rId3"/>
          <a:stretch/>
        </p:blipFill>
        <p:spPr>
          <a:xfrm>
            <a:off x="3716640" y="1975680"/>
            <a:ext cx="789840" cy="1932840"/>
          </a:xfrm>
          <a:prstGeom prst="rect">
            <a:avLst/>
          </a:prstGeom>
          <a:ln w="0">
            <a:noFill/>
          </a:ln>
        </p:spPr>
      </p:pic>
      <p:pic>
        <p:nvPicPr>
          <p:cNvPr id="218" name="Picture 217"/>
          <p:cNvPicPr/>
          <p:nvPr/>
        </p:nvPicPr>
        <p:blipFill>
          <a:blip r:embed="rId4"/>
          <a:stretch/>
        </p:blipFill>
        <p:spPr>
          <a:xfrm>
            <a:off x="6964560" y="1975680"/>
            <a:ext cx="2761920" cy="2044800"/>
          </a:xfrm>
          <a:prstGeom prst="rect">
            <a:avLst/>
          </a:prstGeom>
          <a:ln w="0">
            <a:noFill/>
          </a:ln>
        </p:spPr>
      </p:pic>
      <p:pic>
        <p:nvPicPr>
          <p:cNvPr id="219" name="Picture 218"/>
          <p:cNvPicPr/>
          <p:nvPr/>
        </p:nvPicPr>
        <p:blipFill>
          <a:blip r:embed="rId5"/>
          <a:stretch/>
        </p:blipFill>
        <p:spPr>
          <a:xfrm>
            <a:off x="4073040" y="1975680"/>
            <a:ext cx="3335040" cy="2044800"/>
          </a:xfrm>
          <a:prstGeom prst="rect">
            <a:avLst/>
          </a:prstGeom>
          <a:ln w="0">
            <a:noFill/>
          </a:ln>
        </p:spPr>
      </p:pic>
      <p:pic>
        <p:nvPicPr>
          <p:cNvPr id="220" name="Picture 219"/>
          <p:cNvPicPr/>
          <p:nvPr/>
        </p:nvPicPr>
        <p:blipFill>
          <a:blip r:embed="rId6"/>
          <a:stretch/>
        </p:blipFill>
        <p:spPr>
          <a:xfrm>
            <a:off x="845640" y="1975680"/>
            <a:ext cx="3313800" cy="2006280"/>
          </a:xfrm>
          <a:prstGeom prst="rect">
            <a:avLst/>
          </a:prstGeom>
          <a:ln w="0">
            <a:noFill/>
          </a:ln>
        </p:spPr>
      </p:pic>
      <p:sp>
        <p:nvSpPr>
          <p:cNvPr id="221"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u="none" strike="noStrike">
                <a:solidFill>
                  <a:srgbClr val="000000"/>
                </a:solidFill>
                <a:uFillTx/>
                <a:latin typeface="Linux Biolinum"/>
              </a:rPr>
              <a:t>Topology optimization</a:t>
            </a:r>
            <a:endParaRPr lang="en-US" sz="4400" b="0" u="none" strike="noStrike">
              <a:solidFill>
                <a:srgbClr val="000000"/>
              </a:solidFill>
              <a:uFillTx/>
              <a:latin typeface="Arial"/>
            </a:endParaRPr>
          </a:p>
        </p:txBody>
      </p:sp>
      <p:sp>
        <p:nvSpPr>
          <p:cNvPr id="222" name="PlaceHolder 2"/>
          <p:cNvSpPr>
            <a:spLocks noGrp="1"/>
          </p:cNvSpPr>
          <p:nvPr>
            <p:ph/>
          </p:nvPr>
        </p:nvSpPr>
        <p:spPr>
          <a:xfrm>
            <a:off x="504000" y="1326600"/>
            <a:ext cx="9071640" cy="502200"/>
          </a:xfrm>
          <a:prstGeom prst="rect">
            <a:avLst/>
          </a:prstGeom>
          <a:noFill/>
          <a:ln w="0">
            <a:noFill/>
          </a:ln>
        </p:spPr>
        <p:txBody>
          <a:bodyPr lIns="0" tIns="0" rIns="0" bIns="0" anchor="t">
            <a:normAutofit/>
          </a:bodyPr>
          <a:lstStyle/>
          <a:p>
            <a:pPr marL="432000" indent="0">
              <a:spcBef>
                <a:spcPts val="1417"/>
              </a:spcBef>
              <a:buNone/>
            </a:pPr>
            <a:r>
              <a:rPr lang="en-US" sz="3200" b="0" u="none" strike="noStrike" dirty="0">
                <a:solidFill>
                  <a:srgbClr val="000000"/>
                </a:solidFill>
                <a:uFillTx/>
                <a:latin typeface="Linux Biolinum"/>
              </a:rPr>
              <a:t>Discrete-continuous optimization</a:t>
            </a:r>
            <a:endParaRPr lang="en-US" sz="3200" b="0" u="none" strike="noStrike" dirty="0">
              <a:solidFill>
                <a:srgbClr val="000000"/>
              </a:solidFill>
              <a:uFillTx/>
              <a:latin typeface="Arial"/>
            </a:endParaRPr>
          </a:p>
        </p:txBody>
      </p:sp>
      <p:sp>
        <p:nvSpPr>
          <p:cNvPr id="223" name="TextBox 222"/>
          <p:cNvSpPr txBox="1"/>
          <p:nvPr/>
        </p:nvSpPr>
        <p:spPr>
          <a:xfrm>
            <a:off x="914400" y="4786200"/>
            <a:ext cx="8418240" cy="351000"/>
          </a:xfrm>
          <a:prstGeom prst="rect">
            <a:avLst/>
          </a:prstGeom>
          <a:noFill/>
          <a:ln w="0">
            <a:noFill/>
          </a:ln>
        </p:spPr>
        <p:txBody>
          <a:bodyPr wrap="none" lIns="90000" tIns="45000" rIns="90000" bIns="45000" anchor="t">
            <a:noAutofit/>
          </a:bodyPr>
          <a:lstStyle/>
          <a:p>
            <a:r>
              <a:rPr lang="en-US" sz="1800" b="0" u="none" strike="noStrike">
                <a:solidFill>
                  <a:srgbClr val="000000"/>
                </a:solidFill>
                <a:uFillTx/>
                <a:latin typeface="Linux Biolinum"/>
              </a:rPr>
              <a:t>Inspired by 2018, Li, OptCuts: Joint Optimization of Surface Cuts and Parameterization </a:t>
            </a:r>
            <a:endParaRPr lang="en-US" sz="1800" b="0" u="none" strike="noStrike">
              <a:solidFill>
                <a:srgbClr val="000000"/>
              </a:solidFill>
              <a:uFillTx/>
              <a:latin typeface="Arial"/>
            </a:endParaRPr>
          </a:p>
        </p:txBody>
      </p:sp>
      <p:pic>
        <p:nvPicPr>
          <p:cNvPr id="224" name="Graphic 223"/>
          <p:cNvPicPr/>
          <p:nvPr/>
        </p:nvPicPr>
        <p:blipFill>
          <a:blip r:embed="rId7">
            <a:extLst>
              <a:ext uri="{96DAC541-7B7A-43D3-8B79-37D633B846F1}">
                <asvg:svgBlip xmlns:asvg="http://schemas.microsoft.com/office/drawing/2016/SVG/main" r:embed="rId8"/>
              </a:ext>
            </a:extLst>
          </a:blip>
          <a:stretch/>
        </p:blipFill>
        <p:spPr>
          <a:xfrm>
            <a:off x="3923280" y="2436120"/>
            <a:ext cx="571680" cy="1335960"/>
          </a:xfrm>
          <a:prstGeom prst="rect">
            <a:avLst/>
          </a:prstGeom>
          <a:ln w="0">
            <a:noFill/>
          </a:ln>
        </p:spPr>
      </p:pic>
      <p:pic>
        <p:nvPicPr>
          <p:cNvPr id="225" name="Graphic 224"/>
          <p:cNvPicPr/>
          <p:nvPr/>
        </p:nvPicPr>
        <p:blipFill>
          <a:blip r:embed="rId9">
            <a:extLst>
              <a:ext uri="{96DAC541-7B7A-43D3-8B79-37D633B846F1}">
                <asvg:svgBlip xmlns:asvg="http://schemas.microsoft.com/office/drawing/2016/SVG/main" r:embed="rId10"/>
              </a:ext>
            </a:extLst>
          </a:blip>
          <a:stretch/>
        </p:blipFill>
        <p:spPr>
          <a:xfrm>
            <a:off x="3904200" y="2549160"/>
            <a:ext cx="579960" cy="1244880"/>
          </a:xfrm>
          <a:prstGeom prst="rect">
            <a:avLst/>
          </a:prstGeom>
          <a:ln w="0">
            <a:noFill/>
          </a:ln>
        </p:spPr>
      </p:pic>
      <p:pic>
        <p:nvPicPr>
          <p:cNvPr id="226" name="Graphic 225"/>
          <p:cNvPicPr/>
          <p:nvPr/>
        </p:nvPicPr>
        <p:blipFill>
          <a:blip r:embed="rId11">
            <a:extLst>
              <a:ext uri="{96DAC541-7B7A-43D3-8B79-37D633B846F1}">
                <asvg:svgBlip xmlns:asvg="http://schemas.microsoft.com/office/drawing/2016/SVG/main" r:embed="rId12"/>
              </a:ext>
            </a:extLst>
          </a:blip>
          <a:stretch/>
        </p:blipFill>
        <p:spPr>
          <a:xfrm>
            <a:off x="3816360" y="2422800"/>
            <a:ext cx="342000" cy="262080"/>
          </a:xfrm>
          <a:prstGeom prst="rect">
            <a:avLst/>
          </a:prstGeom>
          <a:ln w="0">
            <a:noFill/>
          </a:ln>
        </p:spPr>
      </p:pic>
      <p:pic>
        <p:nvPicPr>
          <p:cNvPr id="227" name="Graphic 226"/>
          <p:cNvPicPr/>
          <p:nvPr/>
        </p:nvPicPr>
        <p:blipFill>
          <a:blip r:embed="rId13">
            <a:extLst>
              <a:ext uri="{96DAC541-7B7A-43D3-8B79-37D633B846F1}">
                <asvg:svgBlip xmlns:asvg="http://schemas.microsoft.com/office/drawing/2016/SVG/main" r:embed="rId14"/>
              </a:ext>
            </a:extLst>
          </a:blip>
          <a:stretch/>
        </p:blipFill>
        <p:spPr>
          <a:xfrm>
            <a:off x="1167075" y="6383145"/>
            <a:ext cx="5180400" cy="653760"/>
          </a:xfrm>
          <a:prstGeom prst="rect">
            <a:avLst/>
          </a:prstGeom>
          <a:ln w="0">
            <a:noFill/>
          </a:ln>
        </p:spPr>
      </p:pic>
      <p:pic>
        <p:nvPicPr>
          <p:cNvPr id="228" name="Picture 227"/>
          <p:cNvPicPr/>
          <p:nvPr/>
        </p:nvPicPr>
        <p:blipFill>
          <a:blip r:embed="rId15"/>
          <a:stretch/>
        </p:blipFill>
        <p:spPr>
          <a:xfrm>
            <a:off x="5330431" y="5822743"/>
            <a:ext cx="4835880" cy="680760"/>
          </a:xfrm>
          <a:prstGeom prst="rect">
            <a:avLst/>
          </a:prstGeom>
          <a:ln w="0">
            <a:noFill/>
          </a:ln>
        </p:spPr>
      </p:pic>
      <p:pic>
        <p:nvPicPr>
          <p:cNvPr id="229" name="Picture 228"/>
          <p:cNvPicPr/>
          <p:nvPr/>
        </p:nvPicPr>
        <p:blipFill>
          <a:blip r:embed="rId16"/>
          <a:stretch/>
        </p:blipFill>
        <p:spPr>
          <a:xfrm>
            <a:off x="-2275785" y="1875980"/>
            <a:ext cx="2177640" cy="2177640"/>
          </a:xfrm>
          <a:prstGeom prst="rect">
            <a:avLst/>
          </a:prstGeom>
          <a:ln w="0">
            <a:noFill/>
          </a:ln>
        </p:spPr>
      </p:pic>
      <p:pic>
        <p:nvPicPr>
          <p:cNvPr id="230" name="Graphic 229"/>
          <p:cNvPicPr/>
          <p:nvPr/>
        </p:nvPicPr>
        <p:blipFill>
          <a:blip r:embed="rId17">
            <a:extLst>
              <a:ext uri="{96DAC541-7B7A-43D3-8B79-37D633B846F1}">
                <asvg:svgBlip xmlns:asvg="http://schemas.microsoft.com/office/drawing/2016/SVG/main" r:embed="rId18"/>
              </a:ext>
            </a:extLst>
          </a:blip>
          <a:stretch/>
        </p:blipFill>
        <p:spPr>
          <a:xfrm>
            <a:off x="3491280" y="3081960"/>
            <a:ext cx="430920" cy="430920"/>
          </a:xfrm>
          <a:prstGeom prst="rect">
            <a:avLst/>
          </a:prstGeom>
          <a:ln w="0">
            <a:noFill/>
          </a:ln>
        </p:spPr>
      </p:pic>
      <p:pic>
        <p:nvPicPr>
          <p:cNvPr id="6" name="Picture 5" descr="A white and black polygonal figure&#10;&#10;Description automatically generated with medium confidence">
            <a:extLst>
              <a:ext uri="{FF2B5EF4-FFF2-40B4-BE49-F238E27FC236}">
                <a16:creationId xmlns:a16="http://schemas.microsoft.com/office/drawing/2014/main" id="{89891626-5733-052C-B5F8-08B330B3859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48397" y="2034736"/>
            <a:ext cx="779400" cy="1910643"/>
          </a:xfrm>
          <a:prstGeom prst="rect">
            <a:avLst/>
          </a:prstGeom>
        </p:spPr>
      </p:pic>
      <p:pic>
        <p:nvPicPr>
          <p:cNvPr id="231" name="Graphic 230"/>
          <p:cNvPicPr/>
          <p:nvPr/>
        </p:nvPicPr>
        <p:blipFill>
          <a:blip r:embed="rId17">
            <a:extLst>
              <a:ext uri="{96DAC541-7B7A-43D3-8B79-37D633B846F1}">
                <asvg:svgBlip xmlns:asvg="http://schemas.microsoft.com/office/drawing/2016/SVG/main" r:embed="rId18"/>
              </a:ext>
            </a:extLst>
          </a:blip>
          <a:stretch/>
        </p:blipFill>
        <p:spPr>
          <a:xfrm>
            <a:off x="6731640" y="3082320"/>
            <a:ext cx="430920" cy="430920"/>
          </a:xfrm>
          <a:prstGeom prst="rect">
            <a:avLst/>
          </a:prstGeom>
          <a:ln w="0">
            <a:noFill/>
          </a:ln>
        </p:spPr>
      </p:pic>
      <p:sp>
        <p:nvSpPr>
          <p:cNvPr id="4" name="PlaceHolder 3"/>
          <p:cNvSpPr>
            <a:spLocks noGrp="1"/>
          </p:cNvSpPr>
          <p:nvPr>
            <p:ph type="sldNum" idx="3"/>
          </p:nvPr>
        </p:nvSpPr>
        <p:spPr/>
        <p:txBody>
          <a:bodyPr/>
          <a:lstStyle/>
          <a:p>
            <a:fld id="{CD7C7BEC-F01E-4D14-86E5-747D70A02F8D}" type="slidenum">
              <a:rPr/>
              <a:t>15</a:t>
            </a:fld>
            <a:endParaRPr/>
          </a:p>
        </p:txBody>
      </p:sp>
      <p:pic>
        <p:nvPicPr>
          <p:cNvPr id="2" name="Graphic 1">
            <a:extLst>
              <a:ext uri="{FF2B5EF4-FFF2-40B4-BE49-F238E27FC236}">
                <a16:creationId xmlns:a16="http://schemas.microsoft.com/office/drawing/2014/main" id="{6C14436F-EA80-380E-4A34-4545916514ED}"/>
              </a:ext>
            </a:extLst>
          </p:cNvPr>
          <p:cNvPicPr/>
          <p:nvPr/>
        </p:nvPicPr>
        <p:blipFill>
          <a:blip r:embed="rId20">
            <a:extLst>
              <a:ext uri="{96DAC541-7B7A-43D3-8B79-37D633B846F1}">
                <asvg:svgBlip xmlns:asvg="http://schemas.microsoft.com/office/drawing/2016/SVG/main" r:embed="rId21"/>
              </a:ext>
            </a:extLst>
          </a:blip>
          <a:stretch/>
        </p:blipFill>
        <p:spPr>
          <a:xfrm>
            <a:off x="7839021" y="2278955"/>
            <a:ext cx="1049401" cy="1556355"/>
          </a:xfrm>
          <a:prstGeom prst="rect">
            <a:avLst/>
          </a:prstGeom>
          <a:ln w="0">
            <a:noFill/>
          </a:ln>
        </p:spPr>
      </p:pic>
      <p:pic>
        <p:nvPicPr>
          <p:cNvPr id="3" name="Graphic 2">
            <a:extLst>
              <a:ext uri="{FF2B5EF4-FFF2-40B4-BE49-F238E27FC236}">
                <a16:creationId xmlns:a16="http://schemas.microsoft.com/office/drawing/2014/main" id="{D0FD92FC-2537-2899-D769-926E707CB2CC}"/>
              </a:ext>
            </a:extLst>
          </p:cNvPr>
          <p:cNvPicPr/>
          <p:nvPr/>
        </p:nvPicPr>
        <p:blipFill>
          <a:blip r:embed="rId22">
            <a:extLst>
              <a:ext uri="{96DAC541-7B7A-43D3-8B79-37D633B846F1}">
                <asvg:svgBlip xmlns:asvg="http://schemas.microsoft.com/office/drawing/2016/SVG/main" r:embed="rId23"/>
              </a:ext>
            </a:extLst>
          </a:blip>
          <a:stretch/>
        </p:blipFill>
        <p:spPr>
          <a:xfrm>
            <a:off x="540997" y="2231204"/>
            <a:ext cx="619895" cy="1695059"/>
          </a:xfrm>
          <a:prstGeom prst="rect">
            <a:avLst/>
          </a:prstGeom>
          <a:ln w="0">
            <a:noFill/>
          </a:ln>
        </p:spPr>
      </p:pic>
      <p:pic>
        <p:nvPicPr>
          <p:cNvPr id="8" name="Graphic 7">
            <a:extLst>
              <a:ext uri="{FF2B5EF4-FFF2-40B4-BE49-F238E27FC236}">
                <a16:creationId xmlns:a16="http://schemas.microsoft.com/office/drawing/2014/main" id="{D5AB7625-BB07-FBD4-265F-851A2BC546A4}"/>
              </a:ext>
            </a:extLst>
          </p:cNvPr>
          <p:cNvPicPr/>
          <p:nvPr/>
        </p:nvPicPr>
        <p:blipFill>
          <a:blip r:embed="rId20">
            <a:extLst>
              <a:ext uri="{96DAC541-7B7A-43D3-8B79-37D633B846F1}">
                <asvg:svgBlip xmlns:asvg="http://schemas.microsoft.com/office/drawing/2016/SVG/main" r:embed="rId21"/>
              </a:ext>
            </a:extLst>
          </a:blip>
          <a:stretch/>
        </p:blipFill>
        <p:spPr>
          <a:xfrm>
            <a:off x="1364399" y="2303782"/>
            <a:ext cx="1049401" cy="1556355"/>
          </a:xfrm>
          <a:prstGeom prst="rect">
            <a:avLst/>
          </a:prstGeom>
          <a:ln w="0">
            <a:noFill/>
          </a:ln>
        </p:spPr>
      </p:pic>
      <p:pic>
        <p:nvPicPr>
          <p:cNvPr id="10" name="Picture 9">
            <a:extLst>
              <a:ext uri="{FF2B5EF4-FFF2-40B4-BE49-F238E27FC236}">
                <a16:creationId xmlns:a16="http://schemas.microsoft.com/office/drawing/2014/main" id="{CD918852-BB17-9573-1081-853D2032B81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288347" y="4227951"/>
            <a:ext cx="5502946" cy="484809"/>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2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2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2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2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2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2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2">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fill="hold" nodeType="clickEffect">
                                  <p:stCondLst>
                                    <p:cond delay="0"/>
                                  </p:stCondLst>
                                  <p:childTnLst>
                                    <p:set>
                                      <p:cBhvr>
                                        <p:cTn id="52" dur="1" fill="hold">
                                          <p:stCondLst>
                                            <p:cond delay="0"/>
                                          </p:stCondLst>
                                        </p:cTn>
                                        <p:tgtEl>
                                          <p:spTgt spid="2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fill="hold" nodeType="clickEffect">
                                  <p:stCondLst>
                                    <p:cond delay="0"/>
                                  </p:stCondLst>
                                  <p:childTnLst>
                                    <p:set>
                                      <p:cBhvr>
                                        <p:cTn id="56" dur="1" fill="hold">
                                          <p:stCondLst>
                                            <p:cond delay="0"/>
                                          </p:stCondLst>
                                        </p:cTn>
                                        <p:tgtEl>
                                          <p:spTgt spid="218"/>
                                        </p:tgtEl>
                                        <p:attrNameLst>
                                          <p:attrName>style.visibility</p:attrName>
                                        </p:attrNameLst>
                                      </p:cBhvr>
                                      <p:to>
                                        <p:strVal val="visible"/>
                                      </p:to>
                                    </p:set>
                                  </p:childTnLst>
                                </p:cTn>
                              </p:par>
                              <p:par>
                                <p:cTn id="57" presetID="1" presetClass="entr" fill="hold" nodeType="withEffect">
                                  <p:stCondLst>
                                    <p:cond delay="0"/>
                                  </p:stCondLst>
                                  <p:childTnLst>
                                    <p:set>
                                      <p:cBhvr>
                                        <p:cTn id="58" dur="1" fill="hold">
                                          <p:stCondLst>
                                            <p:cond delay="0"/>
                                          </p:stCondLst>
                                        </p:cTn>
                                        <p:tgtEl>
                                          <p:spTgt spid="23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u="none" strike="noStrike">
                <a:solidFill>
                  <a:srgbClr val="000000"/>
                </a:solidFill>
                <a:uFillTx/>
                <a:latin typeface="Linux Biolinum"/>
              </a:rPr>
              <a:t>Topology optimization</a:t>
            </a:r>
            <a:endParaRPr lang="en-US" sz="4400" b="0" u="none" strike="noStrike">
              <a:solidFill>
                <a:srgbClr val="000000"/>
              </a:solidFill>
              <a:uFillTx/>
              <a:latin typeface="Arial"/>
            </a:endParaRPr>
          </a:p>
        </p:txBody>
      </p:sp>
      <p:sp>
        <p:nvSpPr>
          <p:cNvPr id="233" name="PlaceHolder 2"/>
          <p:cNvSpPr>
            <a:spLocks noGrp="1"/>
          </p:cNvSpPr>
          <p:nvPr>
            <p:ph/>
          </p:nvPr>
        </p:nvSpPr>
        <p:spPr>
          <a:xfrm>
            <a:off x="504000" y="1326600"/>
            <a:ext cx="9097200" cy="3288240"/>
          </a:xfrm>
          <a:prstGeom prst="rect">
            <a:avLst/>
          </a:prstGeom>
          <a:noFill/>
          <a:ln w="0">
            <a:noFill/>
          </a:ln>
        </p:spPr>
        <p:txBody>
          <a:bodyPr lIns="0" tIns="0" rIns="0" bIns="0" anchor="t">
            <a:normAutofit/>
          </a:bodyPr>
          <a:lstStyle/>
          <a:p>
            <a:pPr marL="432000" indent="0">
              <a:spcBef>
                <a:spcPts val="1417"/>
              </a:spcBef>
              <a:buNone/>
            </a:pPr>
            <a:r>
              <a:rPr lang="en-US" sz="3200" b="0" u="none" strike="noStrike">
                <a:solidFill>
                  <a:srgbClr val="000000"/>
                </a:solidFill>
                <a:uFillTx/>
                <a:latin typeface="Linux Biolinum"/>
              </a:rPr>
              <a:t>Cut the mesh via deformation</a:t>
            </a:r>
            <a:endParaRPr lang="en-US" sz="3200" b="0" u="none" strike="noStrike">
              <a:solidFill>
                <a:srgbClr val="000000"/>
              </a:solidFill>
              <a:uFillTx/>
              <a:latin typeface="Arial"/>
            </a:endParaRPr>
          </a:p>
        </p:txBody>
      </p:sp>
      <p:pic>
        <p:nvPicPr>
          <p:cNvPr id="234" name="Picture 233"/>
          <p:cNvPicPr/>
          <p:nvPr/>
        </p:nvPicPr>
        <p:blipFill>
          <a:blip r:embed="rId3"/>
          <a:stretch/>
        </p:blipFill>
        <p:spPr>
          <a:xfrm>
            <a:off x="1600200" y="2049840"/>
            <a:ext cx="3809520" cy="3226320"/>
          </a:xfrm>
          <a:prstGeom prst="rect">
            <a:avLst/>
          </a:prstGeom>
          <a:ln w="0">
            <a:noFill/>
          </a:ln>
        </p:spPr>
      </p:pic>
      <p:pic>
        <p:nvPicPr>
          <p:cNvPr id="235" name="Picture 234"/>
          <p:cNvPicPr/>
          <p:nvPr/>
        </p:nvPicPr>
        <p:blipFill>
          <a:blip r:embed="rId4"/>
          <a:stretch/>
        </p:blipFill>
        <p:spPr>
          <a:xfrm>
            <a:off x="5480280" y="2049840"/>
            <a:ext cx="3226320" cy="3436560"/>
          </a:xfrm>
          <a:prstGeom prst="rect">
            <a:avLst/>
          </a:prstGeom>
          <a:ln w="0">
            <a:noFill/>
          </a:ln>
        </p:spPr>
      </p:pic>
      <p:sp>
        <p:nvSpPr>
          <p:cNvPr id="4" name="PlaceHolder 3"/>
          <p:cNvSpPr>
            <a:spLocks noGrp="1"/>
          </p:cNvSpPr>
          <p:nvPr>
            <p:ph type="sldNum" idx="3"/>
          </p:nvPr>
        </p:nvSpPr>
        <p:spPr/>
        <p:txBody>
          <a:bodyPr/>
          <a:lstStyle/>
          <a:p>
            <a:fld id="{CB8FC297-0432-4BA5-8779-16F71D56B398}" type="slidenum">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u="none" strike="noStrike">
                <a:solidFill>
                  <a:srgbClr val="000000"/>
                </a:solidFill>
                <a:uFillTx/>
                <a:latin typeface="Linux Biolinum"/>
              </a:rPr>
              <a:t>Algorithm overview</a:t>
            </a:r>
            <a:endParaRPr lang="en-US" sz="4400" b="0" u="none" strike="noStrike">
              <a:solidFill>
                <a:srgbClr val="000000"/>
              </a:solidFill>
              <a:uFillTx/>
              <a:latin typeface="Arial"/>
            </a:endParaRPr>
          </a:p>
        </p:txBody>
      </p:sp>
      <p:pic>
        <p:nvPicPr>
          <p:cNvPr id="237" name="Picture 236"/>
          <p:cNvPicPr/>
          <p:nvPr/>
        </p:nvPicPr>
        <p:blipFill>
          <a:blip r:embed="rId3"/>
          <a:stretch/>
        </p:blipFill>
        <p:spPr>
          <a:xfrm>
            <a:off x="385200" y="1491840"/>
            <a:ext cx="1156680" cy="1581840"/>
          </a:xfrm>
          <a:prstGeom prst="rect">
            <a:avLst/>
          </a:prstGeom>
          <a:ln w="0">
            <a:noFill/>
          </a:ln>
        </p:spPr>
      </p:pic>
      <p:pic>
        <p:nvPicPr>
          <p:cNvPr id="238" name="Picture 237"/>
          <p:cNvPicPr/>
          <p:nvPr/>
        </p:nvPicPr>
        <p:blipFill>
          <a:blip r:embed="rId4"/>
          <a:stretch/>
        </p:blipFill>
        <p:spPr>
          <a:xfrm>
            <a:off x="342360" y="3045600"/>
            <a:ext cx="1457280" cy="1792080"/>
          </a:xfrm>
          <a:prstGeom prst="rect">
            <a:avLst/>
          </a:prstGeom>
          <a:ln w="0">
            <a:noFill/>
          </a:ln>
        </p:spPr>
      </p:pic>
      <p:pic>
        <p:nvPicPr>
          <p:cNvPr id="239" name="Graphic 238"/>
          <p:cNvPicPr/>
          <p:nvPr/>
        </p:nvPicPr>
        <p:blipFill>
          <a:blip r:embed="rId5">
            <a:extLst>
              <a:ext uri="{96DAC541-7B7A-43D3-8B79-37D633B846F1}">
                <asvg:svgBlip xmlns:asvg="http://schemas.microsoft.com/office/drawing/2016/SVG/main" r:embed="rId6"/>
              </a:ext>
            </a:extLst>
          </a:blip>
          <a:stretch/>
        </p:blipFill>
        <p:spPr>
          <a:xfrm>
            <a:off x="726840" y="2504520"/>
            <a:ext cx="277560" cy="306720"/>
          </a:xfrm>
          <a:prstGeom prst="rect">
            <a:avLst/>
          </a:prstGeom>
          <a:ln w="0">
            <a:noFill/>
          </a:ln>
        </p:spPr>
      </p:pic>
      <p:pic>
        <p:nvPicPr>
          <p:cNvPr id="240" name="Graphic 239"/>
          <p:cNvPicPr/>
          <p:nvPr/>
        </p:nvPicPr>
        <p:blipFill>
          <a:blip r:embed="rId7">
            <a:extLst>
              <a:ext uri="{96DAC541-7B7A-43D3-8B79-37D633B846F1}">
                <asvg:svgBlip xmlns:asvg="http://schemas.microsoft.com/office/drawing/2016/SVG/main" r:embed="rId8"/>
              </a:ext>
            </a:extLst>
          </a:blip>
          <a:stretch/>
        </p:blipFill>
        <p:spPr>
          <a:xfrm>
            <a:off x="651600" y="3897360"/>
            <a:ext cx="504720" cy="824760"/>
          </a:xfrm>
          <a:prstGeom prst="rect">
            <a:avLst/>
          </a:prstGeom>
          <a:ln w="0">
            <a:noFill/>
          </a:ln>
        </p:spPr>
      </p:pic>
      <p:pic>
        <p:nvPicPr>
          <p:cNvPr id="241" name="Graphic 240"/>
          <p:cNvPicPr/>
          <p:nvPr/>
        </p:nvPicPr>
        <p:blipFill>
          <a:blip r:embed="rId9">
            <a:extLst>
              <a:ext uri="{96DAC541-7B7A-43D3-8B79-37D633B846F1}">
                <asvg:svgBlip xmlns:asvg="http://schemas.microsoft.com/office/drawing/2016/SVG/main" r:embed="rId10"/>
              </a:ext>
            </a:extLst>
          </a:blip>
          <a:stretch/>
        </p:blipFill>
        <p:spPr>
          <a:xfrm>
            <a:off x="426600" y="1728360"/>
            <a:ext cx="894240" cy="1326240"/>
          </a:xfrm>
          <a:prstGeom prst="rect">
            <a:avLst/>
          </a:prstGeom>
          <a:ln w="0">
            <a:noFill/>
          </a:ln>
        </p:spPr>
      </p:pic>
      <p:pic>
        <p:nvPicPr>
          <p:cNvPr id="242" name="Graphic 241"/>
          <p:cNvPicPr/>
          <p:nvPr/>
        </p:nvPicPr>
        <p:blipFill>
          <a:blip r:embed="rId11">
            <a:extLst>
              <a:ext uri="{96DAC541-7B7A-43D3-8B79-37D633B846F1}">
                <asvg:svgBlip xmlns:asvg="http://schemas.microsoft.com/office/drawing/2016/SVG/main" r:embed="rId12"/>
              </a:ext>
            </a:extLst>
          </a:blip>
          <a:stretch/>
        </p:blipFill>
        <p:spPr>
          <a:xfrm>
            <a:off x="534240" y="3272040"/>
            <a:ext cx="572760" cy="1524600"/>
          </a:xfrm>
          <a:prstGeom prst="rect">
            <a:avLst/>
          </a:prstGeom>
          <a:ln w="0">
            <a:noFill/>
          </a:ln>
        </p:spPr>
      </p:pic>
      <p:pic>
        <p:nvPicPr>
          <p:cNvPr id="243" name="Picture 242"/>
          <p:cNvPicPr/>
          <p:nvPr/>
        </p:nvPicPr>
        <p:blipFill>
          <a:blip r:embed="rId4"/>
          <a:stretch/>
        </p:blipFill>
        <p:spPr>
          <a:xfrm>
            <a:off x="1614240" y="3045600"/>
            <a:ext cx="1457280" cy="1792080"/>
          </a:xfrm>
          <a:prstGeom prst="rect">
            <a:avLst/>
          </a:prstGeom>
          <a:ln w="0">
            <a:noFill/>
          </a:ln>
        </p:spPr>
      </p:pic>
      <p:pic>
        <p:nvPicPr>
          <p:cNvPr id="244" name="Picture 243"/>
          <p:cNvPicPr/>
          <p:nvPr/>
        </p:nvPicPr>
        <p:blipFill>
          <a:blip r:embed="rId3"/>
          <a:stretch/>
        </p:blipFill>
        <p:spPr>
          <a:xfrm>
            <a:off x="1657440" y="1480680"/>
            <a:ext cx="1157040" cy="1581480"/>
          </a:xfrm>
          <a:prstGeom prst="rect">
            <a:avLst/>
          </a:prstGeom>
          <a:ln w="0">
            <a:noFill/>
          </a:ln>
        </p:spPr>
      </p:pic>
      <p:pic>
        <p:nvPicPr>
          <p:cNvPr id="245" name="Picture 244"/>
          <p:cNvPicPr/>
          <p:nvPr/>
        </p:nvPicPr>
        <p:blipFill>
          <a:blip r:embed="rId13">
            <a:alphaModFix amt="50000"/>
          </a:blip>
          <a:srcRect l="33439" t="50324" r="36647" b="16016"/>
          <a:stretch/>
        </p:blipFill>
        <p:spPr>
          <a:xfrm>
            <a:off x="1858320" y="2255400"/>
            <a:ext cx="564480" cy="658080"/>
          </a:xfrm>
          <a:prstGeom prst="rect">
            <a:avLst/>
          </a:prstGeom>
          <a:ln w="0">
            <a:noFill/>
          </a:ln>
        </p:spPr>
      </p:pic>
      <p:pic>
        <p:nvPicPr>
          <p:cNvPr id="246" name="Picture 245"/>
          <p:cNvPicPr/>
          <p:nvPr/>
        </p:nvPicPr>
        <p:blipFill>
          <a:blip r:embed="rId14">
            <a:alphaModFix amt="50000"/>
          </a:blip>
          <a:srcRect l="27616" t="25292" r="31124" b="10973"/>
          <a:stretch/>
        </p:blipFill>
        <p:spPr>
          <a:xfrm>
            <a:off x="1697400" y="3514320"/>
            <a:ext cx="794880" cy="1280520"/>
          </a:xfrm>
          <a:prstGeom prst="rect">
            <a:avLst/>
          </a:prstGeom>
          <a:ln w="0">
            <a:noFill/>
          </a:ln>
        </p:spPr>
      </p:pic>
      <p:pic>
        <p:nvPicPr>
          <p:cNvPr id="247" name="Picture 246"/>
          <p:cNvPicPr/>
          <p:nvPr/>
        </p:nvPicPr>
        <p:blipFill>
          <a:blip r:embed="rId15"/>
          <a:stretch/>
        </p:blipFill>
        <p:spPr>
          <a:xfrm>
            <a:off x="4646880" y="1416240"/>
            <a:ext cx="1923120" cy="1628280"/>
          </a:xfrm>
          <a:prstGeom prst="rect">
            <a:avLst/>
          </a:prstGeom>
          <a:ln w="0">
            <a:noFill/>
          </a:ln>
        </p:spPr>
      </p:pic>
      <p:pic>
        <p:nvPicPr>
          <p:cNvPr id="248" name="Picture 247"/>
          <p:cNvPicPr/>
          <p:nvPr/>
        </p:nvPicPr>
        <p:blipFill>
          <a:blip r:embed="rId16"/>
          <a:stretch/>
        </p:blipFill>
        <p:spPr>
          <a:xfrm>
            <a:off x="4826160" y="3107520"/>
            <a:ext cx="1628280" cy="1734480"/>
          </a:xfrm>
          <a:prstGeom prst="rect">
            <a:avLst/>
          </a:prstGeom>
          <a:ln w="0">
            <a:noFill/>
          </a:ln>
        </p:spPr>
      </p:pic>
      <p:pic>
        <p:nvPicPr>
          <p:cNvPr id="249" name="Graphic 248"/>
          <p:cNvPicPr/>
          <p:nvPr/>
        </p:nvPicPr>
        <p:blipFill>
          <a:blip r:embed="rId17">
            <a:extLst>
              <a:ext uri="{96DAC541-7B7A-43D3-8B79-37D633B846F1}">
                <asvg:svgBlip xmlns:asvg="http://schemas.microsoft.com/office/drawing/2016/SVG/main" r:embed="rId18"/>
              </a:ext>
            </a:extLst>
          </a:blip>
          <a:stretch/>
        </p:blipFill>
        <p:spPr>
          <a:xfrm>
            <a:off x="6543000" y="1985760"/>
            <a:ext cx="606600" cy="1006560"/>
          </a:xfrm>
          <a:prstGeom prst="rect">
            <a:avLst/>
          </a:prstGeom>
          <a:ln w="0">
            <a:noFill/>
          </a:ln>
        </p:spPr>
      </p:pic>
      <p:pic>
        <p:nvPicPr>
          <p:cNvPr id="250" name="Picture 249"/>
          <p:cNvPicPr/>
          <p:nvPr/>
        </p:nvPicPr>
        <p:blipFill>
          <a:blip r:embed="rId19"/>
          <a:stretch/>
        </p:blipFill>
        <p:spPr>
          <a:xfrm>
            <a:off x="7415640" y="1491120"/>
            <a:ext cx="800280" cy="1563480"/>
          </a:xfrm>
          <a:prstGeom prst="rect">
            <a:avLst/>
          </a:prstGeom>
          <a:ln w="0">
            <a:noFill/>
          </a:ln>
        </p:spPr>
      </p:pic>
      <p:pic>
        <p:nvPicPr>
          <p:cNvPr id="251" name="Picture 250"/>
          <p:cNvPicPr/>
          <p:nvPr/>
        </p:nvPicPr>
        <p:blipFill>
          <a:blip r:embed="rId20"/>
          <a:stretch/>
        </p:blipFill>
        <p:spPr>
          <a:xfrm>
            <a:off x="7389360" y="3171960"/>
            <a:ext cx="815040" cy="1508040"/>
          </a:xfrm>
          <a:prstGeom prst="rect">
            <a:avLst/>
          </a:prstGeom>
          <a:ln w="0">
            <a:noFill/>
          </a:ln>
        </p:spPr>
      </p:pic>
      <p:pic>
        <p:nvPicPr>
          <p:cNvPr id="252" name="Picture 251"/>
          <p:cNvPicPr/>
          <p:nvPr/>
        </p:nvPicPr>
        <p:blipFill>
          <a:blip r:embed="rId21"/>
          <a:stretch/>
        </p:blipFill>
        <p:spPr>
          <a:xfrm>
            <a:off x="8974080" y="2331720"/>
            <a:ext cx="833760" cy="1559880"/>
          </a:xfrm>
          <a:prstGeom prst="rect">
            <a:avLst/>
          </a:prstGeom>
          <a:ln w="0">
            <a:noFill/>
          </a:ln>
        </p:spPr>
      </p:pic>
      <p:pic>
        <p:nvPicPr>
          <p:cNvPr id="253" name="Graphic 252"/>
          <p:cNvPicPr/>
          <p:nvPr/>
        </p:nvPicPr>
        <p:blipFill>
          <a:blip r:embed="rId22">
            <a:extLst>
              <a:ext uri="{96DAC541-7B7A-43D3-8B79-37D633B846F1}">
                <asvg:svgBlip xmlns:asvg="http://schemas.microsoft.com/office/drawing/2016/SVG/main" r:embed="rId23"/>
              </a:ext>
            </a:extLst>
          </a:blip>
          <a:stretch/>
        </p:blipFill>
        <p:spPr>
          <a:xfrm>
            <a:off x="8120880" y="2882520"/>
            <a:ext cx="933120" cy="640800"/>
          </a:xfrm>
          <a:prstGeom prst="rect">
            <a:avLst/>
          </a:prstGeom>
          <a:ln w="0">
            <a:noFill/>
          </a:ln>
        </p:spPr>
      </p:pic>
      <p:pic>
        <p:nvPicPr>
          <p:cNvPr id="254" name="Graphic 253"/>
          <p:cNvPicPr/>
          <p:nvPr/>
        </p:nvPicPr>
        <p:blipFill>
          <a:blip r:embed="rId24">
            <a:extLst>
              <a:ext uri="{96DAC541-7B7A-43D3-8B79-37D633B846F1}">
                <asvg:svgBlip xmlns:asvg="http://schemas.microsoft.com/office/drawing/2016/SVG/main" r:embed="rId25"/>
              </a:ext>
            </a:extLst>
          </a:blip>
          <a:stretch/>
        </p:blipFill>
        <p:spPr>
          <a:xfrm>
            <a:off x="1150200" y="2876760"/>
            <a:ext cx="755640" cy="639360"/>
          </a:xfrm>
          <a:prstGeom prst="rect">
            <a:avLst/>
          </a:prstGeom>
          <a:ln w="0">
            <a:noFill/>
          </a:ln>
        </p:spPr>
      </p:pic>
      <p:pic>
        <p:nvPicPr>
          <p:cNvPr id="255" name="Picture 254"/>
          <p:cNvPicPr/>
          <p:nvPr/>
        </p:nvPicPr>
        <p:blipFill>
          <a:blip r:embed="rId26"/>
          <a:stretch/>
        </p:blipFill>
        <p:spPr>
          <a:xfrm>
            <a:off x="3306960" y="3120840"/>
            <a:ext cx="681120" cy="1669680"/>
          </a:xfrm>
          <a:prstGeom prst="rect">
            <a:avLst/>
          </a:prstGeom>
          <a:ln w="0">
            <a:noFill/>
          </a:ln>
        </p:spPr>
      </p:pic>
      <p:pic>
        <p:nvPicPr>
          <p:cNvPr id="256" name="Picture 255"/>
          <p:cNvPicPr/>
          <p:nvPr/>
        </p:nvPicPr>
        <p:blipFill>
          <a:blip r:embed="rId27"/>
          <a:stretch/>
        </p:blipFill>
        <p:spPr>
          <a:xfrm>
            <a:off x="3244680" y="1470240"/>
            <a:ext cx="925560" cy="1533240"/>
          </a:xfrm>
          <a:prstGeom prst="rect">
            <a:avLst/>
          </a:prstGeom>
          <a:ln w="0">
            <a:noFill/>
          </a:ln>
        </p:spPr>
      </p:pic>
      <p:pic>
        <p:nvPicPr>
          <p:cNvPr id="257" name="Graphic 256"/>
          <p:cNvPicPr/>
          <p:nvPr/>
        </p:nvPicPr>
        <p:blipFill>
          <a:blip r:embed="rId28">
            <a:extLst>
              <a:ext uri="{96DAC541-7B7A-43D3-8B79-37D633B846F1}">
                <asvg:svgBlip xmlns:asvg="http://schemas.microsoft.com/office/drawing/2016/SVG/main" r:embed="rId29"/>
              </a:ext>
            </a:extLst>
          </a:blip>
          <a:stretch/>
        </p:blipFill>
        <p:spPr>
          <a:xfrm>
            <a:off x="3300840" y="3120840"/>
            <a:ext cx="685800" cy="1674000"/>
          </a:xfrm>
          <a:prstGeom prst="rect">
            <a:avLst/>
          </a:prstGeom>
          <a:ln w="0">
            <a:noFill/>
          </a:ln>
        </p:spPr>
      </p:pic>
      <p:pic>
        <p:nvPicPr>
          <p:cNvPr id="258" name="Graphic 257"/>
          <p:cNvPicPr/>
          <p:nvPr/>
        </p:nvPicPr>
        <p:blipFill>
          <a:blip r:embed="rId30">
            <a:extLst>
              <a:ext uri="{96DAC541-7B7A-43D3-8B79-37D633B846F1}">
                <asvg:svgBlip xmlns:asvg="http://schemas.microsoft.com/office/drawing/2016/SVG/main" r:embed="rId31"/>
              </a:ext>
            </a:extLst>
          </a:blip>
          <a:stretch/>
        </p:blipFill>
        <p:spPr>
          <a:xfrm>
            <a:off x="3241440" y="1468800"/>
            <a:ext cx="932400" cy="1538280"/>
          </a:xfrm>
          <a:prstGeom prst="rect">
            <a:avLst/>
          </a:prstGeom>
          <a:ln w="0">
            <a:noFill/>
          </a:ln>
        </p:spPr>
      </p:pic>
      <p:pic>
        <p:nvPicPr>
          <p:cNvPr id="259" name="Graphic 258"/>
          <p:cNvPicPr/>
          <p:nvPr/>
        </p:nvPicPr>
        <p:blipFill>
          <a:blip r:embed="rId32">
            <a:extLst>
              <a:ext uri="{96DAC541-7B7A-43D3-8B79-37D633B846F1}">
                <asvg:svgBlip xmlns:asvg="http://schemas.microsoft.com/office/drawing/2016/SVG/main" r:embed="rId33"/>
              </a:ext>
            </a:extLst>
          </a:blip>
          <a:stretch/>
        </p:blipFill>
        <p:spPr>
          <a:xfrm>
            <a:off x="2498400" y="3082320"/>
            <a:ext cx="948960" cy="395640"/>
          </a:xfrm>
          <a:prstGeom prst="rect">
            <a:avLst/>
          </a:prstGeom>
          <a:ln w="0">
            <a:noFill/>
          </a:ln>
        </p:spPr>
      </p:pic>
      <p:pic>
        <p:nvPicPr>
          <p:cNvPr id="260" name="Graphic 259"/>
          <p:cNvPicPr/>
          <p:nvPr/>
        </p:nvPicPr>
        <p:blipFill>
          <a:blip r:embed="rId34">
            <a:extLst>
              <a:ext uri="{96DAC541-7B7A-43D3-8B79-37D633B846F1}">
                <asvg:svgBlip xmlns:asvg="http://schemas.microsoft.com/office/drawing/2016/SVG/main" r:embed="rId35"/>
              </a:ext>
            </a:extLst>
          </a:blip>
          <a:stretch/>
        </p:blipFill>
        <p:spPr>
          <a:xfrm>
            <a:off x="3984120" y="3081960"/>
            <a:ext cx="948600" cy="435240"/>
          </a:xfrm>
          <a:prstGeom prst="rect">
            <a:avLst/>
          </a:prstGeom>
          <a:ln w="0">
            <a:noFill/>
          </a:ln>
        </p:spPr>
      </p:pic>
      <p:pic>
        <p:nvPicPr>
          <p:cNvPr id="261" name="Graphic 260"/>
          <p:cNvPicPr/>
          <p:nvPr/>
        </p:nvPicPr>
        <p:blipFill>
          <a:blip r:embed="rId36">
            <a:extLst>
              <a:ext uri="{96DAC541-7B7A-43D3-8B79-37D633B846F1}">
                <asvg:svgBlip xmlns:asvg="http://schemas.microsoft.com/office/drawing/2016/SVG/main" r:embed="rId37"/>
              </a:ext>
            </a:extLst>
          </a:blip>
          <a:stretch/>
        </p:blipFill>
        <p:spPr>
          <a:xfrm>
            <a:off x="6420960" y="3080520"/>
            <a:ext cx="1086840" cy="623880"/>
          </a:xfrm>
          <a:prstGeom prst="rect">
            <a:avLst/>
          </a:prstGeom>
          <a:ln w="0">
            <a:noFill/>
          </a:ln>
        </p:spPr>
      </p:pic>
      <p:sp>
        <p:nvSpPr>
          <p:cNvPr id="3" name="PlaceHolder 2"/>
          <p:cNvSpPr>
            <a:spLocks noGrp="1"/>
          </p:cNvSpPr>
          <p:nvPr>
            <p:ph type="sldNum" idx="3"/>
          </p:nvPr>
        </p:nvSpPr>
        <p:spPr/>
        <p:txBody>
          <a:bodyPr/>
          <a:lstStyle/>
          <a:p>
            <a:fld id="{904E913A-7CC6-45CB-A80B-3AF8A9529193}" type="slidenum">
              <a:rPr/>
              <a:t>17</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mph" fill="hold" nodeType="clickEffect">
                                  <p:stCondLst>
                                    <p:cond delay="0"/>
                                  </p:stCondLst>
                                  <p:childTnLst>
                                    <p:set>
                                      <p:cBhvr>
                                        <p:cTn id="6" dur="indefinite"/>
                                        <p:tgtEl>
                                          <p:spTgt spid="237"/>
                                        </p:tgtEl>
                                        <p:attrNameLst>
                                          <p:attrName>style.opacity</p:attrName>
                                        </p:attrNameLst>
                                      </p:cBhvr>
                                      <p:to>
                                        <p:strVal val="0.5"/>
                                      </p:to>
                                    </p:set>
                                  </p:childTnLst>
                                </p:cTn>
                              </p:par>
                              <p:par>
                                <p:cTn id="7" presetID="9" presetClass="emph" fill="hold" nodeType="withEffect">
                                  <p:stCondLst>
                                    <p:cond delay="0"/>
                                  </p:stCondLst>
                                  <p:childTnLst>
                                    <p:set>
                                      <p:cBhvr>
                                        <p:cTn id="8" dur="indefinite"/>
                                        <p:tgtEl>
                                          <p:spTgt spid="238"/>
                                        </p:tgtEl>
                                        <p:attrNameLst>
                                          <p:attrName>style.opacity</p:attrName>
                                        </p:attrNameLst>
                                      </p:cBhvr>
                                      <p:to>
                                        <p:strVal val="0.5"/>
                                      </p:to>
                                    </p:set>
                                  </p:childTnLst>
                                </p:cTn>
                              </p:par>
                              <p:par>
                                <p:cTn id="9" presetID="9" presetClass="emph" fill="hold" nodeType="withEffect">
                                  <p:stCondLst>
                                    <p:cond delay="0"/>
                                  </p:stCondLst>
                                  <p:childTnLst>
                                    <p:set>
                                      <p:cBhvr>
                                        <p:cTn id="10" dur="indefinite"/>
                                        <p:tgtEl>
                                          <p:spTgt spid="239"/>
                                        </p:tgtEl>
                                        <p:attrNameLst>
                                          <p:attrName>style.opacity</p:attrName>
                                        </p:attrNameLst>
                                      </p:cBhvr>
                                      <p:to>
                                        <p:strVal val="0.5"/>
                                      </p:to>
                                    </p:set>
                                  </p:childTnLst>
                                </p:cTn>
                              </p:par>
                              <p:par>
                                <p:cTn id="11" presetID="9" presetClass="emph" fill="hold" nodeType="withEffect">
                                  <p:stCondLst>
                                    <p:cond delay="0"/>
                                  </p:stCondLst>
                                  <p:childTnLst>
                                    <p:set>
                                      <p:cBhvr>
                                        <p:cTn id="12" dur="indefinite"/>
                                        <p:tgtEl>
                                          <p:spTgt spid="240"/>
                                        </p:tgtEl>
                                        <p:attrNameLst>
                                          <p:attrName>style.opacity</p:attrName>
                                        </p:attrNameLst>
                                      </p:cBhvr>
                                      <p:to>
                                        <p:strVal val="0.5"/>
                                      </p:to>
                                    </p:set>
                                  </p:childTnLst>
                                </p:cTn>
                              </p:par>
                              <p:par>
                                <p:cTn id="13" presetID="9" presetClass="emph" fill="hold" nodeType="withEffect">
                                  <p:stCondLst>
                                    <p:cond delay="0"/>
                                  </p:stCondLst>
                                  <p:childTnLst>
                                    <p:set>
                                      <p:cBhvr>
                                        <p:cTn id="14" dur="indefinite"/>
                                        <p:tgtEl>
                                          <p:spTgt spid="241"/>
                                        </p:tgtEl>
                                        <p:attrNameLst>
                                          <p:attrName>style.opacity</p:attrName>
                                        </p:attrNameLst>
                                      </p:cBhvr>
                                      <p:to>
                                        <p:strVal val="0.5"/>
                                      </p:to>
                                    </p:set>
                                  </p:childTnLst>
                                </p:cTn>
                              </p:par>
                              <p:par>
                                <p:cTn id="15" presetID="9" presetClass="emph" fill="hold" nodeType="withEffect">
                                  <p:stCondLst>
                                    <p:cond delay="0"/>
                                  </p:stCondLst>
                                  <p:childTnLst>
                                    <p:set>
                                      <p:cBhvr>
                                        <p:cTn id="16" dur="indefinite"/>
                                        <p:tgtEl>
                                          <p:spTgt spid="242"/>
                                        </p:tgtEl>
                                        <p:attrNameLst>
                                          <p:attrName>style.opacity</p:attrName>
                                        </p:attrNameLst>
                                      </p:cBhvr>
                                      <p:to>
                                        <p:strVal val="0.5"/>
                                      </p:to>
                                    </p:set>
                                  </p:childTnLst>
                                </p:cTn>
                              </p:par>
                              <p:par>
                                <p:cTn id="17" presetID="9" presetClass="emph" fill="hold" nodeType="withEffect">
                                  <p:stCondLst>
                                    <p:cond delay="0"/>
                                  </p:stCondLst>
                                  <p:childTnLst>
                                    <p:set>
                                      <p:cBhvr>
                                        <p:cTn id="18" dur="indefinite"/>
                                        <p:tgtEl>
                                          <p:spTgt spid="243"/>
                                        </p:tgtEl>
                                        <p:attrNameLst>
                                          <p:attrName>style.opacity</p:attrName>
                                        </p:attrNameLst>
                                      </p:cBhvr>
                                      <p:to>
                                        <p:strVal val="0.5"/>
                                      </p:to>
                                    </p:set>
                                  </p:childTnLst>
                                </p:cTn>
                              </p:par>
                              <p:par>
                                <p:cTn id="19" presetID="9" presetClass="emph" fill="hold" nodeType="withEffect">
                                  <p:stCondLst>
                                    <p:cond delay="0"/>
                                  </p:stCondLst>
                                  <p:childTnLst>
                                    <p:set>
                                      <p:cBhvr>
                                        <p:cTn id="20" dur="indefinite"/>
                                        <p:tgtEl>
                                          <p:spTgt spid="244"/>
                                        </p:tgtEl>
                                        <p:attrNameLst>
                                          <p:attrName>style.opacity</p:attrName>
                                        </p:attrNameLst>
                                      </p:cBhvr>
                                      <p:to>
                                        <p:strVal val="0.5"/>
                                      </p:to>
                                    </p:set>
                                  </p:childTnLst>
                                </p:cTn>
                              </p:par>
                              <p:par>
                                <p:cTn id="21" presetID="9" presetClass="emph" fill="hold" nodeType="withEffect">
                                  <p:stCondLst>
                                    <p:cond delay="0"/>
                                  </p:stCondLst>
                                  <p:childTnLst>
                                    <p:set>
                                      <p:cBhvr>
                                        <p:cTn id="22" dur="indefinite"/>
                                        <p:tgtEl>
                                          <p:spTgt spid="245"/>
                                        </p:tgtEl>
                                        <p:attrNameLst>
                                          <p:attrName>style.opacity</p:attrName>
                                        </p:attrNameLst>
                                      </p:cBhvr>
                                      <p:to>
                                        <p:strVal val="0.5"/>
                                      </p:to>
                                    </p:set>
                                  </p:childTnLst>
                                </p:cTn>
                              </p:par>
                              <p:par>
                                <p:cTn id="23" presetID="9" presetClass="emph" fill="hold" nodeType="withEffect">
                                  <p:stCondLst>
                                    <p:cond delay="0"/>
                                  </p:stCondLst>
                                  <p:childTnLst>
                                    <p:set>
                                      <p:cBhvr>
                                        <p:cTn id="24" dur="indefinite"/>
                                        <p:tgtEl>
                                          <p:spTgt spid="246"/>
                                        </p:tgtEl>
                                        <p:attrNameLst>
                                          <p:attrName>style.opacity</p:attrName>
                                        </p:attrNameLst>
                                      </p:cBhvr>
                                      <p:to>
                                        <p:strVal val="0.5"/>
                                      </p:to>
                                    </p:set>
                                  </p:childTnLst>
                                </p:cTn>
                              </p:par>
                              <p:par>
                                <p:cTn id="25" presetID="9" presetClass="emph" fill="hold" nodeType="withEffect">
                                  <p:stCondLst>
                                    <p:cond delay="0"/>
                                  </p:stCondLst>
                                  <p:childTnLst>
                                    <p:set>
                                      <p:cBhvr>
                                        <p:cTn id="26" dur="indefinite"/>
                                        <p:tgtEl>
                                          <p:spTgt spid="247"/>
                                        </p:tgtEl>
                                        <p:attrNameLst>
                                          <p:attrName>style.opacity</p:attrName>
                                        </p:attrNameLst>
                                      </p:cBhvr>
                                      <p:to>
                                        <p:strVal val="0.5"/>
                                      </p:to>
                                    </p:set>
                                  </p:childTnLst>
                                </p:cTn>
                              </p:par>
                              <p:par>
                                <p:cTn id="27" presetID="9" presetClass="emph" fill="hold" nodeType="withEffect">
                                  <p:stCondLst>
                                    <p:cond delay="0"/>
                                  </p:stCondLst>
                                  <p:childTnLst>
                                    <p:set>
                                      <p:cBhvr>
                                        <p:cTn id="28" dur="indefinite"/>
                                        <p:tgtEl>
                                          <p:spTgt spid="248"/>
                                        </p:tgtEl>
                                        <p:attrNameLst>
                                          <p:attrName>style.opacity</p:attrName>
                                        </p:attrNameLst>
                                      </p:cBhvr>
                                      <p:to>
                                        <p:strVal val="0.5"/>
                                      </p:to>
                                    </p:set>
                                  </p:childTnLst>
                                </p:cTn>
                              </p:par>
                              <p:par>
                                <p:cTn id="29" presetID="9" presetClass="emph" fill="hold" nodeType="withEffect">
                                  <p:stCondLst>
                                    <p:cond delay="0"/>
                                  </p:stCondLst>
                                  <p:childTnLst>
                                    <p:set>
                                      <p:cBhvr>
                                        <p:cTn id="30" dur="indefinite"/>
                                        <p:tgtEl>
                                          <p:spTgt spid="254"/>
                                        </p:tgtEl>
                                        <p:attrNameLst>
                                          <p:attrName>style.opacity</p:attrName>
                                        </p:attrNameLst>
                                      </p:cBhvr>
                                      <p:to>
                                        <p:strVal val="0.5"/>
                                      </p:to>
                                    </p:set>
                                  </p:childTnLst>
                                </p:cTn>
                              </p:par>
                              <p:par>
                                <p:cTn id="31" presetID="9" presetClass="emph" fill="hold" nodeType="withEffect">
                                  <p:stCondLst>
                                    <p:cond delay="0"/>
                                  </p:stCondLst>
                                  <p:childTnLst>
                                    <p:set>
                                      <p:cBhvr>
                                        <p:cTn id="32" dur="indefinite"/>
                                        <p:tgtEl>
                                          <p:spTgt spid="255"/>
                                        </p:tgtEl>
                                        <p:attrNameLst>
                                          <p:attrName>style.opacity</p:attrName>
                                        </p:attrNameLst>
                                      </p:cBhvr>
                                      <p:to>
                                        <p:strVal val="0.5"/>
                                      </p:to>
                                    </p:set>
                                  </p:childTnLst>
                                </p:cTn>
                              </p:par>
                              <p:par>
                                <p:cTn id="33" presetID="9" presetClass="emph" fill="hold" nodeType="withEffect">
                                  <p:stCondLst>
                                    <p:cond delay="0"/>
                                  </p:stCondLst>
                                  <p:childTnLst>
                                    <p:set>
                                      <p:cBhvr>
                                        <p:cTn id="34" dur="indefinite"/>
                                        <p:tgtEl>
                                          <p:spTgt spid="256"/>
                                        </p:tgtEl>
                                        <p:attrNameLst>
                                          <p:attrName>style.opacity</p:attrName>
                                        </p:attrNameLst>
                                      </p:cBhvr>
                                      <p:to>
                                        <p:strVal val="0.5"/>
                                      </p:to>
                                    </p:set>
                                  </p:childTnLst>
                                </p:cTn>
                              </p:par>
                              <p:par>
                                <p:cTn id="35" presetID="9" presetClass="emph" fill="hold" nodeType="withEffect">
                                  <p:stCondLst>
                                    <p:cond delay="0"/>
                                  </p:stCondLst>
                                  <p:childTnLst>
                                    <p:set>
                                      <p:cBhvr>
                                        <p:cTn id="36" dur="indefinite"/>
                                        <p:tgtEl>
                                          <p:spTgt spid="257"/>
                                        </p:tgtEl>
                                        <p:attrNameLst>
                                          <p:attrName>style.opacity</p:attrName>
                                        </p:attrNameLst>
                                      </p:cBhvr>
                                      <p:to>
                                        <p:strVal val="0.5"/>
                                      </p:to>
                                    </p:set>
                                  </p:childTnLst>
                                </p:cTn>
                              </p:par>
                              <p:par>
                                <p:cTn id="37" presetID="9" presetClass="emph" fill="hold" nodeType="withEffect">
                                  <p:stCondLst>
                                    <p:cond delay="0"/>
                                  </p:stCondLst>
                                  <p:childTnLst>
                                    <p:set>
                                      <p:cBhvr>
                                        <p:cTn id="38" dur="indefinite"/>
                                        <p:tgtEl>
                                          <p:spTgt spid="258"/>
                                        </p:tgtEl>
                                        <p:attrNameLst>
                                          <p:attrName>style.opacity</p:attrName>
                                        </p:attrNameLst>
                                      </p:cBhvr>
                                      <p:to>
                                        <p:strVal val="0.5"/>
                                      </p:to>
                                    </p:set>
                                  </p:childTnLst>
                                </p:cTn>
                              </p:par>
                              <p:par>
                                <p:cTn id="39" presetID="9" presetClass="emph" fill="hold" nodeType="withEffect">
                                  <p:stCondLst>
                                    <p:cond delay="0"/>
                                  </p:stCondLst>
                                  <p:childTnLst>
                                    <p:set>
                                      <p:cBhvr>
                                        <p:cTn id="40" dur="indefinite"/>
                                        <p:tgtEl>
                                          <p:spTgt spid="259"/>
                                        </p:tgtEl>
                                        <p:attrNameLst>
                                          <p:attrName>style.opacity</p:attrName>
                                        </p:attrNameLst>
                                      </p:cBhvr>
                                      <p:to>
                                        <p:strVal val="0.5"/>
                                      </p:to>
                                    </p:set>
                                  </p:childTnLst>
                                </p:cTn>
                              </p:par>
                              <p:par>
                                <p:cTn id="41" presetID="9" presetClass="emph" fill="hold" nodeType="withEffect">
                                  <p:stCondLst>
                                    <p:cond delay="0"/>
                                  </p:stCondLst>
                                  <p:childTnLst>
                                    <p:set>
                                      <p:cBhvr>
                                        <p:cTn id="42" dur="indefinite"/>
                                        <p:tgtEl>
                                          <p:spTgt spid="260"/>
                                        </p:tgtEl>
                                        <p:attrNameLst>
                                          <p:attrName>style.opacity</p:attrName>
                                        </p:attrNameLst>
                                      </p:cBhvr>
                                      <p:to>
                                        <p:strVal val="0.5"/>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u="none" strike="noStrike">
                <a:solidFill>
                  <a:srgbClr val="000000"/>
                </a:solidFill>
                <a:uFillTx/>
                <a:latin typeface="Linux Biolinum"/>
              </a:rPr>
              <a:t>Frame interpolation</a:t>
            </a:r>
            <a:endParaRPr lang="en-US" sz="4400" b="0" u="none" strike="noStrike">
              <a:solidFill>
                <a:srgbClr val="000000"/>
              </a:solidFill>
              <a:uFillTx/>
              <a:latin typeface="Arial"/>
            </a:endParaRPr>
          </a:p>
        </p:txBody>
      </p:sp>
      <p:pic>
        <p:nvPicPr>
          <p:cNvPr id="263" name="Picture 262"/>
          <p:cNvPicPr/>
          <p:nvPr/>
        </p:nvPicPr>
        <p:blipFill>
          <a:blip r:embed="rId3"/>
          <a:stretch/>
        </p:blipFill>
        <p:spPr>
          <a:xfrm>
            <a:off x="2504702" y="1172520"/>
            <a:ext cx="2385000" cy="2019600"/>
          </a:xfrm>
          <a:prstGeom prst="rect">
            <a:avLst/>
          </a:prstGeom>
          <a:ln w="0">
            <a:noFill/>
          </a:ln>
        </p:spPr>
      </p:pic>
      <p:pic>
        <p:nvPicPr>
          <p:cNvPr id="264" name="Picture 263"/>
          <p:cNvPicPr/>
          <p:nvPr/>
        </p:nvPicPr>
        <p:blipFill>
          <a:blip r:embed="rId4"/>
          <a:stretch/>
        </p:blipFill>
        <p:spPr>
          <a:xfrm>
            <a:off x="2727182" y="3270240"/>
            <a:ext cx="2019240" cy="2151000"/>
          </a:xfrm>
          <a:prstGeom prst="rect">
            <a:avLst/>
          </a:prstGeom>
          <a:ln w="0">
            <a:noFill/>
          </a:ln>
        </p:spPr>
      </p:pic>
      <p:pic>
        <p:nvPicPr>
          <p:cNvPr id="265" name="Graphic 264"/>
          <p:cNvPicPr/>
          <p:nvPr/>
        </p:nvPicPr>
        <p:blipFill>
          <a:blip r:embed="rId5">
            <a:extLst>
              <a:ext uri="{96DAC541-7B7A-43D3-8B79-37D633B846F1}">
                <asvg:svgBlip xmlns:asvg="http://schemas.microsoft.com/office/drawing/2016/SVG/main" r:embed="rId6"/>
              </a:ext>
            </a:extLst>
          </a:blip>
          <a:stretch/>
        </p:blipFill>
        <p:spPr>
          <a:xfrm>
            <a:off x="4856222" y="1878840"/>
            <a:ext cx="752400" cy="1248480"/>
          </a:xfrm>
          <a:prstGeom prst="rect">
            <a:avLst/>
          </a:prstGeom>
          <a:ln w="0">
            <a:noFill/>
          </a:ln>
        </p:spPr>
      </p:pic>
      <p:pic>
        <p:nvPicPr>
          <p:cNvPr id="266" name="Picture 265"/>
          <p:cNvPicPr/>
          <p:nvPr/>
        </p:nvPicPr>
        <p:blipFill>
          <a:blip r:embed="rId7"/>
          <a:stretch/>
        </p:blipFill>
        <p:spPr>
          <a:xfrm>
            <a:off x="5933507" y="1260854"/>
            <a:ext cx="1002990" cy="1959412"/>
          </a:xfrm>
          <a:prstGeom prst="rect">
            <a:avLst/>
          </a:prstGeom>
          <a:ln w="0">
            <a:noFill/>
          </a:ln>
        </p:spPr>
      </p:pic>
      <p:pic>
        <p:nvPicPr>
          <p:cNvPr id="267" name="Picture 266"/>
          <p:cNvPicPr/>
          <p:nvPr/>
        </p:nvPicPr>
        <p:blipFill>
          <a:blip r:embed="rId8"/>
          <a:stretch/>
        </p:blipFill>
        <p:spPr>
          <a:xfrm>
            <a:off x="5887961" y="3424739"/>
            <a:ext cx="1046922" cy="1936882"/>
          </a:xfrm>
          <a:prstGeom prst="rect">
            <a:avLst/>
          </a:prstGeom>
          <a:ln w="0">
            <a:noFill/>
          </a:ln>
        </p:spPr>
      </p:pic>
      <p:pic>
        <p:nvPicPr>
          <p:cNvPr id="268" name="Picture 267"/>
          <p:cNvPicPr/>
          <p:nvPr/>
        </p:nvPicPr>
        <p:blipFill>
          <a:blip r:embed="rId9"/>
          <a:stretch/>
        </p:blipFill>
        <p:spPr>
          <a:xfrm>
            <a:off x="7865265" y="2094215"/>
            <a:ext cx="1262382" cy="2362130"/>
          </a:xfrm>
          <a:prstGeom prst="rect">
            <a:avLst/>
          </a:prstGeom>
          <a:ln w="0">
            <a:noFill/>
          </a:ln>
        </p:spPr>
      </p:pic>
      <p:pic>
        <p:nvPicPr>
          <p:cNvPr id="269" name="Graphic 268"/>
          <p:cNvPicPr/>
          <p:nvPr/>
        </p:nvPicPr>
        <p:blipFill>
          <a:blip r:embed="rId10">
            <a:extLst>
              <a:ext uri="{96DAC541-7B7A-43D3-8B79-37D633B846F1}">
                <asvg:svgBlip xmlns:asvg="http://schemas.microsoft.com/office/drawing/2016/SVG/main" r:embed="rId11"/>
              </a:ext>
            </a:extLst>
          </a:blip>
          <a:stretch/>
        </p:blipFill>
        <p:spPr>
          <a:xfrm>
            <a:off x="6813182" y="2990880"/>
            <a:ext cx="1157400" cy="794880"/>
          </a:xfrm>
          <a:prstGeom prst="rect">
            <a:avLst/>
          </a:prstGeom>
          <a:ln w="0">
            <a:noFill/>
          </a:ln>
        </p:spPr>
      </p:pic>
      <p:pic>
        <p:nvPicPr>
          <p:cNvPr id="270" name="Graphic 269"/>
          <p:cNvPicPr/>
          <p:nvPr/>
        </p:nvPicPr>
        <p:blipFill>
          <a:blip r:embed="rId12">
            <a:extLst>
              <a:ext uri="{96DAC541-7B7A-43D3-8B79-37D633B846F1}">
                <asvg:svgBlip xmlns:asvg="http://schemas.microsoft.com/office/drawing/2016/SVG/main" r:embed="rId13"/>
              </a:ext>
            </a:extLst>
          </a:blip>
          <a:stretch/>
        </p:blipFill>
        <p:spPr>
          <a:xfrm>
            <a:off x="4705022" y="3236760"/>
            <a:ext cx="1347840" cy="773640"/>
          </a:xfrm>
          <a:prstGeom prst="rect">
            <a:avLst/>
          </a:prstGeom>
          <a:ln w="0">
            <a:noFill/>
          </a:ln>
        </p:spPr>
      </p:pic>
      <p:sp>
        <p:nvSpPr>
          <p:cNvPr id="3" name="PlaceHolder 2"/>
          <p:cNvSpPr>
            <a:spLocks noGrp="1"/>
          </p:cNvSpPr>
          <p:nvPr>
            <p:ph type="sldNum" idx="3"/>
          </p:nvPr>
        </p:nvSpPr>
        <p:spPr/>
        <p:txBody>
          <a:bodyPr/>
          <a:lstStyle/>
          <a:p>
            <a:fld id="{9ADD765C-DBEF-4DD9-AD5A-99CB2EE7B37F}" type="slidenum">
              <a:rPr/>
              <a:t>18</a:t>
            </a:fld>
            <a:endParaRPr/>
          </a:p>
        </p:txBody>
      </p:sp>
      <p:pic>
        <p:nvPicPr>
          <p:cNvPr id="5" name="Picture 4">
            <a:extLst>
              <a:ext uri="{FF2B5EF4-FFF2-40B4-BE49-F238E27FC236}">
                <a16:creationId xmlns:a16="http://schemas.microsoft.com/office/drawing/2014/main" id="{95531E75-BE22-98F5-EF4C-D0C6F6C8755C}"/>
              </a:ext>
            </a:extLst>
          </p:cNvPr>
          <p:cNvPicPr/>
          <p:nvPr/>
        </p:nvPicPr>
        <p:blipFill>
          <a:blip r:embed="rId14"/>
          <a:stretch/>
        </p:blipFill>
        <p:spPr>
          <a:xfrm>
            <a:off x="1256180" y="1271960"/>
            <a:ext cx="1436710" cy="1964800"/>
          </a:xfrm>
          <a:prstGeom prst="rect">
            <a:avLst/>
          </a:prstGeom>
          <a:ln w="0">
            <a:noFill/>
          </a:ln>
        </p:spPr>
      </p:pic>
      <p:pic>
        <p:nvPicPr>
          <p:cNvPr id="6" name="Picture 5">
            <a:extLst>
              <a:ext uri="{FF2B5EF4-FFF2-40B4-BE49-F238E27FC236}">
                <a16:creationId xmlns:a16="http://schemas.microsoft.com/office/drawing/2014/main" id="{8960D5DA-800B-B621-28D9-DC5C0E3F8651}"/>
              </a:ext>
            </a:extLst>
          </p:cNvPr>
          <p:cNvPicPr/>
          <p:nvPr/>
        </p:nvPicPr>
        <p:blipFill>
          <a:blip r:embed="rId15"/>
          <a:stretch/>
        </p:blipFill>
        <p:spPr>
          <a:xfrm>
            <a:off x="1210605" y="3284661"/>
            <a:ext cx="1742780" cy="2143172"/>
          </a:xfrm>
          <a:prstGeom prst="rect">
            <a:avLst/>
          </a:prstGeom>
          <a:ln w="0">
            <a:noFill/>
          </a:ln>
        </p:spPr>
      </p:pic>
      <p:cxnSp>
        <p:nvCxnSpPr>
          <p:cNvPr id="18" name="Connector: Curved 17">
            <a:extLst>
              <a:ext uri="{FF2B5EF4-FFF2-40B4-BE49-F238E27FC236}">
                <a16:creationId xmlns:a16="http://schemas.microsoft.com/office/drawing/2014/main" id="{CB80816A-E976-432A-B7B3-DA067DDDBA86}"/>
              </a:ext>
            </a:extLst>
          </p:cNvPr>
          <p:cNvCxnSpPr>
            <a:stCxn id="5" idx="0"/>
            <a:endCxn id="266" idx="0"/>
          </p:cNvCxnSpPr>
          <p:nvPr/>
        </p:nvCxnSpPr>
        <p:spPr>
          <a:xfrm rot="5400000" flipH="1" flipV="1">
            <a:off x="4199215" y="-963826"/>
            <a:ext cx="11106" cy="4460467"/>
          </a:xfrm>
          <a:prstGeom prst="curvedConnector3">
            <a:avLst>
              <a:gd name="adj1" fmla="val 2158347"/>
            </a:avLst>
          </a:prstGeom>
          <a:ln w="317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6D58CEEE-1605-0983-7F05-0D50282CCC5B}"/>
              </a:ext>
            </a:extLst>
          </p:cNvPr>
          <p:cNvCxnSpPr>
            <a:cxnSpLocks/>
            <a:stCxn id="6" idx="2"/>
            <a:endCxn id="267" idx="2"/>
          </p:cNvCxnSpPr>
          <p:nvPr/>
        </p:nvCxnSpPr>
        <p:spPr>
          <a:xfrm rot="5400000" flipH="1" flipV="1">
            <a:off x="4213602" y="3230013"/>
            <a:ext cx="66212" cy="4329427"/>
          </a:xfrm>
          <a:prstGeom prst="curvedConnector3">
            <a:avLst>
              <a:gd name="adj1" fmla="val -147966"/>
            </a:avLst>
          </a:prstGeom>
          <a:ln w="317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2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268"/>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u="none" strike="noStrike" dirty="0">
                <a:solidFill>
                  <a:srgbClr val="000000"/>
                </a:solidFill>
                <a:uFillTx/>
                <a:latin typeface="Linux Biolinum"/>
              </a:rPr>
              <a:t>Blending optimization</a:t>
            </a:r>
            <a:endParaRPr lang="en-US" sz="4400" b="0" u="none" strike="noStrike" dirty="0">
              <a:solidFill>
                <a:srgbClr val="000000"/>
              </a:solidFill>
              <a:uFillTx/>
              <a:latin typeface="Arial"/>
            </a:endParaRPr>
          </a:p>
        </p:txBody>
      </p:sp>
      <p:pic>
        <p:nvPicPr>
          <p:cNvPr id="272" name="Picture 271"/>
          <p:cNvPicPr/>
          <p:nvPr/>
        </p:nvPicPr>
        <p:blipFill>
          <a:blip r:embed="rId3"/>
          <a:stretch/>
        </p:blipFill>
        <p:spPr>
          <a:xfrm>
            <a:off x="1719000" y="1006200"/>
            <a:ext cx="3657600" cy="3657600"/>
          </a:xfrm>
          <a:prstGeom prst="rect">
            <a:avLst/>
          </a:prstGeom>
          <a:ln w="0">
            <a:noFill/>
          </a:ln>
        </p:spPr>
      </p:pic>
      <p:pic>
        <p:nvPicPr>
          <p:cNvPr id="273" name="Picture 272"/>
          <p:cNvPicPr/>
          <p:nvPr/>
        </p:nvPicPr>
        <p:blipFill>
          <a:blip r:embed="rId4"/>
          <a:stretch/>
        </p:blipFill>
        <p:spPr>
          <a:xfrm>
            <a:off x="6297480" y="1027440"/>
            <a:ext cx="3615120" cy="3615120"/>
          </a:xfrm>
          <a:prstGeom prst="rect">
            <a:avLst/>
          </a:prstGeom>
          <a:ln w="0">
            <a:noFill/>
          </a:ln>
        </p:spPr>
      </p:pic>
      <p:sp>
        <p:nvSpPr>
          <p:cNvPr id="274" name="TextBox 273"/>
          <p:cNvSpPr txBox="1"/>
          <p:nvPr/>
        </p:nvSpPr>
        <p:spPr>
          <a:xfrm>
            <a:off x="1339150" y="2226240"/>
            <a:ext cx="457920" cy="785520"/>
          </a:xfrm>
          <a:prstGeom prst="rect">
            <a:avLst/>
          </a:prstGeom>
          <a:noFill/>
          <a:ln w="0">
            <a:noFill/>
          </a:ln>
        </p:spPr>
        <p:txBody>
          <a:bodyPr wrap="none" lIns="90000" tIns="45000" rIns="90000" bIns="45000" anchor="t">
            <a:noAutofit/>
          </a:bodyPr>
          <a:lstStyle/>
          <a:p>
            <a:r>
              <a:rPr lang="en-US" sz="4800" b="0" u="none" strike="noStrike" dirty="0">
                <a:solidFill>
                  <a:srgbClr val="C9211E"/>
                </a:solidFill>
                <a:uFillTx/>
                <a:latin typeface="Linux Biolinum"/>
              </a:rPr>
              <a:t>x</a:t>
            </a:r>
            <a:endParaRPr lang="en-US" sz="4800" b="0" u="none" strike="noStrike" dirty="0">
              <a:solidFill>
                <a:srgbClr val="000000"/>
              </a:solidFill>
              <a:uFillTx/>
              <a:latin typeface="Arial"/>
            </a:endParaRPr>
          </a:p>
        </p:txBody>
      </p:sp>
      <p:sp>
        <p:nvSpPr>
          <p:cNvPr id="275" name="TextBox 274"/>
          <p:cNvSpPr txBox="1"/>
          <p:nvPr/>
        </p:nvSpPr>
        <p:spPr>
          <a:xfrm>
            <a:off x="5932750" y="2226240"/>
            <a:ext cx="459000" cy="785520"/>
          </a:xfrm>
          <a:prstGeom prst="rect">
            <a:avLst/>
          </a:prstGeom>
          <a:noFill/>
          <a:ln w="0">
            <a:noFill/>
          </a:ln>
        </p:spPr>
        <p:txBody>
          <a:bodyPr wrap="none" lIns="90000" tIns="45000" rIns="90000" bIns="45000" anchor="t">
            <a:noAutofit/>
          </a:bodyPr>
          <a:lstStyle/>
          <a:p>
            <a:r>
              <a:rPr lang="en-US" sz="4800" b="0" u="none" strike="noStrike" dirty="0">
                <a:solidFill>
                  <a:srgbClr val="00A933"/>
                </a:solidFill>
                <a:uFillTx/>
                <a:latin typeface="Linux Biolinum"/>
              </a:rPr>
              <a:t>v</a:t>
            </a:r>
            <a:endParaRPr lang="en-US" sz="4800" b="0" u="none" strike="noStrike" dirty="0">
              <a:solidFill>
                <a:srgbClr val="000000"/>
              </a:solidFill>
              <a:uFillTx/>
              <a:latin typeface="Arial"/>
            </a:endParaRPr>
          </a:p>
        </p:txBody>
      </p:sp>
      <p:sp>
        <p:nvSpPr>
          <p:cNvPr id="3" name="PlaceHolder 2"/>
          <p:cNvSpPr>
            <a:spLocks noGrp="1"/>
          </p:cNvSpPr>
          <p:nvPr>
            <p:ph type="sldNum" idx="3"/>
          </p:nvPr>
        </p:nvSpPr>
        <p:spPr/>
        <p:txBody>
          <a:bodyPr/>
          <a:lstStyle/>
          <a:p>
            <a:fld id="{2127BA06-FB52-4338-988E-4F03A7B5AB54}" type="slidenum">
              <a:rPr/>
              <a:t>19</a:t>
            </a:fld>
            <a:endParaRPr dirty="0"/>
          </a:p>
        </p:txBody>
      </p:sp>
      <p:sp>
        <p:nvSpPr>
          <p:cNvPr id="2" name="Oval 1">
            <a:extLst>
              <a:ext uri="{FF2B5EF4-FFF2-40B4-BE49-F238E27FC236}">
                <a16:creationId xmlns:a16="http://schemas.microsoft.com/office/drawing/2014/main" id="{DAB3643A-D15C-213E-C442-CB181E42CD65}"/>
              </a:ext>
            </a:extLst>
          </p:cNvPr>
          <p:cNvSpPr/>
          <p:nvPr/>
        </p:nvSpPr>
        <p:spPr>
          <a:xfrm>
            <a:off x="2107098" y="2396754"/>
            <a:ext cx="548640" cy="548640"/>
          </a:xfrm>
          <a:prstGeom prst="ellipse">
            <a:avLst/>
          </a:prstGeom>
          <a:noFill/>
          <a:ln w="50800">
            <a:solidFill>
              <a:schemeClr val="accent6">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p:nvPr/>
        </p:nvPicPr>
        <p:blipFill>
          <a:blip r:embed="rId3"/>
          <a:stretch/>
        </p:blipFill>
        <p:spPr>
          <a:xfrm>
            <a:off x="2025000" y="921600"/>
            <a:ext cx="6030360" cy="4045680"/>
          </a:xfrm>
          <a:prstGeom prst="rect">
            <a:avLst/>
          </a:prstGeom>
          <a:ln w="0">
            <a:noFill/>
          </a:ln>
        </p:spPr>
      </p:pic>
      <p:pic>
        <p:nvPicPr>
          <p:cNvPr id="19" name="Picture 18"/>
          <p:cNvPicPr/>
          <p:nvPr/>
        </p:nvPicPr>
        <p:blipFill>
          <a:blip r:embed="rId4"/>
          <a:stretch/>
        </p:blipFill>
        <p:spPr>
          <a:xfrm>
            <a:off x="7623000" y="1205280"/>
            <a:ext cx="1557000" cy="3259440"/>
          </a:xfrm>
          <a:prstGeom prst="rect">
            <a:avLst/>
          </a:prstGeom>
          <a:ln w="0">
            <a:noFill/>
          </a:ln>
        </p:spPr>
      </p:pic>
      <p:pic>
        <p:nvPicPr>
          <p:cNvPr id="20" name="Picture 19"/>
          <p:cNvPicPr/>
          <p:nvPr/>
        </p:nvPicPr>
        <p:blipFill>
          <a:blip r:embed="rId5"/>
          <a:stretch/>
        </p:blipFill>
        <p:spPr>
          <a:xfrm>
            <a:off x="720000" y="1588320"/>
            <a:ext cx="1381320" cy="3213360"/>
          </a:xfrm>
          <a:prstGeom prst="rect">
            <a:avLst/>
          </a:prstGeom>
          <a:ln w="0">
            <a:noFill/>
          </a:ln>
        </p:spPr>
      </p:pic>
      <p:sp>
        <p:nvSpPr>
          <p:cNvPr id="3" name="PlaceHolder 2"/>
          <p:cNvSpPr>
            <a:spLocks noGrp="1"/>
          </p:cNvSpPr>
          <p:nvPr>
            <p:ph type="sldNum" idx="3"/>
          </p:nvPr>
        </p:nvSpPr>
        <p:spPr/>
        <p:txBody>
          <a:bodyPr/>
          <a:lstStyle/>
          <a:p>
            <a:fld id="{2E2B80C9-2087-4771-AA68-E8665318C447}" type="slidenum">
              <a:rPr/>
              <a:t>2</a:t>
            </a:fld>
            <a:endParaRPr/>
          </a:p>
        </p:txBody>
      </p:sp>
      <p:sp>
        <p:nvSpPr>
          <p:cNvPr id="17"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u="none" strike="noStrike" dirty="0">
                <a:solidFill>
                  <a:srgbClr val="000000"/>
                </a:solidFill>
                <a:uFillTx/>
                <a:latin typeface="Linux Biolinum"/>
              </a:rPr>
              <a:t>Inbetweening</a:t>
            </a:r>
            <a:endParaRPr lang="en-US" sz="4400" b="0" u="none" strike="noStrike" dirty="0">
              <a:solidFill>
                <a:srgbClr val="000000"/>
              </a:solidFill>
              <a:uFillTx/>
              <a:latin typeface="Arial"/>
            </a:endParaRPr>
          </a:p>
        </p:txBody>
      </p:sp>
      <p:sp>
        <p:nvSpPr>
          <p:cNvPr id="2" name="TextBox 1">
            <a:extLst>
              <a:ext uri="{FF2B5EF4-FFF2-40B4-BE49-F238E27FC236}">
                <a16:creationId xmlns:a16="http://schemas.microsoft.com/office/drawing/2014/main" id="{9FE0A62A-9BD4-2FB7-8989-DED7220A545C}"/>
              </a:ext>
            </a:extLst>
          </p:cNvPr>
          <p:cNvSpPr txBox="1"/>
          <p:nvPr/>
        </p:nvSpPr>
        <p:spPr>
          <a:xfrm>
            <a:off x="589628" y="4853936"/>
            <a:ext cx="1540440" cy="351000"/>
          </a:xfrm>
          <a:prstGeom prst="rect">
            <a:avLst/>
          </a:prstGeom>
          <a:noFill/>
          <a:ln w="0">
            <a:noFill/>
          </a:ln>
        </p:spPr>
        <p:txBody>
          <a:bodyPr wrap="none" lIns="90000" tIns="45000" rIns="90000" bIns="45000" anchor="t">
            <a:noAutofit/>
          </a:bodyPr>
          <a:lstStyle/>
          <a:p>
            <a:r>
              <a:rPr lang="en-US" sz="1800" b="0" u="none" strike="noStrike" dirty="0">
                <a:solidFill>
                  <a:srgbClr val="000000"/>
                </a:solidFill>
                <a:uFillTx/>
                <a:latin typeface="Linux Biolinum"/>
              </a:rPr>
              <a:t>Input frame A</a:t>
            </a:r>
            <a:endParaRPr lang="en-US" sz="1800" b="0" u="none" strike="noStrike" dirty="0">
              <a:solidFill>
                <a:srgbClr val="000000"/>
              </a:solidFill>
              <a:uFillTx/>
              <a:latin typeface="Arial"/>
            </a:endParaRPr>
          </a:p>
        </p:txBody>
      </p:sp>
      <p:sp>
        <p:nvSpPr>
          <p:cNvPr id="4" name="TextBox 3">
            <a:extLst>
              <a:ext uri="{FF2B5EF4-FFF2-40B4-BE49-F238E27FC236}">
                <a16:creationId xmlns:a16="http://schemas.microsoft.com/office/drawing/2014/main" id="{7AFF7105-7A03-3119-DB3B-B18CA37F8EAA}"/>
              </a:ext>
            </a:extLst>
          </p:cNvPr>
          <p:cNvSpPr txBox="1"/>
          <p:nvPr/>
        </p:nvSpPr>
        <p:spPr>
          <a:xfrm>
            <a:off x="7551779" y="4854296"/>
            <a:ext cx="1540440" cy="351000"/>
          </a:xfrm>
          <a:prstGeom prst="rect">
            <a:avLst/>
          </a:prstGeom>
          <a:noFill/>
          <a:ln w="0">
            <a:noFill/>
          </a:ln>
        </p:spPr>
        <p:txBody>
          <a:bodyPr wrap="none" lIns="90000" tIns="45000" rIns="90000" bIns="45000" anchor="t">
            <a:noAutofit/>
          </a:bodyPr>
          <a:lstStyle/>
          <a:p>
            <a:r>
              <a:rPr lang="en-US" sz="1800" b="0" u="none" strike="noStrike" dirty="0">
                <a:solidFill>
                  <a:srgbClr val="000000"/>
                </a:solidFill>
                <a:uFillTx/>
                <a:latin typeface="Linux Biolinum"/>
              </a:rPr>
              <a:t>Input frame B</a:t>
            </a:r>
            <a:endParaRPr lang="en-US" sz="1800" b="0" u="none" strike="noStrike" dirty="0">
              <a:solidFill>
                <a:srgbClr val="000000"/>
              </a:solidFill>
              <a:uFillTx/>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additive="repl">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u="none" strike="noStrike" dirty="0">
                <a:solidFill>
                  <a:srgbClr val="000000"/>
                </a:solidFill>
                <a:uFillTx/>
                <a:latin typeface="Linux Biolinum"/>
              </a:rPr>
              <a:t>Results</a:t>
            </a:r>
            <a:endParaRPr lang="en-US" sz="4400" b="0" u="none" strike="noStrike" dirty="0">
              <a:solidFill>
                <a:srgbClr val="000000"/>
              </a:solidFill>
              <a:uFillTx/>
              <a:latin typeface="Arial"/>
            </a:endParaRPr>
          </a:p>
        </p:txBody>
      </p:sp>
      <p:sp>
        <p:nvSpPr>
          <p:cNvPr id="277" name="PlaceHolder 2"/>
          <p:cNvSpPr>
            <a:spLocks noGrp="1"/>
          </p:cNvSpPr>
          <p:nvPr>
            <p:ph/>
          </p:nvPr>
        </p:nvSpPr>
        <p:spPr>
          <a:xfrm>
            <a:off x="504000" y="1326600"/>
            <a:ext cx="9071640" cy="3288240"/>
          </a:xfrm>
          <a:prstGeom prst="rect">
            <a:avLst/>
          </a:prstGeom>
          <a:noFill/>
          <a:ln w="0">
            <a:noFill/>
          </a:ln>
        </p:spPr>
        <p:txBody>
          <a:bodyPr lIns="0" tIns="0" rIns="0" bIns="0" anchor="t">
            <a:normAutofit/>
          </a:bodyPr>
          <a:lstStyle/>
          <a:p>
            <a:pPr indent="0">
              <a:spcBef>
                <a:spcPts val="1417"/>
              </a:spcBef>
              <a:buNone/>
            </a:pPr>
            <a:endParaRPr lang="en-US" sz="3200" b="0" u="none" strike="noStrike" dirty="0">
              <a:solidFill>
                <a:srgbClr val="000000"/>
              </a:solidFill>
              <a:uFillTx/>
              <a:latin typeface="Arial"/>
            </a:endParaRPr>
          </a:p>
        </p:txBody>
      </p:sp>
      <p:pic>
        <p:nvPicPr>
          <p:cNvPr id="278" name="Picture 277"/>
          <p:cNvPicPr/>
          <p:nvPr/>
        </p:nvPicPr>
        <p:blipFill>
          <a:blip r:embed="rId3"/>
          <a:stretch/>
        </p:blipFill>
        <p:spPr>
          <a:xfrm>
            <a:off x="3585600" y="1326600"/>
            <a:ext cx="3428640" cy="3428640"/>
          </a:xfrm>
          <a:prstGeom prst="rect">
            <a:avLst/>
          </a:prstGeom>
          <a:ln w="0">
            <a:noFill/>
          </a:ln>
        </p:spPr>
      </p:pic>
      <p:pic>
        <p:nvPicPr>
          <p:cNvPr id="279" name="Picture 278"/>
          <p:cNvPicPr/>
          <p:nvPr/>
        </p:nvPicPr>
        <p:blipFill>
          <a:blip r:embed="rId4"/>
          <a:stretch/>
        </p:blipFill>
        <p:spPr>
          <a:xfrm>
            <a:off x="1044000" y="1498320"/>
            <a:ext cx="2444760" cy="3085200"/>
          </a:xfrm>
          <a:prstGeom prst="rect">
            <a:avLst/>
          </a:prstGeom>
          <a:ln w="0">
            <a:noFill/>
          </a:ln>
        </p:spPr>
      </p:pic>
      <p:pic>
        <p:nvPicPr>
          <p:cNvPr id="280" name="Picture 279"/>
          <p:cNvPicPr/>
          <p:nvPr/>
        </p:nvPicPr>
        <p:blipFill>
          <a:blip r:embed="rId5"/>
          <a:stretch/>
        </p:blipFill>
        <p:spPr>
          <a:xfrm>
            <a:off x="6783480" y="1498320"/>
            <a:ext cx="2133000" cy="3085560"/>
          </a:xfrm>
          <a:prstGeom prst="rect">
            <a:avLst/>
          </a:prstGeom>
          <a:ln w="0">
            <a:noFill/>
          </a:ln>
        </p:spPr>
      </p:pic>
      <p:sp>
        <p:nvSpPr>
          <p:cNvPr id="281" name="TextBox 280"/>
          <p:cNvSpPr txBox="1"/>
          <p:nvPr/>
        </p:nvSpPr>
        <p:spPr>
          <a:xfrm>
            <a:off x="1516320" y="4722840"/>
            <a:ext cx="1499760" cy="351000"/>
          </a:xfrm>
          <a:prstGeom prst="rect">
            <a:avLst/>
          </a:prstGeom>
          <a:noFill/>
          <a:ln w="0">
            <a:noFill/>
          </a:ln>
        </p:spPr>
        <p:txBody>
          <a:bodyPr wrap="none" lIns="90000" tIns="45000" rIns="90000" bIns="45000" anchor="t">
            <a:noAutofit/>
          </a:bodyPr>
          <a:lstStyle/>
          <a:p>
            <a:r>
              <a:rPr lang="en-US" sz="1800" b="0" u="none" strike="noStrike" dirty="0">
                <a:solidFill>
                  <a:srgbClr val="000000"/>
                </a:solidFill>
                <a:uFillTx/>
                <a:latin typeface="Linux Biolinum"/>
              </a:rPr>
              <a:t>Input frame A</a:t>
            </a:r>
            <a:endParaRPr lang="en-US" sz="1800" b="0" u="none" strike="noStrike" dirty="0">
              <a:solidFill>
                <a:srgbClr val="000000"/>
              </a:solidFill>
              <a:uFillTx/>
              <a:latin typeface="Arial"/>
            </a:endParaRPr>
          </a:p>
        </p:txBody>
      </p:sp>
      <p:sp>
        <p:nvSpPr>
          <p:cNvPr id="282" name="TextBox 281"/>
          <p:cNvSpPr txBox="1"/>
          <p:nvPr/>
        </p:nvSpPr>
        <p:spPr>
          <a:xfrm>
            <a:off x="7101360" y="4723200"/>
            <a:ext cx="1496880" cy="351000"/>
          </a:xfrm>
          <a:prstGeom prst="rect">
            <a:avLst/>
          </a:prstGeom>
          <a:noFill/>
          <a:ln w="0">
            <a:noFill/>
          </a:ln>
        </p:spPr>
        <p:txBody>
          <a:bodyPr wrap="none" lIns="90000" tIns="45000" rIns="90000" bIns="45000" anchor="t">
            <a:noAutofit/>
          </a:bodyPr>
          <a:lstStyle/>
          <a:p>
            <a:r>
              <a:rPr lang="en-US" sz="1800" b="0" u="none" strike="noStrike" dirty="0">
                <a:solidFill>
                  <a:srgbClr val="000000"/>
                </a:solidFill>
                <a:uFillTx/>
                <a:latin typeface="Linux Biolinum"/>
              </a:rPr>
              <a:t>Input frame B</a:t>
            </a:r>
            <a:endParaRPr lang="en-US" sz="1800" b="0" u="none" strike="noStrike" dirty="0">
              <a:solidFill>
                <a:srgbClr val="000000"/>
              </a:solidFill>
              <a:uFillTx/>
              <a:latin typeface="Arial"/>
            </a:endParaRPr>
          </a:p>
        </p:txBody>
      </p:sp>
      <p:sp>
        <p:nvSpPr>
          <p:cNvPr id="283" name="TextBox 282"/>
          <p:cNvSpPr txBox="1"/>
          <p:nvPr/>
        </p:nvSpPr>
        <p:spPr>
          <a:xfrm>
            <a:off x="4623480" y="4723560"/>
            <a:ext cx="1496880" cy="351000"/>
          </a:xfrm>
          <a:prstGeom prst="rect">
            <a:avLst/>
          </a:prstGeom>
          <a:noFill/>
          <a:ln w="0">
            <a:noFill/>
          </a:ln>
        </p:spPr>
        <p:txBody>
          <a:bodyPr wrap="none" lIns="90000" tIns="45000" rIns="90000" bIns="45000" anchor="t">
            <a:noAutofit/>
          </a:bodyPr>
          <a:lstStyle/>
          <a:p>
            <a:r>
              <a:rPr lang="en-US" sz="1800" b="0" u="none" strike="noStrike" dirty="0">
                <a:solidFill>
                  <a:srgbClr val="000000"/>
                </a:solidFill>
                <a:uFillTx/>
                <a:latin typeface="Linux Biolinum"/>
              </a:rPr>
              <a:t>Output</a:t>
            </a:r>
            <a:endParaRPr lang="en-US" sz="1800" b="0" u="none" strike="noStrike" dirty="0">
              <a:solidFill>
                <a:srgbClr val="000000"/>
              </a:solidFill>
              <a:uFillTx/>
              <a:latin typeface="Arial"/>
            </a:endParaRPr>
          </a:p>
        </p:txBody>
      </p:sp>
      <p:sp>
        <p:nvSpPr>
          <p:cNvPr id="4" name="PlaceHolder 3"/>
          <p:cNvSpPr>
            <a:spLocks noGrp="1"/>
          </p:cNvSpPr>
          <p:nvPr>
            <p:ph type="sldNum" idx="3"/>
          </p:nvPr>
        </p:nvSpPr>
        <p:spPr/>
        <p:txBody>
          <a:bodyPr/>
          <a:lstStyle/>
          <a:p>
            <a:fld id="{0F4E62CC-C5AB-484A-B690-AE69830F17F9}" type="slidenum">
              <a:rPr/>
              <a:t>20</a:t>
            </a:fld>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Picture 283"/>
          <p:cNvPicPr/>
          <p:nvPr/>
        </p:nvPicPr>
        <p:blipFill>
          <a:blip r:embed="rId3"/>
          <a:stretch/>
        </p:blipFill>
        <p:spPr>
          <a:xfrm>
            <a:off x="2880000" y="1326600"/>
            <a:ext cx="3473640" cy="3473640"/>
          </a:xfrm>
          <a:prstGeom prst="rect">
            <a:avLst/>
          </a:prstGeom>
          <a:ln w="0">
            <a:noFill/>
          </a:ln>
        </p:spPr>
      </p:pic>
      <p:sp>
        <p:nvSpPr>
          <p:cNvPr id="285"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u="none" strike="noStrike" dirty="0">
                <a:solidFill>
                  <a:srgbClr val="000000"/>
                </a:solidFill>
                <a:uFillTx/>
                <a:latin typeface="Linux Biolinum"/>
              </a:rPr>
              <a:t>Results</a:t>
            </a:r>
            <a:endParaRPr lang="en-US" sz="4400" b="0" u="none" strike="noStrike" dirty="0">
              <a:solidFill>
                <a:srgbClr val="000000"/>
              </a:solidFill>
              <a:uFillTx/>
              <a:latin typeface="Arial"/>
            </a:endParaRPr>
          </a:p>
        </p:txBody>
      </p:sp>
      <p:sp>
        <p:nvSpPr>
          <p:cNvPr id="286" name="PlaceHolder 2"/>
          <p:cNvSpPr>
            <a:spLocks noGrp="1"/>
          </p:cNvSpPr>
          <p:nvPr>
            <p:ph/>
          </p:nvPr>
        </p:nvSpPr>
        <p:spPr>
          <a:xfrm>
            <a:off x="504000" y="1326600"/>
            <a:ext cx="9071640" cy="3288240"/>
          </a:xfrm>
          <a:prstGeom prst="rect">
            <a:avLst/>
          </a:prstGeom>
          <a:noFill/>
          <a:ln w="0">
            <a:noFill/>
          </a:ln>
        </p:spPr>
        <p:txBody>
          <a:bodyPr lIns="0" tIns="0" rIns="0" bIns="0" anchor="t">
            <a:normAutofit/>
          </a:bodyPr>
          <a:lstStyle/>
          <a:p>
            <a:pPr indent="0">
              <a:spcBef>
                <a:spcPts val="1417"/>
              </a:spcBef>
              <a:buNone/>
            </a:pPr>
            <a:endParaRPr lang="en-US" sz="3200" b="0" u="none" strike="noStrike" dirty="0">
              <a:solidFill>
                <a:srgbClr val="000000"/>
              </a:solidFill>
              <a:uFillTx/>
              <a:latin typeface="Arial"/>
            </a:endParaRPr>
          </a:p>
        </p:txBody>
      </p:sp>
      <p:sp>
        <p:nvSpPr>
          <p:cNvPr id="287" name="TextBox 286"/>
          <p:cNvSpPr txBox="1"/>
          <p:nvPr/>
        </p:nvSpPr>
        <p:spPr>
          <a:xfrm>
            <a:off x="1516320" y="4722840"/>
            <a:ext cx="1499760" cy="351000"/>
          </a:xfrm>
          <a:prstGeom prst="rect">
            <a:avLst/>
          </a:prstGeom>
          <a:noFill/>
          <a:ln w="0">
            <a:noFill/>
          </a:ln>
        </p:spPr>
        <p:txBody>
          <a:bodyPr wrap="none" lIns="90000" tIns="45000" rIns="90000" bIns="45000" anchor="t">
            <a:noAutofit/>
          </a:bodyPr>
          <a:lstStyle/>
          <a:p>
            <a:r>
              <a:rPr lang="en-US" sz="1800" b="0" u="none" strike="noStrike" dirty="0">
                <a:solidFill>
                  <a:srgbClr val="000000"/>
                </a:solidFill>
                <a:uFillTx/>
                <a:latin typeface="Linux Biolinum"/>
              </a:rPr>
              <a:t>Input frame A</a:t>
            </a:r>
            <a:endParaRPr lang="en-US" sz="1800" b="0" u="none" strike="noStrike" dirty="0">
              <a:solidFill>
                <a:srgbClr val="000000"/>
              </a:solidFill>
              <a:uFillTx/>
              <a:latin typeface="Arial"/>
            </a:endParaRPr>
          </a:p>
        </p:txBody>
      </p:sp>
      <p:sp>
        <p:nvSpPr>
          <p:cNvPr id="288" name="TextBox 287"/>
          <p:cNvSpPr txBox="1"/>
          <p:nvPr/>
        </p:nvSpPr>
        <p:spPr>
          <a:xfrm>
            <a:off x="7101360" y="4723200"/>
            <a:ext cx="1496880" cy="351000"/>
          </a:xfrm>
          <a:prstGeom prst="rect">
            <a:avLst/>
          </a:prstGeom>
          <a:noFill/>
          <a:ln w="0">
            <a:noFill/>
          </a:ln>
        </p:spPr>
        <p:txBody>
          <a:bodyPr wrap="none" lIns="90000" tIns="45000" rIns="90000" bIns="45000" anchor="t">
            <a:noAutofit/>
          </a:bodyPr>
          <a:lstStyle/>
          <a:p>
            <a:r>
              <a:rPr lang="en-US" sz="1800" b="0" u="none" strike="noStrike" dirty="0">
                <a:solidFill>
                  <a:srgbClr val="000000"/>
                </a:solidFill>
                <a:uFillTx/>
                <a:latin typeface="Linux Biolinum"/>
              </a:rPr>
              <a:t>Input frame B</a:t>
            </a:r>
            <a:endParaRPr lang="en-US" sz="1800" b="0" u="none" strike="noStrike" dirty="0">
              <a:solidFill>
                <a:srgbClr val="000000"/>
              </a:solidFill>
              <a:uFillTx/>
              <a:latin typeface="Arial"/>
            </a:endParaRPr>
          </a:p>
        </p:txBody>
      </p:sp>
      <p:sp>
        <p:nvSpPr>
          <p:cNvPr id="289" name="TextBox 288"/>
          <p:cNvSpPr txBox="1"/>
          <p:nvPr/>
        </p:nvSpPr>
        <p:spPr>
          <a:xfrm>
            <a:off x="4623480" y="4723560"/>
            <a:ext cx="1496880" cy="351000"/>
          </a:xfrm>
          <a:prstGeom prst="rect">
            <a:avLst/>
          </a:prstGeom>
          <a:noFill/>
          <a:ln w="0">
            <a:noFill/>
          </a:ln>
        </p:spPr>
        <p:txBody>
          <a:bodyPr wrap="none" lIns="90000" tIns="45000" rIns="90000" bIns="45000" anchor="t">
            <a:noAutofit/>
          </a:bodyPr>
          <a:lstStyle/>
          <a:p>
            <a:r>
              <a:rPr lang="en-US" sz="1800" b="0" u="none" strike="noStrike" dirty="0">
                <a:solidFill>
                  <a:srgbClr val="000000"/>
                </a:solidFill>
                <a:uFillTx/>
                <a:latin typeface="Linux Biolinum"/>
              </a:rPr>
              <a:t>Output</a:t>
            </a:r>
            <a:endParaRPr lang="en-US" sz="1800" b="0" u="none" strike="noStrike" dirty="0">
              <a:solidFill>
                <a:srgbClr val="000000"/>
              </a:solidFill>
              <a:uFillTx/>
              <a:latin typeface="Arial"/>
            </a:endParaRPr>
          </a:p>
        </p:txBody>
      </p:sp>
      <p:pic>
        <p:nvPicPr>
          <p:cNvPr id="290" name="Picture 289"/>
          <p:cNvPicPr/>
          <p:nvPr/>
        </p:nvPicPr>
        <p:blipFill>
          <a:blip r:embed="rId4"/>
          <a:stretch/>
        </p:blipFill>
        <p:spPr>
          <a:xfrm>
            <a:off x="1424880" y="1347120"/>
            <a:ext cx="1712520" cy="3134160"/>
          </a:xfrm>
          <a:prstGeom prst="rect">
            <a:avLst/>
          </a:prstGeom>
          <a:ln w="0">
            <a:noFill/>
          </a:ln>
        </p:spPr>
      </p:pic>
      <p:pic>
        <p:nvPicPr>
          <p:cNvPr id="291" name="Picture 290"/>
          <p:cNvPicPr/>
          <p:nvPr/>
        </p:nvPicPr>
        <p:blipFill>
          <a:blip r:embed="rId5"/>
          <a:stretch/>
        </p:blipFill>
        <p:spPr>
          <a:xfrm>
            <a:off x="6749280" y="1347120"/>
            <a:ext cx="1876320" cy="3134160"/>
          </a:xfrm>
          <a:prstGeom prst="rect">
            <a:avLst/>
          </a:prstGeom>
          <a:ln w="0">
            <a:noFill/>
          </a:ln>
        </p:spPr>
      </p:pic>
      <p:sp>
        <p:nvSpPr>
          <p:cNvPr id="4" name="PlaceHolder 3"/>
          <p:cNvSpPr>
            <a:spLocks noGrp="1"/>
          </p:cNvSpPr>
          <p:nvPr>
            <p:ph type="sldNum" idx="3"/>
          </p:nvPr>
        </p:nvSpPr>
        <p:spPr/>
        <p:txBody>
          <a:bodyPr/>
          <a:lstStyle/>
          <a:p>
            <a:fld id="{469BB1CD-C0DB-403C-8B43-86C8A21CDC3D}" type="slidenum">
              <a:rPr/>
              <a:t>21</a:t>
            </a:fld>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u="none" strike="noStrike" dirty="0">
                <a:solidFill>
                  <a:srgbClr val="000000"/>
                </a:solidFill>
                <a:uFillTx/>
                <a:latin typeface="Linux Biolinum"/>
              </a:rPr>
              <a:t>Results</a:t>
            </a:r>
            <a:endParaRPr lang="en-US" sz="4400" b="0" u="none" strike="noStrike" dirty="0">
              <a:solidFill>
                <a:srgbClr val="000000"/>
              </a:solidFill>
              <a:uFillTx/>
              <a:latin typeface="Arial"/>
            </a:endParaRPr>
          </a:p>
        </p:txBody>
      </p:sp>
      <p:sp>
        <p:nvSpPr>
          <p:cNvPr id="293" name="PlaceHolder 2"/>
          <p:cNvSpPr>
            <a:spLocks noGrp="1"/>
          </p:cNvSpPr>
          <p:nvPr>
            <p:ph/>
          </p:nvPr>
        </p:nvSpPr>
        <p:spPr>
          <a:xfrm>
            <a:off x="504000" y="1342440"/>
            <a:ext cx="9071640" cy="3288240"/>
          </a:xfrm>
          <a:prstGeom prst="rect">
            <a:avLst/>
          </a:prstGeom>
          <a:noFill/>
          <a:ln w="0">
            <a:noFill/>
          </a:ln>
        </p:spPr>
        <p:txBody>
          <a:bodyPr lIns="0" tIns="0" rIns="0" bIns="0" anchor="t">
            <a:normAutofit/>
          </a:bodyPr>
          <a:lstStyle/>
          <a:p>
            <a:pPr indent="0">
              <a:spcBef>
                <a:spcPts val="1417"/>
              </a:spcBef>
              <a:buNone/>
            </a:pPr>
            <a:endParaRPr lang="en-US" sz="3200" b="0" u="none" strike="noStrike" dirty="0">
              <a:solidFill>
                <a:srgbClr val="000000"/>
              </a:solidFill>
              <a:uFillTx/>
              <a:latin typeface="Arial"/>
            </a:endParaRPr>
          </a:p>
        </p:txBody>
      </p:sp>
      <p:pic>
        <p:nvPicPr>
          <p:cNvPr id="294" name="Picture 293"/>
          <p:cNvPicPr/>
          <p:nvPr/>
        </p:nvPicPr>
        <p:blipFill>
          <a:blip r:embed="rId3"/>
          <a:stretch/>
        </p:blipFill>
        <p:spPr>
          <a:xfrm>
            <a:off x="3177360" y="1272240"/>
            <a:ext cx="3428640" cy="3428640"/>
          </a:xfrm>
          <a:prstGeom prst="rect">
            <a:avLst/>
          </a:prstGeom>
          <a:ln w="0">
            <a:noFill/>
          </a:ln>
        </p:spPr>
      </p:pic>
      <p:pic>
        <p:nvPicPr>
          <p:cNvPr id="295" name="Picture 294"/>
          <p:cNvPicPr/>
          <p:nvPr/>
        </p:nvPicPr>
        <p:blipFill>
          <a:blip r:embed="rId4"/>
          <a:stretch/>
        </p:blipFill>
        <p:spPr>
          <a:xfrm>
            <a:off x="1218600" y="1615680"/>
            <a:ext cx="2343960" cy="2957760"/>
          </a:xfrm>
          <a:prstGeom prst="rect">
            <a:avLst/>
          </a:prstGeom>
          <a:ln w="0">
            <a:noFill/>
          </a:ln>
        </p:spPr>
      </p:pic>
      <p:pic>
        <p:nvPicPr>
          <p:cNvPr id="296" name="Picture 295"/>
          <p:cNvPicPr/>
          <p:nvPr/>
        </p:nvPicPr>
        <p:blipFill>
          <a:blip r:embed="rId5"/>
          <a:stretch/>
        </p:blipFill>
        <p:spPr>
          <a:xfrm>
            <a:off x="7116840" y="1483560"/>
            <a:ext cx="1985400" cy="3078360"/>
          </a:xfrm>
          <a:prstGeom prst="rect">
            <a:avLst/>
          </a:prstGeom>
          <a:ln w="0">
            <a:noFill/>
          </a:ln>
        </p:spPr>
      </p:pic>
      <p:sp>
        <p:nvSpPr>
          <p:cNvPr id="297" name="TextBox 296"/>
          <p:cNvSpPr txBox="1"/>
          <p:nvPr/>
        </p:nvSpPr>
        <p:spPr>
          <a:xfrm>
            <a:off x="1516320" y="4723200"/>
            <a:ext cx="1499760" cy="351000"/>
          </a:xfrm>
          <a:prstGeom prst="rect">
            <a:avLst/>
          </a:prstGeom>
          <a:noFill/>
          <a:ln w="0">
            <a:noFill/>
          </a:ln>
        </p:spPr>
        <p:txBody>
          <a:bodyPr wrap="none" lIns="90000" tIns="45000" rIns="90000" bIns="45000" anchor="t">
            <a:noAutofit/>
          </a:bodyPr>
          <a:lstStyle/>
          <a:p>
            <a:r>
              <a:rPr lang="en-US" sz="1800" b="0" u="none" strike="noStrike" dirty="0">
                <a:solidFill>
                  <a:srgbClr val="000000"/>
                </a:solidFill>
                <a:uFillTx/>
                <a:latin typeface="Linux Biolinum"/>
              </a:rPr>
              <a:t>Input frame A</a:t>
            </a:r>
            <a:endParaRPr lang="en-US" sz="1800" b="0" u="none" strike="noStrike" dirty="0">
              <a:solidFill>
                <a:srgbClr val="000000"/>
              </a:solidFill>
              <a:uFillTx/>
              <a:latin typeface="Arial"/>
            </a:endParaRPr>
          </a:p>
        </p:txBody>
      </p:sp>
      <p:sp>
        <p:nvSpPr>
          <p:cNvPr id="298" name="TextBox 297"/>
          <p:cNvSpPr txBox="1"/>
          <p:nvPr/>
        </p:nvSpPr>
        <p:spPr>
          <a:xfrm>
            <a:off x="7101360" y="4723560"/>
            <a:ext cx="1496880" cy="351000"/>
          </a:xfrm>
          <a:prstGeom prst="rect">
            <a:avLst/>
          </a:prstGeom>
          <a:noFill/>
          <a:ln w="0">
            <a:noFill/>
          </a:ln>
        </p:spPr>
        <p:txBody>
          <a:bodyPr wrap="none" lIns="90000" tIns="45000" rIns="90000" bIns="45000" anchor="t">
            <a:noAutofit/>
          </a:bodyPr>
          <a:lstStyle/>
          <a:p>
            <a:r>
              <a:rPr lang="en-US" sz="1800" b="0" u="none" strike="noStrike" dirty="0">
                <a:solidFill>
                  <a:srgbClr val="000000"/>
                </a:solidFill>
                <a:uFillTx/>
                <a:latin typeface="Linux Biolinum"/>
              </a:rPr>
              <a:t>Input frame B</a:t>
            </a:r>
            <a:endParaRPr lang="en-US" sz="1800" b="0" u="none" strike="noStrike" dirty="0">
              <a:solidFill>
                <a:srgbClr val="000000"/>
              </a:solidFill>
              <a:uFillTx/>
              <a:latin typeface="Arial"/>
            </a:endParaRPr>
          </a:p>
        </p:txBody>
      </p:sp>
      <p:sp>
        <p:nvSpPr>
          <p:cNvPr id="299" name="TextBox 298"/>
          <p:cNvSpPr txBox="1"/>
          <p:nvPr/>
        </p:nvSpPr>
        <p:spPr>
          <a:xfrm>
            <a:off x="4623480" y="4723920"/>
            <a:ext cx="1496880" cy="351000"/>
          </a:xfrm>
          <a:prstGeom prst="rect">
            <a:avLst/>
          </a:prstGeom>
          <a:noFill/>
          <a:ln w="0">
            <a:noFill/>
          </a:ln>
        </p:spPr>
        <p:txBody>
          <a:bodyPr wrap="none" lIns="90000" tIns="45000" rIns="90000" bIns="45000" anchor="t">
            <a:noAutofit/>
          </a:bodyPr>
          <a:lstStyle/>
          <a:p>
            <a:r>
              <a:rPr lang="en-US" sz="1800" b="0" u="none" strike="noStrike" dirty="0">
                <a:solidFill>
                  <a:srgbClr val="000000"/>
                </a:solidFill>
                <a:uFillTx/>
                <a:latin typeface="Linux Biolinum"/>
              </a:rPr>
              <a:t>Output</a:t>
            </a:r>
            <a:endParaRPr lang="en-US" sz="1800" b="0" u="none" strike="noStrike" dirty="0">
              <a:solidFill>
                <a:srgbClr val="000000"/>
              </a:solidFill>
              <a:uFillTx/>
              <a:latin typeface="Arial"/>
            </a:endParaRPr>
          </a:p>
        </p:txBody>
      </p:sp>
      <p:sp>
        <p:nvSpPr>
          <p:cNvPr id="4" name="PlaceHolder 3"/>
          <p:cNvSpPr>
            <a:spLocks noGrp="1"/>
          </p:cNvSpPr>
          <p:nvPr>
            <p:ph type="sldNum" idx="3"/>
          </p:nvPr>
        </p:nvSpPr>
        <p:spPr/>
        <p:txBody>
          <a:bodyPr/>
          <a:lstStyle/>
          <a:p>
            <a:fld id="{5281120B-94A5-494D-A47F-01C569F1BCF4}" type="slidenum">
              <a:rPr/>
              <a:t>22</a:t>
            </a:fld>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u="none" strike="noStrike" dirty="0">
                <a:solidFill>
                  <a:srgbClr val="000000"/>
                </a:solidFill>
                <a:uFillTx/>
                <a:latin typeface="Linux Biolinum"/>
              </a:rPr>
              <a:t>Conclusion</a:t>
            </a:r>
            <a:endParaRPr lang="en-US" sz="4400" b="0" u="none" strike="noStrike" dirty="0">
              <a:solidFill>
                <a:srgbClr val="000000"/>
              </a:solidFill>
              <a:uFillTx/>
              <a:latin typeface="Arial"/>
            </a:endParaRPr>
          </a:p>
        </p:txBody>
      </p:sp>
      <p:sp>
        <p:nvSpPr>
          <p:cNvPr id="301" name="PlaceHolder 2"/>
          <p:cNvSpPr>
            <a:spLocks noGrp="1"/>
          </p:cNvSpPr>
          <p:nvPr>
            <p:ph/>
          </p:nvPr>
        </p:nvSpPr>
        <p:spPr>
          <a:xfrm>
            <a:off x="504000" y="1326600"/>
            <a:ext cx="9071640" cy="32882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u="none" strike="noStrike" dirty="0">
                <a:solidFill>
                  <a:srgbClr val="000000"/>
                </a:solidFill>
                <a:uFillTx/>
                <a:latin typeface="Linux Biolinum"/>
              </a:rPr>
              <a:t>Skeleton-Driven Inbetweening of Bitmap Character Drawings</a:t>
            </a:r>
            <a:endParaRPr lang="en-US" sz="3200" b="0" u="none" strike="noStrike" dirty="0">
              <a:solidFill>
                <a:srgbClr val="000000"/>
              </a:solidFill>
              <a:uFillTx/>
              <a:latin typeface="Arial"/>
            </a:endParaRPr>
          </a:p>
          <a:p>
            <a:pPr marL="432000" indent="-324000">
              <a:spcBef>
                <a:spcPts val="1417"/>
              </a:spcBef>
              <a:buClr>
                <a:srgbClr val="000000"/>
              </a:buClr>
              <a:buSzPct val="45000"/>
              <a:buFont typeface="Wingdings" charset="2"/>
              <a:buChar char=""/>
            </a:pPr>
            <a:r>
              <a:rPr lang="en-US" sz="3200" b="0" u="none" strike="noStrike" dirty="0">
                <a:solidFill>
                  <a:srgbClr val="000000"/>
                </a:solidFill>
                <a:uFillTx/>
                <a:latin typeface="Linux Biolinum"/>
              </a:rPr>
              <a:t>User control</a:t>
            </a:r>
            <a:endParaRPr lang="en-US" sz="3200" b="0" u="none" strike="noStrike" dirty="0">
              <a:solidFill>
                <a:srgbClr val="000000"/>
              </a:solidFill>
              <a:uFillTx/>
              <a:latin typeface="Arial"/>
            </a:endParaRPr>
          </a:p>
          <a:p>
            <a:pPr marL="432000" indent="-324000">
              <a:spcBef>
                <a:spcPts val="1417"/>
              </a:spcBef>
              <a:buClr>
                <a:srgbClr val="000000"/>
              </a:buClr>
              <a:buSzPct val="45000"/>
              <a:buFont typeface="Wingdings" charset="2"/>
              <a:buChar char=""/>
            </a:pPr>
            <a:r>
              <a:rPr lang="en-US" sz="3200" b="0" u="none" strike="noStrike" dirty="0">
                <a:solidFill>
                  <a:srgbClr val="000000"/>
                </a:solidFill>
                <a:uFillTx/>
                <a:latin typeface="Linux Biolinum"/>
              </a:rPr>
              <a:t>Sparse keyframes</a:t>
            </a:r>
            <a:endParaRPr lang="en-US" sz="3200" b="0" u="none" strike="noStrike" dirty="0">
              <a:solidFill>
                <a:srgbClr val="000000"/>
              </a:solidFill>
              <a:uFillTx/>
              <a:latin typeface="Arial"/>
            </a:endParaRPr>
          </a:p>
          <a:p>
            <a:pPr marL="432000" indent="-324000">
              <a:spcBef>
                <a:spcPts val="1417"/>
              </a:spcBef>
              <a:buClr>
                <a:srgbClr val="000000"/>
              </a:buClr>
              <a:buSzPct val="45000"/>
              <a:buFont typeface="Wingdings" charset="2"/>
              <a:buChar char=""/>
            </a:pPr>
            <a:r>
              <a:rPr lang="en-US" sz="3200" b="0" u="none" strike="noStrike" dirty="0">
                <a:solidFill>
                  <a:srgbClr val="000000"/>
                </a:solidFill>
                <a:uFillTx/>
                <a:latin typeface="Linux Biolinum"/>
              </a:rPr>
              <a:t>Occlusions</a:t>
            </a:r>
            <a:endParaRPr lang="en-US" sz="3200" b="0" u="none" strike="noStrike" dirty="0">
              <a:solidFill>
                <a:srgbClr val="000000"/>
              </a:solidFill>
              <a:uFillTx/>
              <a:latin typeface="Arial"/>
            </a:endParaRPr>
          </a:p>
          <a:p>
            <a:pPr indent="0">
              <a:spcBef>
                <a:spcPts val="1417"/>
              </a:spcBef>
              <a:buNone/>
            </a:pPr>
            <a:endParaRPr lang="en-US" sz="3200" b="0" u="none" strike="noStrike" dirty="0">
              <a:solidFill>
                <a:srgbClr val="000000"/>
              </a:solidFill>
              <a:uFillTx/>
              <a:latin typeface="Arial"/>
            </a:endParaRPr>
          </a:p>
          <a:p>
            <a:pPr indent="0">
              <a:spcBef>
                <a:spcPts val="1417"/>
              </a:spcBef>
              <a:buNone/>
            </a:pPr>
            <a:endParaRPr lang="en-US" sz="3200" b="0" u="none" strike="noStrike" dirty="0">
              <a:solidFill>
                <a:srgbClr val="000000"/>
              </a:solidFill>
              <a:uFillTx/>
              <a:latin typeface="Arial"/>
            </a:endParaRPr>
          </a:p>
        </p:txBody>
      </p:sp>
      <p:pic>
        <p:nvPicPr>
          <p:cNvPr id="302" name="Picture 301"/>
          <p:cNvPicPr/>
          <p:nvPr/>
        </p:nvPicPr>
        <p:blipFill>
          <a:blip r:embed="rId3"/>
          <a:stretch/>
        </p:blipFill>
        <p:spPr>
          <a:xfrm>
            <a:off x="5257440" y="2057040"/>
            <a:ext cx="3429360" cy="3429360"/>
          </a:xfrm>
          <a:prstGeom prst="rect">
            <a:avLst/>
          </a:prstGeom>
          <a:ln w="0">
            <a:noFill/>
          </a:ln>
        </p:spPr>
      </p:pic>
      <p:sp>
        <p:nvSpPr>
          <p:cNvPr id="4" name="PlaceHolder 3"/>
          <p:cNvSpPr>
            <a:spLocks noGrp="1"/>
          </p:cNvSpPr>
          <p:nvPr>
            <p:ph type="sldNum" idx="3"/>
          </p:nvPr>
        </p:nvSpPr>
        <p:spPr/>
        <p:txBody>
          <a:bodyPr/>
          <a:lstStyle/>
          <a:p>
            <a:fld id="{5D2C7103-312C-4848-9DF9-EEC2AF460761}" type="slidenum">
              <a:rPr/>
              <a:t>23</a:t>
            </a:fld>
            <a:endParaRPr dirty="0"/>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3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30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u="none" strike="noStrike">
                <a:solidFill>
                  <a:srgbClr val="000000"/>
                </a:solidFill>
                <a:uFillTx/>
                <a:latin typeface="Linux Biolinum"/>
              </a:rPr>
              <a:t>Objective</a:t>
            </a:r>
            <a:endParaRPr lang="en-US" sz="4400" b="0" u="none" strike="noStrike">
              <a:solidFill>
                <a:srgbClr val="000000"/>
              </a:solidFill>
              <a:uFillTx/>
              <a:latin typeface="Arial"/>
            </a:endParaRPr>
          </a:p>
        </p:txBody>
      </p:sp>
      <p:pic>
        <p:nvPicPr>
          <p:cNvPr id="22" name="Picture 21"/>
          <p:cNvPicPr/>
          <p:nvPr/>
        </p:nvPicPr>
        <p:blipFill>
          <a:blip r:embed="rId3"/>
          <a:stretch/>
        </p:blipFill>
        <p:spPr>
          <a:xfrm>
            <a:off x="7448760" y="1883880"/>
            <a:ext cx="1343520" cy="2812320"/>
          </a:xfrm>
          <a:prstGeom prst="rect">
            <a:avLst/>
          </a:prstGeom>
          <a:ln w="0">
            <a:noFill/>
          </a:ln>
        </p:spPr>
      </p:pic>
      <p:pic>
        <p:nvPicPr>
          <p:cNvPr id="23" name="Picture 22"/>
          <p:cNvPicPr/>
          <p:nvPr/>
        </p:nvPicPr>
        <p:blipFill>
          <a:blip r:embed="rId4"/>
          <a:stretch/>
        </p:blipFill>
        <p:spPr>
          <a:xfrm>
            <a:off x="2187720" y="2214360"/>
            <a:ext cx="1191960" cy="2772720"/>
          </a:xfrm>
          <a:prstGeom prst="rect">
            <a:avLst/>
          </a:prstGeom>
          <a:ln w="0">
            <a:noFill/>
          </a:ln>
        </p:spPr>
      </p:pic>
      <p:pic>
        <p:nvPicPr>
          <p:cNvPr id="24" name="Picture 23"/>
          <p:cNvPicPr/>
          <p:nvPr/>
        </p:nvPicPr>
        <p:blipFill>
          <a:blip r:embed="rId5"/>
          <a:stretch/>
        </p:blipFill>
        <p:spPr>
          <a:xfrm>
            <a:off x="3897000" y="3418920"/>
            <a:ext cx="3314520" cy="1887480"/>
          </a:xfrm>
          <a:prstGeom prst="rect">
            <a:avLst/>
          </a:prstGeom>
          <a:ln w="0">
            <a:noFill/>
          </a:ln>
        </p:spPr>
      </p:pic>
      <p:pic>
        <p:nvPicPr>
          <p:cNvPr id="25" name="Picture 24"/>
          <p:cNvPicPr/>
          <p:nvPr/>
        </p:nvPicPr>
        <p:blipFill>
          <a:blip r:embed="rId6"/>
          <a:stretch/>
        </p:blipFill>
        <p:spPr>
          <a:xfrm>
            <a:off x="4075200" y="1420200"/>
            <a:ext cx="3022200" cy="2027520"/>
          </a:xfrm>
          <a:prstGeom prst="rect">
            <a:avLst/>
          </a:prstGeom>
          <a:ln w="0">
            <a:noFill/>
          </a:ln>
        </p:spPr>
      </p:pic>
      <p:sp>
        <p:nvSpPr>
          <p:cNvPr id="26" name="TextBox 25"/>
          <p:cNvSpPr txBox="1"/>
          <p:nvPr/>
        </p:nvSpPr>
        <p:spPr>
          <a:xfrm>
            <a:off x="1958400" y="5086800"/>
            <a:ext cx="1540440" cy="351000"/>
          </a:xfrm>
          <a:prstGeom prst="rect">
            <a:avLst/>
          </a:prstGeom>
          <a:noFill/>
          <a:ln w="0">
            <a:noFill/>
          </a:ln>
        </p:spPr>
        <p:txBody>
          <a:bodyPr wrap="none" lIns="90000" tIns="45000" rIns="90000" bIns="45000" anchor="t">
            <a:noAutofit/>
          </a:bodyPr>
          <a:lstStyle/>
          <a:p>
            <a:r>
              <a:rPr lang="en-US" sz="1800" b="0" u="none" strike="noStrike" dirty="0">
                <a:solidFill>
                  <a:srgbClr val="000000"/>
                </a:solidFill>
                <a:uFillTx/>
                <a:latin typeface="Linux Biolinum"/>
              </a:rPr>
              <a:t>Input frame A</a:t>
            </a:r>
            <a:endParaRPr lang="en-US" sz="1800" b="0" u="none" strike="noStrike" dirty="0">
              <a:solidFill>
                <a:srgbClr val="000000"/>
              </a:solidFill>
              <a:uFillTx/>
              <a:latin typeface="Arial"/>
            </a:endParaRPr>
          </a:p>
        </p:txBody>
      </p:sp>
      <p:sp>
        <p:nvSpPr>
          <p:cNvPr id="27" name="TextBox 26"/>
          <p:cNvSpPr txBox="1"/>
          <p:nvPr/>
        </p:nvSpPr>
        <p:spPr>
          <a:xfrm>
            <a:off x="4694400" y="5076000"/>
            <a:ext cx="1540440" cy="351000"/>
          </a:xfrm>
          <a:prstGeom prst="rect">
            <a:avLst/>
          </a:prstGeom>
          <a:noFill/>
          <a:ln w="0">
            <a:noFill/>
          </a:ln>
        </p:spPr>
        <p:txBody>
          <a:bodyPr wrap="none" lIns="90000" tIns="45000" rIns="90000" bIns="45000" anchor="t">
            <a:noAutofit/>
          </a:bodyPr>
          <a:lstStyle/>
          <a:p>
            <a:r>
              <a:rPr lang="en-US" sz="1800" b="0" u="none" strike="noStrike">
                <a:solidFill>
                  <a:srgbClr val="000000"/>
                </a:solidFill>
                <a:uFillTx/>
                <a:latin typeface="Linux Biolinum"/>
              </a:rPr>
              <a:t>Input motion</a:t>
            </a:r>
            <a:endParaRPr lang="en-US" sz="1800" b="0" u="none" strike="noStrike">
              <a:solidFill>
                <a:srgbClr val="000000"/>
              </a:solidFill>
              <a:uFillTx/>
              <a:latin typeface="Arial"/>
            </a:endParaRPr>
          </a:p>
        </p:txBody>
      </p:sp>
      <p:sp>
        <p:nvSpPr>
          <p:cNvPr id="28" name="TextBox 27"/>
          <p:cNvSpPr txBox="1"/>
          <p:nvPr/>
        </p:nvSpPr>
        <p:spPr>
          <a:xfrm>
            <a:off x="7250760" y="5087160"/>
            <a:ext cx="1540440" cy="351000"/>
          </a:xfrm>
          <a:prstGeom prst="rect">
            <a:avLst/>
          </a:prstGeom>
          <a:noFill/>
          <a:ln w="0">
            <a:noFill/>
          </a:ln>
        </p:spPr>
        <p:txBody>
          <a:bodyPr wrap="none" lIns="90000" tIns="45000" rIns="90000" bIns="45000" anchor="t">
            <a:noAutofit/>
          </a:bodyPr>
          <a:lstStyle/>
          <a:p>
            <a:r>
              <a:rPr lang="en-US" sz="1800" b="0" u="none" strike="noStrike">
                <a:solidFill>
                  <a:srgbClr val="000000"/>
                </a:solidFill>
                <a:uFillTx/>
                <a:latin typeface="Linux Biolinum"/>
              </a:rPr>
              <a:t>Input frame B</a:t>
            </a:r>
            <a:endParaRPr lang="en-US" sz="1800" b="0" u="none" strike="noStrike">
              <a:solidFill>
                <a:srgbClr val="000000"/>
              </a:solidFill>
              <a:uFillTx/>
              <a:latin typeface="Arial"/>
            </a:endParaRPr>
          </a:p>
        </p:txBody>
      </p:sp>
      <p:sp>
        <p:nvSpPr>
          <p:cNvPr id="29" name="PlaceHolder 2"/>
          <p:cNvSpPr>
            <a:spLocks noGrp="1"/>
          </p:cNvSpPr>
          <p:nvPr>
            <p:ph/>
          </p:nvPr>
        </p:nvSpPr>
        <p:spPr>
          <a:xfrm>
            <a:off x="504000" y="1146960"/>
            <a:ext cx="4982400" cy="13676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000" b="0" u="none" strike="noStrike">
                <a:solidFill>
                  <a:srgbClr val="000000"/>
                </a:solidFill>
                <a:uFillTx/>
                <a:latin typeface="Linux Biolinum"/>
              </a:rPr>
              <a:t>Far and tight inbetweening</a:t>
            </a:r>
            <a:endParaRPr lang="en-US" sz="3000" b="0" u="none" strike="noStrike">
              <a:solidFill>
                <a:srgbClr val="000000"/>
              </a:solidFill>
              <a:uFillTx/>
              <a:latin typeface="Arial"/>
            </a:endParaRPr>
          </a:p>
          <a:p>
            <a:pPr marL="432000" indent="-324000">
              <a:spcBef>
                <a:spcPts val="1417"/>
              </a:spcBef>
              <a:buClr>
                <a:srgbClr val="000000"/>
              </a:buClr>
              <a:buSzPct val="45000"/>
              <a:buFont typeface="Wingdings" charset="2"/>
              <a:buChar char=""/>
            </a:pPr>
            <a:r>
              <a:rPr lang="en-US" sz="3000" b="0" u="none" strike="noStrike">
                <a:solidFill>
                  <a:srgbClr val="000000"/>
                </a:solidFill>
                <a:uFillTx/>
                <a:latin typeface="Linux Biolinum"/>
              </a:rPr>
              <a:t>User control</a:t>
            </a:r>
            <a:endParaRPr lang="en-US" sz="3000" b="0" u="none" strike="noStrike">
              <a:solidFill>
                <a:srgbClr val="000000"/>
              </a:solidFill>
              <a:uFillTx/>
              <a:latin typeface="Arial"/>
            </a:endParaRPr>
          </a:p>
        </p:txBody>
      </p:sp>
      <p:sp>
        <p:nvSpPr>
          <p:cNvPr id="30" name="TextBox 29"/>
          <p:cNvSpPr txBox="1"/>
          <p:nvPr/>
        </p:nvSpPr>
        <p:spPr>
          <a:xfrm>
            <a:off x="4946760" y="3132360"/>
            <a:ext cx="927360" cy="351000"/>
          </a:xfrm>
          <a:prstGeom prst="rect">
            <a:avLst/>
          </a:prstGeom>
          <a:noFill/>
          <a:ln w="0">
            <a:noFill/>
          </a:ln>
        </p:spPr>
        <p:txBody>
          <a:bodyPr wrap="none" lIns="90000" tIns="45000" rIns="90000" bIns="45000" anchor="t">
            <a:noAutofit/>
          </a:bodyPr>
          <a:lstStyle/>
          <a:p>
            <a:r>
              <a:rPr lang="en-US" sz="1800" b="0" u="none" strike="noStrike">
                <a:solidFill>
                  <a:srgbClr val="000000"/>
                </a:solidFill>
                <a:uFillTx/>
                <a:latin typeface="Linux Biolinum"/>
              </a:rPr>
              <a:t>Output </a:t>
            </a:r>
            <a:endParaRPr lang="en-US" sz="1800" b="0" u="none" strike="noStrike">
              <a:solidFill>
                <a:srgbClr val="000000"/>
              </a:solidFill>
              <a:uFillTx/>
              <a:latin typeface="Arial"/>
            </a:endParaRPr>
          </a:p>
        </p:txBody>
      </p:sp>
      <p:sp>
        <p:nvSpPr>
          <p:cNvPr id="4" name="PlaceHolder 3"/>
          <p:cNvSpPr>
            <a:spLocks noGrp="1"/>
          </p:cNvSpPr>
          <p:nvPr>
            <p:ph type="sldNum" idx="3"/>
          </p:nvPr>
        </p:nvSpPr>
        <p:spPr/>
        <p:txBody>
          <a:bodyPr/>
          <a:lstStyle/>
          <a:p>
            <a:fld id="{441140DE-9CF6-4C65-BB84-DECA311AE4A0}" type="slidenum">
              <a:rPr/>
              <a:t>3</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9">
                                            <p:txEl>
                                              <p:pRg st="1" end="1"/>
                                            </p:txEl>
                                          </p:spTgt>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u="none" strike="noStrike">
                <a:solidFill>
                  <a:srgbClr val="000000"/>
                </a:solidFill>
                <a:uFillTx/>
                <a:latin typeface="Linux Biolinum"/>
              </a:rPr>
              <a:t>Related work</a:t>
            </a:r>
            <a:endParaRPr lang="en-US" sz="4400" b="0" u="none" strike="noStrike">
              <a:solidFill>
                <a:srgbClr val="000000"/>
              </a:solidFill>
              <a:uFillTx/>
              <a:latin typeface="Arial"/>
            </a:endParaRPr>
          </a:p>
        </p:txBody>
      </p:sp>
      <p:pic>
        <p:nvPicPr>
          <p:cNvPr id="32" name="Picture 31"/>
          <p:cNvPicPr/>
          <p:nvPr/>
        </p:nvPicPr>
        <p:blipFill>
          <a:blip r:embed="rId3"/>
          <a:stretch/>
        </p:blipFill>
        <p:spPr>
          <a:xfrm>
            <a:off x="10437840" y="3228480"/>
            <a:ext cx="4632480" cy="1454760"/>
          </a:xfrm>
          <a:prstGeom prst="rect">
            <a:avLst/>
          </a:prstGeom>
          <a:ln w="0">
            <a:noFill/>
          </a:ln>
        </p:spPr>
      </p:pic>
      <p:sp>
        <p:nvSpPr>
          <p:cNvPr id="33" name="TextBox 32"/>
          <p:cNvSpPr txBox="1"/>
          <p:nvPr/>
        </p:nvSpPr>
        <p:spPr>
          <a:xfrm>
            <a:off x="10468080" y="4620600"/>
            <a:ext cx="4572000" cy="685800"/>
          </a:xfrm>
          <a:prstGeom prst="rect">
            <a:avLst/>
          </a:prstGeom>
          <a:noFill/>
          <a:ln w="0">
            <a:noFill/>
          </a:ln>
        </p:spPr>
        <p:txBody>
          <a:bodyPr lIns="90000" tIns="45000" rIns="90000" bIns="45000" anchor="t">
            <a:noAutofit/>
          </a:bodyPr>
          <a:lstStyle/>
          <a:p>
            <a:r>
              <a:rPr lang="en-US" sz="1800" b="0" u="none" strike="noStrike">
                <a:solidFill>
                  <a:srgbClr val="000000"/>
                </a:solidFill>
                <a:uFillTx/>
                <a:latin typeface="Linux Biolinum"/>
                <a:ea typeface="Courier New"/>
              </a:rPr>
              <a:t>2023, Smith, A Method for Animating Children’s Drawings of the Human Figure</a:t>
            </a:r>
            <a:endParaRPr lang="en-US" sz="1800" b="0" u="none" strike="noStrike">
              <a:solidFill>
                <a:srgbClr val="000000"/>
              </a:solidFill>
              <a:uFillTx/>
              <a:latin typeface="Arial"/>
            </a:endParaRPr>
          </a:p>
        </p:txBody>
      </p:sp>
      <p:grpSp>
        <p:nvGrpSpPr>
          <p:cNvPr id="34" name="Group 33"/>
          <p:cNvGrpSpPr/>
          <p:nvPr/>
        </p:nvGrpSpPr>
        <p:grpSpPr>
          <a:xfrm>
            <a:off x="4845960" y="914400"/>
            <a:ext cx="4800600" cy="2221200"/>
            <a:chOff x="4845960" y="914400"/>
            <a:chExt cx="4800600" cy="2221200"/>
          </a:xfrm>
        </p:grpSpPr>
        <p:pic>
          <p:nvPicPr>
            <p:cNvPr id="35" name="Picture 34"/>
            <p:cNvPicPr/>
            <p:nvPr/>
          </p:nvPicPr>
          <p:blipFill>
            <a:blip r:embed="rId4"/>
            <a:stretch/>
          </p:blipFill>
          <p:spPr>
            <a:xfrm>
              <a:off x="4845960" y="914400"/>
              <a:ext cx="4800600" cy="1645560"/>
            </a:xfrm>
            <a:prstGeom prst="rect">
              <a:avLst/>
            </a:prstGeom>
            <a:ln w="0">
              <a:noFill/>
            </a:ln>
          </p:spPr>
        </p:pic>
        <p:sp>
          <p:nvSpPr>
            <p:cNvPr id="36" name="TextBox 35"/>
            <p:cNvSpPr txBox="1"/>
            <p:nvPr/>
          </p:nvSpPr>
          <p:spPr>
            <a:xfrm>
              <a:off x="5007960" y="2523960"/>
              <a:ext cx="4476600" cy="611640"/>
            </a:xfrm>
            <a:prstGeom prst="rect">
              <a:avLst/>
            </a:prstGeom>
            <a:noFill/>
            <a:ln w="0">
              <a:noFill/>
            </a:ln>
          </p:spPr>
          <p:txBody>
            <a:bodyPr lIns="90000" tIns="45000" rIns="90000" bIns="45000" anchor="t">
              <a:noAutofit/>
            </a:bodyPr>
            <a:lstStyle/>
            <a:p>
              <a:r>
                <a:rPr lang="en-US" sz="1800" b="0" u="none" strike="noStrike">
                  <a:solidFill>
                    <a:srgbClr val="000000"/>
                  </a:solidFill>
                  <a:uFillTx/>
                  <a:latin typeface="Linux Biolinum"/>
                </a:rPr>
                <a:t>2022, Hinz, CharacterGAN: Few-Shot Keypoint Character Animation and Reposing</a:t>
              </a:r>
              <a:endParaRPr lang="en-US" sz="1800" b="0" u="none" strike="noStrike">
                <a:solidFill>
                  <a:srgbClr val="000000"/>
                </a:solidFill>
                <a:uFillTx/>
                <a:latin typeface="Arial"/>
              </a:endParaRPr>
            </a:p>
          </p:txBody>
        </p:sp>
      </p:grpSp>
      <p:grpSp>
        <p:nvGrpSpPr>
          <p:cNvPr id="37" name="Group 36"/>
          <p:cNvGrpSpPr/>
          <p:nvPr/>
        </p:nvGrpSpPr>
        <p:grpSpPr>
          <a:xfrm>
            <a:off x="4692600" y="3128400"/>
            <a:ext cx="4800600" cy="2139840"/>
            <a:chOff x="4692600" y="3128400"/>
            <a:chExt cx="4800600" cy="2139840"/>
          </a:xfrm>
        </p:grpSpPr>
        <p:pic>
          <p:nvPicPr>
            <p:cNvPr id="38" name="Picture 37"/>
            <p:cNvPicPr/>
            <p:nvPr/>
          </p:nvPicPr>
          <p:blipFill>
            <a:blip r:embed="rId5"/>
            <a:stretch/>
          </p:blipFill>
          <p:spPr>
            <a:xfrm>
              <a:off x="5025960" y="3128400"/>
              <a:ext cx="4133520" cy="1600200"/>
            </a:xfrm>
            <a:prstGeom prst="rect">
              <a:avLst/>
            </a:prstGeom>
            <a:ln w="0">
              <a:noFill/>
            </a:ln>
          </p:spPr>
        </p:pic>
        <p:sp>
          <p:nvSpPr>
            <p:cNvPr id="39" name="TextBox 38"/>
            <p:cNvSpPr txBox="1"/>
            <p:nvPr/>
          </p:nvSpPr>
          <p:spPr>
            <a:xfrm>
              <a:off x="4692600" y="4656600"/>
              <a:ext cx="4800600" cy="611640"/>
            </a:xfrm>
            <a:prstGeom prst="rect">
              <a:avLst/>
            </a:prstGeom>
            <a:noFill/>
            <a:ln w="0">
              <a:noFill/>
            </a:ln>
          </p:spPr>
          <p:txBody>
            <a:bodyPr lIns="90000" tIns="45000" rIns="90000" bIns="45000" anchor="t">
              <a:noAutofit/>
            </a:bodyPr>
            <a:lstStyle/>
            <a:p>
              <a:r>
                <a:rPr lang="en-US" sz="1800" b="0" u="none" strike="noStrike">
                  <a:solidFill>
                    <a:srgbClr val="000000"/>
                  </a:solidFill>
                  <a:uFillTx/>
                  <a:latin typeface="Linux Biolinum"/>
                </a:rPr>
                <a:t>2018, Dvorožnák, ToonSynth: Example-Based Synthesis of Hand-Colored Cartoon Animations</a:t>
              </a:r>
              <a:endParaRPr lang="en-US" sz="1800" b="0" u="none" strike="noStrike">
                <a:solidFill>
                  <a:srgbClr val="000000"/>
                </a:solidFill>
                <a:uFillTx/>
                <a:latin typeface="Arial"/>
              </a:endParaRPr>
            </a:p>
          </p:txBody>
        </p:sp>
      </p:grpSp>
      <p:grpSp>
        <p:nvGrpSpPr>
          <p:cNvPr id="40" name="Group 39"/>
          <p:cNvGrpSpPr/>
          <p:nvPr/>
        </p:nvGrpSpPr>
        <p:grpSpPr>
          <a:xfrm>
            <a:off x="149400" y="1161720"/>
            <a:ext cx="4651200" cy="2036520"/>
            <a:chOff x="149400" y="1161720"/>
            <a:chExt cx="4651200" cy="2036520"/>
          </a:xfrm>
        </p:grpSpPr>
        <p:pic>
          <p:nvPicPr>
            <p:cNvPr id="41" name="Picture 40"/>
            <p:cNvPicPr/>
            <p:nvPr/>
          </p:nvPicPr>
          <p:blipFill>
            <a:blip r:embed="rId6"/>
            <a:stretch/>
          </p:blipFill>
          <p:spPr>
            <a:xfrm>
              <a:off x="149400" y="1161720"/>
              <a:ext cx="4651200" cy="1368720"/>
            </a:xfrm>
            <a:prstGeom prst="rect">
              <a:avLst/>
            </a:prstGeom>
            <a:ln w="0">
              <a:noFill/>
            </a:ln>
          </p:spPr>
        </p:pic>
        <p:sp>
          <p:nvSpPr>
            <p:cNvPr id="42" name="TextBox 41"/>
            <p:cNvSpPr txBox="1"/>
            <p:nvPr/>
          </p:nvSpPr>
          <p:spPr>
            <a:xfrm>
              <a:off x="988920" y="2512440"/>
              <a:ext cx="3200400" cy="685800"/>
            </a:xfrm>
            <a:prstGeom prst="rect">
              <a:avLst/>
            </a:prstGeom>
            <a:noFill/>
            <a:ln w="0">
              <a:noFill/>
            </a:ln>
          </p:spPr>
          <p:txBody>
            <a:bodyPr lIns="90000" tIns="45000" rIns="90000" bIns="45000" anchor="t">
              <a:noAutofit/>
            </a:bodyPr>
            <a:lstStyle/>
            <a:p>
              <a:r>
                <a:rPr lang="en-US" sz="1800" b="0" u="none" strike="noStrike">
                  <a:solidFill>
                    <a:srgbClr val="000000"/>
                  </a:solidFill>
                  <a:uFillTx/>
                  <a:latin typeface="Linux Biolinum"/>
                  <a:ea typeface="Courier New"/>
                </a:rPr>
                <a:t>2023, Siyao, Deep Geometrized</a:t>
              </a:r>
              <a:endParaRPr lang="en-US" sz="1800" b="0" u="none" strike="noStrike">
                <a:solidFill>
                  <a:srgbClr val="000000"/>
                </a:solidFill>
                <a:uFillTx/>
                <a:latin typeface="Arial"/>
              </a:endParaRPr>
            </a:p>
            <a:p>
              <a:r>
                <a:rPr lang="en-US" sz="1800" b="0" u="none" strike="noStrike">
                  <a:solidFill>
                    <a:srgbClr val="000000"/>
                  </a:solidFill>
                  <a:uFillTx/>
                  <a:latin typeface="Linux Biolinum"/>
                  <a:ea typeface="Courier New"/>
                </a:rPr>
                <a:t>Cartoon Line Inbetweening</a:t>
              </a:r>
              <a:endParaRPr lang="en-US" sz="1800" b="0" u="none" strike="noStrike">
                <a:solidFill>
                  <a:srgbClr val="000000"/>
                </a:solidFill>
                <a:uFillTx/>
                <a:latin typeface="Arial"/>
              </a:endParaRPr>
            </a:p>
          </p:txBody>
        </p:sp>
      </p:grpSp>
      <p:grpSp>
        <p:nvGrpSpPr>
          <p:cNvPr id="43" name="Group 42"/>
          <p:cNvGrpSpPr/>
          <p:nvPr/>
        </p:nvGrpSpPr>
        <p:grpSpPr>
          <a:xfrm>
            <a:off x="685800" y="3266640"/>
            <a:ext cx="3928680" cy="1965600"/>
            <a:chOff x="685800" y="3266640"/>
            <a:chExt cx="3928680" cy="1965600"/>
          </a:xfrm>
        </p:grpSpPr>
        <p:sp>
          <p:nvSpPr>
            <p:cNvPr id="44" name="TextBox 43"/>
            <p:cNvSpPr txBox="1"/>
            <p:nvPr/>
          </p:nvSpPr>
          <p:spPr>
            <a:xfrm>
              <a:off x="764280" y="4620600"/>
              <a:ext cx="3850200" cy="611640"/>
            </a:xfrm>
            <a:prstGeom prst="rect">
              <a:avLst/>
            </a:prstGeom>
            <a:noFill/>
            <a:ln w="0">
              <a:noFill/>
            </a:ln>
          </p:spPr>
          <p:txBody>
            <a:bodyPr lIns="90000" tIns="45000" rIns="90000" bIns="45000" anchor="t">
              <a:noAutofit/>
            </a:bodyPr>
            <a:lstStyle/>
            <a:p>
              <a:r>
                <a:rPr lang="en-US" sz="1800" b="0" u="none" strike="noStrike">
                  <a:solidFill>
                    <a:srgbClr val="000000"/>
                  </a:solidFill>
                  <a:uFillTx/>
                  <a:latin typeface="Linux Biolinum"/>
                </a:rPr>
                <a:t>2021, Xiaoyu Li, Deep Sketch-guided</a:t>
              </a:r>
              <a:endParaRPr lang="en-US" sz="1800" b="0" u="none" strike="noStrike">
                <a:solidFill>
                  <a:srgbClr val="000000"/>
                </a:solidFill>
                <a:uFillTx/>
                <a:latin typeface="Arial"/>
              </a:endParaRPr>
            </a:p>
            <a:p>
              <a:r>
                <a:rPr lang="en-US" sz="1800" b="0" u="none" strike="noStrike">
                  <a:solidFill>
                    <a:srgbClr val="000000"/>
                  </a:solidFill>
                  <a:uFillTx/>
                  <a:latin typeface="Linux Biolinum"/>
                </a:rPr>
                <a:t>Cartoon Video Inbetweening</a:t>
              </a:r>
              <a:endParaRPr lang="en-US" sz="1800" b="0" u="none" strike="noStrike">
                <a:solidFill>
                  <a:srgbClr val="000000"/>
                </a:solidFill>
                <a:uFillTx/>
                <a:latin typeface="Arial"/>
              </a:endParaRPr>
            </a:p>
          </p:txBody>
        </p:sp>
        <p:pic>
          <p:nvPicPr>
            <p:cNvPr id="45" name="Picture 44"/>
            <p:cNvPicPr/>
            <p:nvPr/>
          </p:nvPicPr>
          <p:blipFill>
            <a:blip r:embed="rId7"/>
            <a:stretch/>
          </p:blipFill>
          <p:spPr>
            <a:xfrm>
              <a:off x="685800" y="3266640"/>
              <a:ext cx="3850200" cy="1353960"/>
            </a:xfrm>
            <a:prstGeom prst="rect">
              <a:avLst/>
            </a:prstGeom>
            <a:ln w="0">
              <a:noFill/>
            </a:ln>
          </p:spPr>
        </p:pic>
      </p:grpSp>
      <p:sp>
        <p:nvSpPr>
          <p:cNvPr id="3" name="PlaceHolder 2"/>
          <p:cNvSpPr>
            <a:spLocks noGrp="1"/>
          </p:cNvSpPr>
          <p:nvPr>
            <p:ph type="sldNum" idx="3"/>
          </p:nvPr>
        </p:nvSpPr>
        <p:spPr/>
        <p:txBody>
          <a:bodyPr/>
          <a:lstStyle/>
          <a:p>
            <a:fld id="{3914561C-8ECB-4F8D-8A88-4CAEE9CD8F06}" type="slidenum">
              <a:rPr/>
              <a:t>4</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p:nvPr/>
        </p:nvPicPr>
        <p:blipFill>
          <a:blip r:embed="rId3"/>
          <a:stretch/>
        </p:blipFill>
        <p:spPr>
          <a:xfrm>
            <a:off x="5123520" y="1143000"/>
            <a:ext cx="4706280" cy="1481400"/>
          </a:xfrm>
          <a:prstGeom prst="rect">
            <a:avLst/>
          </a:prstGeom>
          <a:ln w="0">
            <a:noFill/>
          </a:ln>
        </p:spPr>
      </p:pic>
      <p:pic>
        <p:nvPicPr>
          <p:cNvPr id="47" name="Picture 46"/>
          <p:cNvPicPr/>
          <p:nvPr/>
        </p:nvPicPr>
        <p:blipFill>
          <a:blip r:embed="rId4"/>
          <a:stretch/>
        </p:blipFill>
        <p:spPr>
          <a:xfrm>
            <a:off x="322920" y="2628720"/>
            <a:ext cx="3791880" cy="2017440"/>
          </a:xfrm>
          <a:prstGeom prst="rect">
            <a:avLst/>
          </a:prstGeom>
          <a:ln w="0">
            <a:noFill/>
          </a:ln>
        </p:spPr>
      </p:pic>
      <p:sp>
        <p:nvSpPr>
          <p:cNvPr id="48" name="PlaceHolder 1"/>
          <p:cNvSpPr>
            <a:spLocks noGrp="1"/>
          </p:cNvSpPr>
          <p:nvPr>
            <p:ph type="title"/>
          </p:nvPr>
        </p:nvSpPr>
        <p:spPr>
          <a:xfrm>
            <a:off x="504000" y="74160"/>
            <a:ext cx="9071640" cy="1250280"/>
          </a:xfrm>
          <a:prstGeom prst="rect">
            <a:avLst/>
          </a:prstGeom>
          <a:noFill/>
          <a:ln w="0">
            <a:noFill/>
          </a:ln>
        </p:spPr>
        <p:txBody>
          <a:bodyPr lIns="0" tIns="0" rIns="0" bIns="0" anchor="ctr">
            <a:noAutofit/>
          </a:bodyPr>
          <a:lstStyle/>
          <a:p>
            <a:pPr indent="0" algn="ctr">
              <a:buNone/>
            </a:pPr>
            <a:r>
              <a:rPr lang="en-US" sz="4400" b="0" u="none" strike="noStrike">
                <a:solidFill>
                  <a:srgbClr val="000000"/>
                </a:solidFill>
                <a:uFillTx/>
                <a:latin typeface="Linux Biolinum"/>
              </a:rPr>
              <a:t>Previous work: clean vector drawings</a:t>
            </a:r>
            <a:endParaRPr lang="en-US" sz="4400" b="0" u="none" strike="noStrike">
              <a:solidFill>
                <a:srgbClr val="000000"/>
              </a:solidFill>
              <a:uFillTx/>
              <a:latin typeface="Arial"/>
            </a:endParaRPr>
          </a:p>
        </p:txBody>
      </p:sp>
      <p:pic>
        <p:nvPicPr>
          <p:cNvPr id="49" name="Picture 48"/>
          <p:cNvPicPr/>
          <p:nvPr/>
        </p:nvPicPr>
        <p:blipFill>
          <a:blip r:embed="rId5"/>
          <a:srcRect r="2321"/>
          <a:stretch/>
        </p:blipFill>
        <p:spPr>
          <a:xfrm>
            <a:off x="4242240" y="3112560"/>
            <a:ext cx="5358960" cy="1597320"/>
          </a:xfrm>
          <a:prstGeom prst="rect">
            <a:avLst/>
          </a:prstGeom>
          <a:ln w="0">
            <a:noFill/>
          </a:ln>
        </p:spPr>
      </p:pic>
      <p:sp>
        <p:nvSpPr>
          <p:cNvPr id="50" name="TextBox 49"/>
          <p:cNvSpPr txBox="1"/>
          <p:nvPr/>
        </p:nvSpPr>
        <p:spPr>
          <a:xfrm>
            <a:off x="608760" y="4646160"/>
            <a:ext cx="3601440" cy="611640"/>
          </a:xfrm>
          <a:prstGeom prst="rect">
            <a:avLst/>
          </a:prstGeom>
          <a:noFill/>
          <a:ln w="0">
            <a:noFill/>
          </a:ln>
        </p:spPr>
        <p:txBody>
          <a:bodyPr wrap="none" lIns="90000" tIns="45000" rIns="90000" bIns="45000" anchor="t">
            <a:noAutofit/>
          </a:bodyPr>
          <a:lstStyle/>
          <a:p>
            <a:r>
              <a:rPr lang="en-US" sz="1800" b="0" u="none" strike="noStrike">
                <a:solidFill>
                  <a:srgbClr val="000000"/>
                </a:solidFill>
                <a:uFillTx/>
                <a:latin typeface="Linux Biolinum"/>
              </a:rPr>
              <a:t>2018, Yang, FTP-SC: Fuzzy Topology </a:t>
            </a:r>
            <a:endParaRPr lang="en-US" sz="1800" b="0" u="none" strike="noStrike">
              <a:solidFill>
                <a:srgbClr val="000000"/>
              </a:solidFill>
              <a:uFillTx/>
              <a:latin typeface="Arial"/>
            </a:endParaRPr>
          </a:p>
          <a:p>
            <a:r>
              <a:rPr lang="en-US" sz="1800" b="0" u="none" strike="noStrike">
                <a:solidFill>
                  <a:srgbClr val="000000"/>
                </a:solidFill>
                <a:uFillTx/>
                <a:latin typeface="Linux Biolinum"/>
              </a:rPr>
              <a:t>Preserving Stroke Correspondence</a:t>
            </a:r>
            <a:endParaRPr lang="en-US" sz="1800" b="0" u="none" strike="noStrike">
              <a:solidFill>
                <a:srgbClr val="000000"/>
              </a:solidFill>
              <a:uFillTx/>
              <a:latin typeface="Arial"/>
            </a:endParaRPr>
          </a:p>
        </p:txBody>
      </p:sp>
      <p:sp>
        <p:nvSpPr>
          <p:cNvPr id="51" name="TextBox 50"/>
          <p:cNvSpPr txBox="1"/>
          <p:nvPr/>
        </p:nvSpPr>
        <p:spPr>
          <a:xfrm>
            <a:off x="5405760" y="4646160"/>
            <a:ext cx="3844440" cy="611640"/>
          </a:xfrm>
          <a:prstGeom prst="rect">
            <a:avLst/>
          </a:prstGeom>
          <a:noFill/>
          <a:ln w="0">
            <a:noFill/>
          </a:ln>
        </p:spPr>
        <p:txBody>
          <a:bodyPr wrap="none" lIns="90000" tIns="45000" rIns="90000" bIns="45000" anchor="t">
            <a:noAutofit/>
          </a:bodyPr>
          <a:lstStyle/>
          <a:p>
            <a:r>
              <a:rPr lang="en-US" sz="1800" b="0" u="none" strike="noStrike">
                <a:solidFill>
                  <a:srgbClr val="000000"/>
                </a:solidFill>
                <a:uFillTx/>
                <a:latin typeface="Linux Biolinum"/>
              </a:rPr>
              <a:t>2024, Mo, Joint Stroke Tracing and</a:t>
            </a:r>
            <a:endParaRPr lang="en-US" sz="1800" b="0" u="none" strike="noStrike">
              <a:solidFill>
                <a:srgbClr val="000000"/>
              </a:solidFill>
              <a:uFillTx/>
              <a:latin typeface="Arial"/>
            </a:endParaRPr>
          </a:p>
          <a:p>
            <a:r>
              <a:rPr lang="en-US" sz="1800" b="0" u="none" strike="noStrike">
                <a:solidFill>
                  <a:srgbClr val="000000"/>
                </a:solidFill>
                <a:uFillTx/>
                <a:latin typeface="Linux Biolinum"/>
              </a:rPr>
              <a:t>Correspondence for 2D Animation</a:t>
            </a:r>
            <a:endParaRPr lang="en-US" sz="1800" b="0" u="none" strike="noStrike">
              <a:solidFill>
                <a:srgbClr val="000000"/>
              </a:solidFill>
              <a:uFillTx/>
              <a:latin typeface="Arial"/>
            </a:endParaRPr>
          </a:p>
        </p:txBody>
      </p:sp>
      <p:sp>
        <p:nvSpPr>
          <p:cNvPr id="52" name="TextBox 51"/>
          <p:cNvSpPr txBox="1"/>
          <p:nvPr/>
        </p:nvSpPr>
        <p:spPr>
          <a:xfrm>
            <a:off x="5401800" y="2588760"/>
            <a:ext cx="4343400" cy="611640"/>
          </a:xfrm>
          <a:prstGeom prst="rect">
            <a:avLst/>
          </a:prstGeom>
          <a:noFill/>
          <a:ln w="0">
            <a:noFill/>
          </a:ln>
        </p:spPr>
        <p:txBody>
          <a:bodyPr wrap="none" lIns="90000" tIns="45000" rIns="90000" bIns="45000" anchor="t">
            <a:noAutofit/>
          </a:bodyPr>
          <a:lstStyle/>
          <a:p>
            <a:r>
              <a:rPr lang="en-US" sz="1800" b="0" u="none" strike="noStrike">
                <a:solidFill>
                  <a:srgbClr val="000000"/>
                </a:solidFill>
                <a:uFillTx/>
                <a:latin typeface="Linux Biolinum"/>
              </a:rPr>
              <a:t>2010, Whited, BetweenIT: An Interactive</a:t>
            </a:r>
            <a:endParaRPr lang="en-US" sz="1800" b="0" u="none" strike="noStrike">
              <a:solidFill>
                <a:srgbClr val="000000"/>
              </a:solidFill>
              <a:uFillTx/>
              <a:latin typeface="Arial"/>
            </a:endParaRPr>
          </a:p>
          <a:p>
            <a:r>
              <a:rPr lang="en-US" sz="1800" b="0" u="none" strike="noStrike">
                <a:solidFill>
                  <a:srgbClr val="000000"/>
                </a:solidFill>
                <a:uFillTx/>
                <a:latin typeface="Linux Biolinum"/>
              </a:rPr>
              <a:t>Tool for Tight Inbetweening</a:t>
            </a:r>
            <a:endParaRPr lang="en-US" sz="1800" b="0" u="none" strike="noStrike">
              <a:solidFill>
                <a:srgbClr val="000000"/>
              </a:solidFill>
              <a:uFillTx/>
              <a:latin typeface="Arial"/>
            </a:endParaRPr>
          </a:p>
        </p:txBody>
      </p:sp>
      <p:sp>
        <p:nvSpPr>
          <p:cNvPr id="53" name="PlaceHolder 2"/>
          <p:cNvSpPr>
            <a:spLocks noGrp="1"/>
          </p:cNvSpPr>
          <p:nvPr>
            <p:ph/>
          </p:nvPr>
        </p:nvSpPr>
        <p:spPr>
          <a:xfrm>
            <a:off x="144000" y="1938600"/>
            <a:ext cx="4753800" cy="730800"/>
          </a:xfrm>
          <a:prstGeom prst="rect">
            <a:avLst/>
          </a:prstGeom>
          <a:noFill/>
          <a:ln w="0">
            <a:noFill/>
          </a:ln>
        </p:spPr>
        <p:txBody>
          <a:bodyPr lIns="0" tIns="0" rIns="0" bIns="0" anchor="t">
            <a:normAutofit/>
          </a:bodyPr>
          <a:lstStyle/>
          <a:p>
            <a:pPr marL="432000" indent="0">
              <a:spcBef>
                <a:spcPts val="1417"/>
              </a:spcBef>
              <a:buNone/>
            </a:pPr>
            <a:r>
              <a:rPr lang="en-US" sz="2800" b="0" u="none" strike="noStrike">
                <a:solidFill>
                  <a:srgbClr val="000000"/>
                </a:solidFill>
                <a:uFillTx/>
                <a:latin typeface="Linux Biolinum"/>
              </a:rPr>
              <a:t>High-quality vector drawings</a:t>
            </a:r>
            <a:endParaRPr lang="en-US" sz="2800" b="0" u="none" strike="noStrike">
              <a:solidFill>
                <a:srgbClr val="000000"/>
              </a:solidFill>
              <a:uFillTx/>
              <a:latin typeface="Arial"/>
            </a:endParaRPr>
          </a:p>
        </p:txBody>
      </p:sp>
      <p:sp>
        <p:nvSpPr>
          <p:cNvPr id="54" name="TextBox 53"/>
          <p:cNvSpPr txBox="1"/>
          <p:nvPr/>
        </p:nvSpPr>
        <p:spPr>
          <a:xfrm>
            <a:off x="4948920" y="1893600"/>
            <a:ext cx="4962600" cy="494280"/>
          </a:xfrm>
          <a:prstGeom prst="rect">
            <a:avLst/>
          </a:prstGeom>
          <a:noFill/>
          <a:ln w="0">
            <a:noFill/>
          </a:ln>
        </p:spPr>
        <p:txBody>
          <a:bodyPr wrap="none" lIns="90000" tIns="45000" rIns="90000" bIns="45000" anchor="t">
            <a:noAutofit/>
          </a:bodyPr>
          <a:lstStyle/>
          <a:p>
            <a:r>
              <a:rPr lang="en-US" sz="2800" b="0" u="none" strike="noStrike">
                <a:solidFill>
                  <a:srgbClr val="C9211E"/>
                </a:solidFill>
                <a:uFillTx/>
                <a:latin typeface="Linux Biolinum"/>
              </a:rPr>
              <a:t>Limit the topology of keyframes </a:t>
            </a:r>
            <a:endParaRPr lang="en-US" sz="2800" b="0" u="none" strike="noStrike">
              <a:solidFill>
                <a:srgbClr val="000000"/>
              </a:solidFill>
              <a:uFillTx/>
              <a:latin typeface="Arial"/>
            </a:endParaRPr>
          </a:p>
        </p:txBody>
      </p:sp>
      <p:sp>
        <p:nvSpPr>
          <p:cNvPr id="55" name="TextBox 54"/>
          <p:cNvSpPr txBox="1"/>
          <p:nvPr/>
        </p:nvSpPr>
        <p:spPr>
          <a:xfrm>
            <a:off x="1371600" y="3592800"/>
            <a:ext cx="2587320" cy="785160"/>
          </a:xfrm>
          <a:prstGeom prst="rect">
            <a:avLst/>
          </a:prstGeom>
          <a:noFill/>
          <a:ln w="0">
            <a:noFill/>
          </a:ln>
        </p:spPr>
        <p:txBody>
          <a:bodyPr lIns="90000" tIns="45000" rIns="90000" bIns="45000" anchor="t">
            <a:noAutofit/>
          </a:bodyPr>
          <a:lstStyle/>
          <a:p>
            <a:r>
              <a:rPr lang="en-US" sz="2800" b="0" u="none" strike="noStrike">
                <a:solidFill>
                  <a:srgbClr val="C9211E"/>
                </a:solidFill>
                <a:uFillTx/>
                <a:latin typeface="Linux Biolinum"/>
              </a:rPr>
              <a:t>User corrections</a:t>
            </a:r>
            <a:endParaRPr lang="en-US" sz="2800" b="0" u="none" strike="noStrike">
              <a:solidFill>
                <a:srgbClr val="000000"/>
              </a:solidFill>
              <a:uFillTx/>
              <a:latin typeface="Arial"/>
            </a:endParaRPr>
          </a:p>
        </p:txBody>
      </p:sp>
      <p:sp>
        <p:nvSpPr>
          <p:cNvPr id="56" name="TextBox 55"/>
          <p:cNvSpPr txBox="1"/>
          <p:nvPr/>
        </p:nvSpPr>
        <p:spPr>
          <a:xfrm>
            <a:off x="6195960" y="3593160"/>
            <a:ext cx="2587320" cy="785160"/>
          </a:xfrm>
          <a:prstGeom prst="rect">
            <a:avLst/>
          </a:prstGeom>
          <a:noFill/>
          <a:ln w="0">
            <a:noFill/>
          </a:ln>
        </p:spPr>
        <p:txBody>
          <a:bodyPr lIns="90000" tIns="45000" rIns="90000" bIns="45000" anchor="t">
            <a:noAutofit/>
          </a:bodyPr>
          <a:lstStyle/>
          <a:p>
            <a:r>
              <a:rPr lang="en-US" sz="2800" b="0" u="none" strike="noStrike">
                <a:solidFill>
                  <a:srgbClr val="C9211E"/>
                </a:solidFill>
                <a:uFillTx/>
                <a:latin typeface="Linux Biolinum"/>
              </a:rPr>
              <a:t>Stroke order</a:t>
            </a:r>
            <a:endParaRPr lang="en-US" sz="2800" b="0" u="none" strike="noStrike">
              <a:solidFill>
                <a:srgbClr val="000000"/>
              </a:solidFill>
              <a:uFillTx/>
              <a:latin typeface="Arial"/>
            </a:endParaRPr>
          </a:p>
        </p:txBody>
      </p:sp>
      <p:sp>
        <p:nvSpPr>
          <p:cNvPr id="4" name="PlaceHolder 3"/>
          <p:cNvSpPr>
            <a:spLocks noGrp="1"/>
          </p:cNvSpPr>
          <p:nvPr>
            <p:ph type="sldNum" idx="3"/>
          </p:nvPr>
        </p:nvSpPr>
        <p:spPr/>
        <p:txBody>
          <a:bodyPr/>
          <a:lstStyle/>
          <a:p>
            <a:fld id="{3DD450BE-3DC3-4958-ACC7-8E1F3211AD60}" type="slidenum">
              <a:rPr/>
              <a:t>5</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u="none" strike="noStrike">
                <a:solidFill>
                  <a:srgbClr val="000000"/>
                </a:solidFill>
                <a:uFillTx/>
                <a:latin typeface="Linux Biolinum"/>
              </a:rPr>
              <a:t>Previous work: frame interpolation</a:t>
            </a:r>
            <a:endParaRPr lang="en-US" sz="4400" b="0" u="none" strike="noStrike">
              <a:solidFill>
                <a:srgbClr val="000000"/>
              </a:solidFill>
              <a:uFillTx/>
              <a:latin typeface="Arial"/>
            </a:endParaRPr>
          </a:p>
        </p:txBody>
      </p:sp>
      <p:sp>
        <p:nvSpPr>
          <p:cNvPr id="58" name="PlaceHolder 2"/>
          <p:cNvSpPr>
            <a:spLocks noGrp="1"/>
          </p:cNvSpPr>
          <p:nvPr>
            <p:ph/>
          </p:nvPr>
        </p:nvSpPr>
        <p:spPr>
          <a:xfrm>
            <a:off x="504000" y="1326600"/>
            <a:ext cx="8640000" cy="502200"/>
          </a:xfrm>
          <a:prstGeom prst="rect">
            <a:avLst/>
          </a:prstGeom>
          <a:noFill/>
          <a:ln w="0">
            <a:noFill/>
          </a:ln>
        </p:spPr>
        <p:txBody>
          <a:bodyPr lIns="0" tIns="0" rIns="0" bIns="0" anchor="t">
            <a:normAutofit/>
          </a:bodyPr>
          <a:lstStyle/>
          <a:p>
            <a:pPr marL="432000" indent="0">
              <a:spcBef>
                <a:spcPts val="1417"/>
              </a:spcBef>
              <a:buNone/>
            </a:pPr>
            <a:r>
              <a:rPr lang="en-US" sz="3200" b="0" u="none" strike="noStrike">
                <a:solidFill>
                  <a:srgbClr val="000000"/>
                </a:solidFill>
                <a:uFillTx/>
                <a:latin typeface="Linux Biolinum"/>
                <a:ea typeface="Noto Sans"/>
              </a:rPr>
              <a:t>Nearby frames and </a:t>
            </a:r>
            <a:r>
              <a:rPr lang="en-US" sz="3200" b="0" u="none" strike="noStrike">
                <a:solidFill>
                  <a:srgbClr val="000000"/>
                </a:solidFill>
                <a:uFillTx/>
                <a:latin typeface="Linux Biolinum"/>
              </a:rPr>
              <a:t>&gt; 15 fps</a:t>
            </a:r>
            <a:endParaRPr lang="en-US" sz="3200" b="0" u="none" strike="noStrike">
              <a:solidFill>
                <a:srgbClr val="000000"/>
              </a:solidFill>
              <a:uFillTx/>
              <a:latin typeface="Arial"/>
            </a:endParaRPr>
          </a:p>
        </p:txBody>
      </p:sp>
      <p:sp>
        <p:nvSpPr>
          <p:cNvPr id="59" name="TextBox 58"/>
          <p:cNvSpPr txBox="1"/>
          <p:nvPr/>
        </p:nvSpPr>
        <p:spPr>
          <a:xfrm>
            <a:off x="468000" y="4147560"/>
            <a:ext cx="4669200" cy="858240"/>
          </a:xfrm>
          <a:prstGeom prst="rect">
            <a:avLst/>
          </a:prstGeom>
          <a:noFill/>
          <a:ln w="0">
            <a:noFill/>
          </a:ln>
        </p:spPr>
        <p:txBody>
          <a:bodyPr lIns="90000" tIns="45000" rIns="90000" bIns="45000" anchor="t">
            <a:noAutofit/>
          </a:bodyPr>
          <a:lstStyle/>
          <a:p>
            <a:r>
              <a:rPr lang="en-US" sz="1800" b="0" u="none" strike="noStrike">
                <a:solidFill>
                  <a:srgbClr val="000000"/>
                </a:solidFill>
                <a:uFillTx/>
                <a:latin typeface="Linux Biolinum"/>
              </a:rPr>
              <a:t>2022, Huang, RIFE: Real-Time Intermediate Flow Estimation for Video Frame Interpolation</a:t>
            </a:r>
            <a:endParaRPr lang="en-US" sz="1800" b="0" u="none" strike="noStrike">
              <a:solidFill>
                <a:srgbClr val="000000"/>
              </a:solidFill>
              <a:uFillTx/>
              <a:latin typeface="Arial"/>
            </a:endParaRPr>
          </a:p>
        </p:txBody>
      </p:sp>
      <p:sp>
        <p:nvSpPr>
          <p:cNvPr id="60" name="TextBox 59"/>
          <p:cNvSpPr txBox="1"/>
          <p:nvPr/>
        </p:nvSpPr>
        <p:spPr>
          <a:xfrm>
            <a:off x="5523120" y="4147560"/>
            <a:ext cx="4119840" cy="872280"/>
          </a:xfrm>
          <a:prstGeom prst="rect">
            <a:avLst/>
          </a:prstGeom>
          <a:noFill/>
          <a:ln w="0">
            <a:noFill/>
          </a:ln>
        </p:spPr>
        <p:txBody>
          <a:bodyPr wrap="none" lIns="90000" tIns="45000" rIns="90000" bIns="45000" anchor="t">
            <a:noAutofit/>
          </a:bodyPr>
          <a:lstStyle/>
          <a:p>
            <a:r>
              <a:rPr lang="en-US" sz="1800" b="0" u="none" strike="noStrike">
                <a:solidFill>
                  <a:srgbClr val="000000"/>
                </a:solidFill>
                <a:uFillTx/>
                <a:latin typeface="Linux Biolinum"/>
              </a:rPr>
              <a:t>2022, Reda, FILM: Frame Interpolation</a:t>
            </a:r>
            <a:endParaRPr lang="en-US" sz="1800" b="0" u="none" strike="noStrike">
              <a:solidFill>
                <a:srgbClr val="000000"/>
              </a:solidFill>
              <a:uFillTx/>
              <a:latin typeface="Arial"/>
            </a:endParaRPr>
          </a:p>
          <a:p>
            <a:r>
              <a:rPr lang="en-US" sz="1800" b="0" u="none" strike="noStrike">
                <a:solidFill>
                  <a:srgbClr val="000000"/>
                </a:solidFill>
                <a:uFillTx/>
                <a:latin typeface="Linux Biolinum"/>
              </a:rPr>
              <a:t>for Large Motion</a:t>
            </a:r>
            <a:endParaRPr lang="en-US" sz="1800" b="0" u="none" strike="noStrike">
              <a:solidFill>
                <a:srgbClr val="000000"/>
              </a:solidFill>
              <a:uFillTx/>
              <a:latin typeface="Arial"/>
            </a:endParaRPr>
          </a:p>
          <a:p>
            <a:endParaRPr lang="en-US" sz="1800" b="0" u="none" strike="noStrike">
              <a:solidFill>
                <a:srgbClr val="000000"/>
              </a:solidFill>
              <a:uFillTx/>
              <a:latin typeface="Arial"/>
            </a:endParaRPr>
          </a:p>
        </p:txBody>
      </p:sp>
      <p:pic>
        <p:nvPicPr>
          <p:cNvPr id="61" name="Picture 60"/>
          <p:cNvPicPr/>
          <p:nvPr/>
        </p:nvPicPr>
        <p:blipFill>
          <a:blip r:embed="rId3"/>
          <a:stretch/>
        </p:blipFill>
        <p:spPr>
          <a:xfrm>
            <a:off x="336600" y="2057400"/>
            <a:ext cx="4895640" cy="2057400"/>
          </a:xfrm>
          <a:prstGeom prst="rect">
            <a:avLst/>
          </a:prstGeom>
          <a:ln w="0">
            <a:noFill/>
          </a:ln>
        </p:spPr>
      </p:pic>
      <p:pic>
        <p:nvPicPr>
          <p:cNvPr id="62" name="Picture 61"/>
          <p:cNvPicPr/>
          <p:nvPr/>
        </p:nvPicPr>
        <p:blipFill>
          <a:blip r:embed="rId4"/>
          <a:stretch/>
        </p:blipFill>
        <p:spPr>
          <a:xfrm>
            <a:off x="5432400" y="2057400"/>
            <a:ext cx="4168800" cy="2158920"/>
          </a:xfrm>
          <a:prstGeom prst="rect">
            <a:avLst/>
          </a:prstGeom>
          <a:ln w="0">
            <a:noFill/>
          </a:ln>
        </p:spPr>
      </p:pic>
      <p:sp>
        <p:nvSpPr>
          <p:cNvPr id="4" name="PlaceHolder 3"/>
          <p:cNvSpPr>
            <a:spLocks noGrp="1"/>
          </p:cNvSpPr>
          <p:nvPr>
            <p:ph type="sldNum" idx="3"/>
          </p:nvPr>
        </p:nvSpPr>
        <p:spPr/>
        <p:txBody>
          <a:bodyPr/>
          <a:lstStyle/>
          <a:p>
            <a:fld id="{BA7D3CFE-630F-4656-9F5A-543FD62E1120}" type="slidenum">
              <a:rPr/>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u="none" strike="noStrike">
                <a:solidFill>
                  <a:srgbClr val="000000"/>
                </a:solidFill>
                <a:uFillTx/>
                <a:latin typeface="Linux Biolinum"/>
              </a:rPr>
              <a:t>Main challenge: occlusions</a:t>
            </a:r>
            <a:endParaRPr lang="en-US" sz="4400" b="0" u="none" strike="noStrike">
              <a:solidFill>
                <a:srgbClr val="000000"/>
              </a:solidFill>
              <a:uFillTx/>
              <a:latin typeface="Arial"/>
            </a:endParaRPr>
          </a:p>
        </p:txBody>
      </p:sp>
      <p:pic>
        <p:nvPicPr>
          <p:cNvPr id="64" name="Picture 63"/>
          <p:cNvPicPr/>
          <p:nvPr/>
        </p:nvPicPr>
        <p:blipFill>
          <a:blip r:embed="rId3"/>
          <a:stretch/>
        </p:blipFill>
        <p:spPr>
          <a:xfrm>
            <a:off x="7558920" y="1542960"/>
            <a:ext cx="2728080" cy="2818800"/>
          </a:xfrm>
          <a:prstGeom prst="rect">
            <a:avLst/>
          </a:prstGeom>
          <a:ln w="0">
            <a:noFill/>
          </a:ln>
        </p:spPr>
      </p:pic>
      <p:pic>
        <p:nvPicPr>
          <p:cNvPr id="65" name="Picture 64"/>
          <p:cNvPicPr/>
          <p:nvPr/>
        </p:nvPicPr>
        <p:blipFill>
          <a:blip r:embed="rId4"/>
          <a:stretch/>
        </p:blipFill>
        <p:spPr>
          <a:xfrm>
            <a:off x="3657600" y="1512360"/>
            <a:ext cx="2827800" cy="2921400"/>
          </a:xfrm>
          <a:prstGeom prst="rect">
            <a:avLst/>
          </a:prstGeom>
          <a:ln w="0">
            <a:noFill/>
          </a:ln>
        </p:spPr>
      </p:pic>
      <p:pic>
        <p:nvPicPr>
          <p:cNvPr id="66" name="Picture 65"/>
          <p:cNvPicPr/>
          <p:nvPr/>
        </p:nvPicPr>
        <p:blipFill>
          <a:blip r:embed="rId5"/>
          <a:stretch/>
        </p:blipFill>
        <p:spPr>
          <a:xfrm>
            <a:off x="6667920" y="1746360"/>
            <a:ext cx="1454040" cy="2424960"/>
          </a:xfrm>
          <a:prstGeom prst="rect">
            <a:avLst/>
          </a:prstGeom>
          <a:ln w="0">
            <a:noFill/>
          </a:ln>
        </p:spPr>
      </p:pic>
      <p:sp>
        <p:nvSpPr>
          <p:cNvPr id="67" name="TextBox 66"/>
          <p:cNvSpPr txBox="1"/>
          <p:nvPr/>
        </p:nvSpPr>
        <p:spPr>
          <a:xfrm>
            <a:off x="5824080" y="2968200"/>
            <a:ext cx="1902240" cy="1128960"/>
          </a:xfrm>
          <a:prstGeom prst="rect">
            <a:avLst/>
          </a:prstGeom>
          <a:blipFill rotWithShape="0">
            <a:blip r:embed="rId6"/>
            <a:stretch/>
          </a:blipFill>
          <a:ln w="0">
            <a:noFill/>
          </a:ln>
        </p:spPr>
        <p:txBody>
          <a:bodyPr lIns="90000" tIns="45000" rIns="90000" bIns="45000" anchor="ctr" anchorCtr="1">
            <a:noAutofit/>
          </a:bodyPr>
          <a:lstStyle/>
          <a:p>
            <a:pPr algn="ctr"/>
            <a:r>
              <a:rPr lang="en-US" sz="1800" b="0" u="none" strike="noStrike">
                <a:solidFill>
                  <a:srgbClr val="000000"/>
                </a:solidFill>
                <a:uFillTx/>
                <a:latin typeface="Arial"/>
              </a:rPr>
              <a:t> </a:t>
            </a:r>
          </a:p>
        </p:txBody>
      </p:sp>
      <p:pic>
        <p:nvPicPr>
          <p:cNvPr id="68" name="Picture 67"/>
          <p:cNvPicPr/>
          <p:nvPr/>
        </p:nvPicPr>
        <p:blipFill>
          <a:blip r:embed="rId7"/>
          <a:stretch/>
        </p:blipFill>
        <p:spPr>
          <a:xfrm>
            <a:off x="2485080" y="2108520"/>
            <a:ext cx="1613520" cy="1866240"/>
          </a:xfrm>
          <a:prstGeom prst="rect">
            <a:avLst/>
          </a:prstGeom>
          <a:ln w="0">
            <a:noFill/>
          </a:ln>
        </p:spPr>
      </p:pic>
      <p:pic>
        <p:nvPicPr>
          <p:cNvPr id="69" name="Picture 68"/>
          <p:cNvPicPr/>
          <p:nvPr/>
        </p:nvPicPr>
        <p:blipFill>
          <a:blip r:embed="rId8"/>
          <a:stretch/>
        </p:blipFill>
        <p:spPr>
          <a:xfrm>
            <a:off x="735840" y="2025720"/>
            <a:ext cx="1749240" cy="2031840"/>
          </a:xfrm>
          <a:prstGeom prst="rect">
            <a:avLst/>
          </a:prstGeom>
          <a:ln w="0">
            <a:noFill/>
          </a:ln>
        </p:spPr>
      </p:pic>
      <p:pic>
        <p:nvPicPr>
          <p:cNvPr id="70" name="Graphic 69"/>
          <p:cNvPicPr/>
          <p:nvPr/>
        </p:nvPicPr>
        <p:blipFill>
          <a:blip r:embed="rId9">
            <a:extLst>
              <a:ext uri="{96DAC541-7B7A-43D3-8B79-37D633B846F1}">
                <asvg:svgBlip xmlns:asvg="http://schemas.microsoft.com/office/drawing/2016/SVG/main" r:embed="rId10"/>
              </a:ext>
            </a:extLst>
          </a:blip>
          <a:stretch/>
        </p:blipFill>
        <p:spPr>
          <a:xfrm>
            <a:off x="749160" y="2036880"/>
            <a:ext cx="1722600" cy="1998720"/>
          </a:xfrm>
          <a:prstGeom prst="rect">
            <a:avLst/>
          </a:prstGeom>
          <a:ln w="0">
            <a:noFill/>
          </a:ln>
        </p:spPr>
      </p:pic>
      <p:sp>
        <p:nvSpPr>
          <p:cNvPr id="71" name="TextBox 70"/>
          <p:cNvSpPr txBox="1"/>
          <p:nvPr/>
        </p:nvSpPr>
        <p:spPr>
          <a:xfrm>
            <a:off x="860400" y="4221000"/>
            <a:ext cx="1499760" cy="351000"/>
          </a:xfrm>
          <a:prstGeom prst="rect">
            <a:avLst/>
          </a:prstGeom>
          <a:noFill/>
          <a:ln w="0">
            <a:noFill/>
          </a:ln>
        </p:spPr>
        <p:txBody>
          <a:bodyPr wrap="none" lIns="90000" tIns="45000" rIns="90000" bIns="45000" anchor="t">
            <a:noAutofit/>
          </a:bodyPr>
          <a:lstStyle/>
          <a:p>
            <a:r>
              <a:rPr lang="en-US" sz="1800" b="0" u="none" strike="noStrike">
                <a:solidFill>
                  <a:srgbClr val="000000"/>
                </a:solidFill>
                <a:uFillTx/>
                <a:latin typeface="Linux Biolinum"/>
              </a:rPr>
              <a:t>Input frame A</a:t>
            </a:r>
            <a:endParaRPr lang="en-US" sz="1800" b="0" u="none" strike="noStrike">
              <a:solidFill>
                <a:srgbClr val="000000"/>
              </a:solidFill>
              <a:uFillTx/>
              <a:latin typeface="Arial"/>
            </a:endParaRPr>
          </a:p>
        </p:txBody>
      </p:sp>
      <p:sp>
        <p:nvSpPr>
          <p:cNvPr id="72" name="TextBox 71"/>
          <p:cNvSpPr txBox="1"/>
          <p:nvPr/>
        </p:nvSpPr>
        <p:spPr>
          <a:xfrm>
            <a:off x="6172200" y="2057400"/>
            <a:ext cx="427320" cy="785520"/>
          </a:xfrm>
          <a:prstGeom prst="rect">
            <a:avLst/>
          </a:prstGeom>
          <a:noFill/>
          <a:ln w="0">
            <a:noFill/>
          </a:ln>
        </p:spPr>
        <p:txBody>
          <a:bodyPr wrap="none" lIns="90000" tIns="45000" rIns="90000" bIns="45000" anchor="t">
            <a:noAutofit/>
          </a:bodyPr>
          <a:lstStyle/>
          <a:p>
            <a:r>
              <a:rPr lang="en-US" sz="4800" b="0" u="none" strike="noStrike">
                <a:solidFill>
                  <a:srgbClr val="C9211E"/>
                </a:solidFill>
                <a:uFillTx/>
                <a:latin typeface="Linux Biolinum"/>
              </a:rPr>
              <a:t>?</a:t>
            </a:r>
            <a:endParaRPr lang="en-US" sz="4800" b="0" u="none" strike="noStrike">
              <a:solidFill>
                <a:srgbClr val="000000"/>
              </a:solidFill>
              <a:uFillTx/>
              <a:latin typeface="Arial"/>
            </a:endParaRPr>
          </a:p>
        </p:txBody>
      </p:sp>
      <p:sp>
        <p:nvSpPr>
          <p:cNvPr id="73" name="TextBox 72"/>
          <p:cNvSpPr txBox="1"/>
          <p:nvPr/>
        </p:nvSpPr>
        <p:spPr>
          <a:xfrm>
            <a:off x="2543400" y="4221360"/>
            <a:ext cx="1496880" cy="351000"/>
          </a:xfrm>
          <a:prstGeom prst="rect">
            <a:avLst/>
          </a:prstGeom>
          <a:noFill/>
          <a:ln w="0">
            <a:noFill/>
          </a:ln>
        </p:spPr>
        <p:txBody>
          <a:bodyPr wrap="none" lIns="90000" tIns="45000" rIns="90000" bIns="45000" anchor="t">
            <a:noAutofit/>
          </a:bodyPr>
          <a:lstStyle/>
          <a:p>
            <a:r>
              <a:rPr lang="en-US" sz="1800" b="0" u="none" strike="noStrike">
                <a:solidFill>
                  <a:srgbClr val="000000"/>
                </a:solidFill>
                <a:uFillTx/>
                <a:latin typeface="Linux Biolinum"/>
              </a:rPr>
              <a:t>Input frame B</a:t>
            </a:r>
            <a:endParaRPr lang="en-US" sz="1800" b="0" u="none" strike="noStrike">
              <a:solidFill>
                <a:srgbClr val="000000"/>
              </a:solidFill>
              <a:uFillTx/>
              <a:latin typeface="Arial"/>
            </a:endParaRPr>
          </a:p>
        </p:txBody>
      </p:sp>
      <p:sp>
        <p:nvSpPr>
          <p:cNvPr id="74" name="TextBox 73"/>
          <p:cNvSpPr txBox="1"/>
          <p:nvPr/>
        </p:nvSpPr>
        <p:spPr>
          <a:xfrm>
            <a:off x="4321440" y="4221720"/>
            <a:ext cx="1499760" cy="351000"/>
          </a:xfrm>
          <a:prstGeom prst="rect">
            <a:avLst/>
          </a:prstGeom>
          <a:noFill/>
          <a:ln w="0">
            <a:noFill/>
          </a:ln>
        </p:spPr>
        <p:txBody>
          <a:bodyPr wrap="none" lIns="90000" tIns="45000" rIns="90000" bIns="45000" anchor="t">
            <a:noAutofit/>
          </a:bodyPr>
          <a:lstStyle/>
          <a:p>
            <a:r>
              <a:rPr lang="en-US" sz="1800" b="0" u="none" strike="noStrike">
                <a:solidFill>
                  <a:srgbClr val="000000"/>
                </a:solidFill>
                <a:uFillTx/>
                <a:latin typeface="Linux Biolinum"/>
              </a:rPr>
              <a:t>Input frame A</a:t>
            </a:r>
            <a:endParaRPr lang="en-US" sz="1800" b="0" u="none" strike="noStrike">
              <a:solidFill>
                <a:srgbClr val="000000"/>
              </a:solidFill>
              <a:uFillTx/>
              <a:latin typeface="Arial"/>
            </a:endParaRPr>
          </a:p>
        </p:txBody>
      </p:sp>
      <p:sp>
        <p:nvSpPr>
          <p:cNvPr id="75" name="TextBox 74"/>
          <p:cNvSpPr txBox="1"/>
          <p:nvPr/>
        </p:nvSpPr>
        <p:spPr>
          <a:xfrm>
            <a:off x="8174520" y="4222080"/>
            <a:ext cx="1496880" cy="351000"/>
          </a:xfrm>
          <a:prstGeom prst="rect">
            <a:avLst/>
          </a:prstGeom>
          <a:noFill/>
          <a:ln w="0">
            <a:noFill/>
          </a:ln>
        </p:spPr>
        <p:txBody>
          <a:bodyPr wrap="none" lIns="90000" tIns="45000" rIns="90000" bIns="45000" anchor="t">
            <a:noAutofit/>
          </a:bodyPr>
          <a:lstStyle/>
          <a:p>
            <a:r>
              <a:rPr lang="en-US" sz="1800" b="0" u="none" strike="noStrike">
                <a:solidFill>
                  <a:srgbClr val="000000"/>
                </a:solidFill>
                <a:uFillTx/>
                <a:latin typeface="Linux Biolinum"/>
              </a:rPr>
              <a:t>Input frame B</a:t>
            </a:r>
            <a:endParaRPr lang="en-US" sz="1800" b="0" u="none" strike="noStrike">
              <a:solidFill>
                <a:srgbClr val="000000"/>
              </a:solidFill>
              <a:uFillTx/>
              <a:latin typeface="Arial"/>
            </a:endParaRPr>
          </a:p>
        </p:txBody>
      </p:sp>
      <p:sp>
        <p:nvSpPr>
          <p:cNvPr id="3" name="PlaceHolder 2"/>
          <p:cNvSpPr>
            <a:spLocks noGrp="1"/>
          </p:cNvSpPr>
          <p:nvPr>
            <p:ph type="sldNum" idx="3"/>
          </p:nvPr>
        </p:nvSpPr>
        <p:spPr/>
        <p:txBody>
          <a:bodyPr/>
          <a:lstStyle/>
          <a:p>
            <a:fld id="{544AB18C-04FD-4A84-A13B-DA9AD2AA83BE}" type="slidenum">
              <a:rPr/>
              <a:t>7</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mph" fill="hold" nodeType="clickEffect">
                                  <p:stCondLst>
                                    <p:cond delay="0"/>
                                  </p:stCondLst>
                                  <p:childTnLst>
                                    <p:set>
                                      <p:cBhvr>
                                        <p:cTn id="6" dur="indefinite"/>
                                        <p:tgtEl>
                                          <p:spTgt spid="69"/>
                                        </p:tgtEl>
                                        <p:attrNameLst>
                                          <p:attrName>style.opacity</p:attrName>
                                        </p:attrNameLst>
                                      </p:cBhvr>
                                      <p:to>
                                        <p:strVal val="0.5"/>
                                      </p:to>
                                    </p:set>
                                  </p:childTnLst>
                                </p:cTn>
                              </p:par>
                              <p:par>
                                <p:cTn id="7" presetID="1" presetClass="entr"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PlaceHolder 1"/>
          <p:cNvSpPr>
            <a:spLocks noGrp="1"/>
          </p:cNvSpPr>
          <p:nvPr>
            <p:ph type="title"/>
          </p:nvPr>
        </p:nvSpPr>
        <p:spPr>
          <a:xfrm>
            <a:off x="504000" y="61920"/>
            <a:ext cx="9071640" cy="1274760"/>
          </a:xfrm>
          <a:prstGeom prst="rect">
            <a:avLst/>
          </a:prstGeom>
          <a:noFill/>
          <a:ln w="0">
            <a:noFill/>
          </a:ln>
        </p:spPr>
        <p:txBody>
          <a:bodyPr lIns="0" tIns="0" rIns="0" bIns="0" anchor="ctr">
            <a:noAutofit/>
          </a:bodyPr>
          <a:lstStyle/>
          <a:p>
            <a:pPr indent="0" algn="ctr">
              <a:buNone/>
            </a:pPr>
            <a:r>
              <a:rPr lang="en-US" sz="4400" b="0" u="none" strike="noStrike">
                <a:solidFill>
                  <a:srgbClr val="000000"/>
                </a:solidFill>
                <a:uFillTx/>
                <a:latin typeface="Linux Biolinum"/>
              </a:rPr>
              <a:t>Observation and Idea</a:t>
            </a:r>
            <a:endParaRPr lang="en-US" sz="4400" b="0" u="none" strike="noStrike">
              <a:solidFill>
                <a:srgbClr val="000000"/>
              </a:solidFill>
              <a:uFillTx/>
              <a:latin typeface="Arial"/>
            </a:endParaRPr>
          </a:p>
        </p:txBody>
      </p:sp>
      <p:pic>
        <p:nvPicPr>
          <p:cNvPr id="85" name="Picture 84"/>
          <p:cNvPicPr/>
          <p:nvPr/>
        </p:nvPicPr>
        <p:blipFill>
          <a:blip r:embed="rId3"/>
          <a:stretch/>
        </p:blipFill>
        <p:spPr>
          <a:xfrm>
            <a:off x="4998240" y="1376640"/>
            <a:ext cx="3459960" cy="3652560"/>
          </a:xfrm>
          <a:prstGeom prst="rect">
            <a:avLst/>
          </a:prstGeom>
          <a:ln w="0">
            <a:noFill/>
          </a:ln>
        </p:spPr>
      </p:pic>
      <p:pic>
        <p:nvPicPr>
          <p:cNvPr id="86" name="Picture 85"/>
          <p:cNvPicPr/>
          <p:nvPr/>
        </p:nvPicPr>
        <p:blipFill>
          <a:blip r:embed="rId4"/>
          <a:stretch/>
        </p:blipFill>
        <p:spPr>
          <a:xfrm>
            <a:off x="2443320" y="1376640"/>
            <a:ext cx="4963680" cy="3652560"/>
          </a:xfrm>
          <a:prstGeom prst="rect">
            <a:avLst/>
          </a:prstGeom>
          <a:ln w="0">
            <a:noFill/>
          </a:ln>
        </p:spPr>
      </p:pic>
      <p:pic>
        <p:nvPicPr>
          <p:cNvPr id="87" name="Picture 86"/>
          <p:cNvPicPr/>
          <p:nvPr/>
        </p:nvPicPr>
        <p:blipFill>
          <a:blip r:embed="rId5"/>
          <a:stretch/>
        </p:blipFill>
        <p:spPr>
          <a:xfrm>
            <a:off x="1189440" y="1339560"/>
            <a:ext cx="2356200" cy="3534480"/>
          </a:xfrm>
          <a:prstGeom prst="rect">
            <a:avLst/>
          </a:prstGeom>
          <a:ln w="0">
            <a:noFill/>
          </a:ln>
        </p:spPr>
      </p:pic>
      <p:sp>
        <p:nvSpPr>
          <p:cNvPr id="3" name="PlaceHolder 2"/>
          <p:cNvSpPr>
            <a:spLocks noGrp="1"/>
          </p:cNvSpPr>
          <p:nvPr>
            <p:ph type="sldNum" idx="3"/>
          </p:nvPr>
        </p:nvSpPr>
        <p:spPr/>
        <p:txBody>
          <a:bodyPr/>
          <a:lstStyle/>
          <a:p>
            <a:fld id="{9F28C01C-8AFA-42AE-B56B-DD4E0686159D}" type="slidenum">
              <a:rPr/>
              <a:t>8</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u="none" strike="noStrike">
                <a:solidFill>
                  <a:srgbClr val="000000"/>
                </a:solidFill>
                <a:uFillTx/>
                <a:latin typeface="Linux Biolinum"/>
              </a:rPr>
              <a:t>Observation and Idea</a:t>
            </a:r>
            <a:endParaRPr lang="en-US" sz="4400" b="0" u="none" strike="noStrike">
              <a:solidFill>
                <a:srgbClr val="000000"/>
              </a:solidFill>
              <a:uFillTx/>
              <a:latin typeface="Arial"/>
            </a:endParaRPr>
          </a:p>
        </p:txBody>
      </p:sp>
      <p:pic>
        <p:nvPicPr>
          <p:cNvPr id="89" name="Picture 88"/>
          <p:cNvPicPr/>
          <p:nvPr/>
        </p:nvPicPr>
        <p:blipFill>
          <a:blip r:embed="rId3"/>
          <a:stretch/>
        </p:blipFill>
        <p:spPr>
          <a:xfrm>
            <a:off x="6982200" y="2797200"/>
            <a:ext cx="2208240" cy="2208240"/>
          </a:xfrm>
          <a:prstGeom prst="rect">
            <a:avLst/>
          </a:prstGeom>
          <a:ln w="0">
            <a:noFill/>
          </a:ln>
        </p:spPr>
      </p:pic>
      <p:pic>
        <p:nvPicPr>
          <p:cNvPr id="90" name="Picture 89"/>
          <p:cNvPicPr/>
          <p:nvPr/>
        </p:nvPicPr>
        <p:blipFill>
          <a:blip r:embed="rId4"/>
          <a:stretch/>
        </p:blipFill>
        <p:spPr>
          <a:xfrm>
            <a:off x="504000" y="2768400"/>
            <a:ext cx="2208240" cy="2208240"/>
          </a:xfrm>
          <a:prstGeom prst="rect">
            <a:avLst/>
          </a:prstGeom>
          <a:ln w="0">
            <a:noFill/>
          </a:ln>
        </p:spPr>
      </p:pic>
      <p:pic>
        <p:nvPicPr>
          <p:cNvPr id="91" name="Picture 90"/>
          <p:cNvPicPr/>
          <p:nvPr/>
        </p:nvPicPr>
        <p:blipFill>
          <a:blip r:embed="rId5"/>
          <a:stretch/>
        </p:blipFill>
        <p:spPr>
          <a:xfrm>
            <a:off x="2565000" y="2797560"/>
            <a:ext cx="2208240" cy="2208240"/>
          </a:xfrm>
          <a:prstGeom prst="rect">
            <a:avLst/>
          </a:prstGeom>
          <a:ln w="0">
            <a:noFill/>
          </a:ln>
        </p:spPr>
      </p:pic>
      <p:pic>
        <p:nvPicPr>
          <p:cNvPr id="92" name="Picture 91"/>
          <p:cNvPicPr/>
          <p:nvPr/>
        </p:nvPicPr>
        <p:blipFill>
          <a:blip r:embed="rId6"/>
          <a:stretch/>
        </p:blipFill>
        <p:spPr>
          <a:xfrm>
            <a:off x="4773960" y="2797560"/>
            <a:ext cx="2208240" cy="2208240"/>
          </a:xfrm>
          <a:prstGeom prst="rect">
            <a:avLst/>
          </a:prstGeom>
          <a:ln w="0">
            <a:noFill/>
          </a:ln>
        </p:spPr>
      </p:pic>
      <p:sp>
        <p:nvSpPr>
          <p:cNvPr id="93" name="PlaceHolder 2"/>
          <p:cNvSpPr>
            <a:spLocks noGrp="1"/>
          </p:cNvSpPr>
          <p:nvPr>
            <p:ph/>
          </p:nvPr>
        </p:nvSpPr>
        <p:spPr>
          <a:xfrm>
            <a:off x="504000" y="1326600"/>
            <a:ext cx="9071640" cy="1470960"/>
          </a:xfrm>
          <a:prstGeom prst="rect">
            <a:avLst/>
          </a:prstGeom>
          <a:noFill/>
          <a:ln w="0">
            <a:noFill/>
          </a:ln>
        </p:spPr>
        <p:txBody>
          <a:bodyPr lIns="0" tIns="0" rIns="0" bIns="0" anchor="t">
            <a:normAutofit/>
          </a:bodyPr>
          <a:lstStyle/>
          <a:p>
            <a:pPr marL="432000" indent="0">
              <a:spcBef>
                <a:spcPts val="1417"/>
              </a:spcBef>
              <a:buNone/>
            </a:pPr>
            <a:r>
              <a:rPr lang="en-US" sz="3200" b="0" u="none" strike="noStrike">
                <a:solidFill>
                  <a:srgbClr val="000000"/>
                </a:solidFill>
                <a:uFillTx/>
                <a:latin typeface="Linux Biolinum"/>
              </a:rPr>
              <a:t>Divide animation into skeletal and secondary parts</a:t>
            </a:r>
            <a:endParaRPr lang="en-US" sz="3200" b="0" u="none" strike="noStrike">
              <a:solidFill>
                <a:srgbClr val="000000"/>
              </a:solidFill>
              <a:uFillTx/>
              <a:latin typeface="Arial"/>
            </a:endParaRPr>
          </a:p>
          <a:p>
            <a:pPr marL="864000" lvl="1" indent="-324000">
              <a:spcBef>
                <a:spcPts val="1134"/>
              </a:spcBef>
              <a:buClr>
                <a:srgbClr val="000000"/>
              </a:buClr>
              <a:buSzPct val="75000"/>
              <a:buFont typeface="Symbol" charset="2"/>
              <a:buChar char=""/>
            </a:pPr>
            <a:r>
              <a:rPr lang="en-US" sz="2400" b="0" u="none" strike="noStrike">
                <a:solidFill>
                  <a:srgbClr val="000000"/>
                </a:solidFill>
                <a:uFillTx/>
                <a:latin typeface="Linux Biolinum"/>
              </a:rPr>
              <a:t>Explicitly capture skeletal animation via mesh deformation</a:t>
            </a:r>
            <a:endParaRPr lang="en-US" sz="2400" b="0" u="none" strike="noStrike">
              <a:solidFill>
                <a:srgbClr val="000000"/>
              </a:solidFill>
              <a:uFillTx/>
              <a:latin typeface="Arial"/>
            </a:endParaRPr>
          </a:p>
          <a:p>
            <a:pPr marL="864000" lvl="1" indent="-324000">
              <a:spcBef>
                <a:spcPts val="1134"/>
              </a:spcBef>
              <a:buClr>
                <a:srgbClr val="000000"/>
              </a:buClr>
              <a:buSzPct val="75000"/>
              <a:buFont typeface="Symbol" charset="2"/>
              <a:buChar char=""/>
            </a:pPr>
            <a:r>
              <a:rPr lang="en-US" sz="2400" b="0" u="none" strike="noStrike">
                <a:solidFill>
                  <a:srgbClr val="000000"/>
                </a:solidFill>
                <a:uFillTx/>
                <a:latin typeface="Linux Biolinum"/>
              </a:rPr>
              <a:t>Secondary deformation modeled by frame interpolation</a:t>
            </a:r>
            <a:endParaRPr lang="en-US" sz="2400" b="0" u="none" strike="noStrike">
              <a:solidFill>
                <a:srgbClr val="000000"/>
              </a:solidFill>
              <a:uFillTx/>
              <a:latin typeface="Arial"/>
            </a:endParaRPr>
          </a:p>
        </p:txBody>
      </p:sp>
      <p:sp>
        <p:nvSpPr>
          <p:cNvPr id="94" name="TextBox 93"/>
          <p:cNvSpPr txBox="1"/>
          <p:nvPr/>
        </p:nvSpPr>
        <p:spPr>
          <a:xfrm>
            <a:off x="687960" y="4874040"/>
            <a:ext cx="1540440" cy="351000"/>
          </a:xfrm>
          <a:prstGeom prst="rect">
            <a:avLst/>
          </a:prstGeom>
          <a:noFill/>
          <a:ln w="0">
            <a:noFill/>
          </a:ln>
        </p:spPr>
        <p:txBody>
          <a:bodyPr wrap="none" lIns="90000" tIns="45000" rIns="90000" bIns="45000" anchor="t">
            <a:noAutofit/>
          </a:bodyPr>
          <a:lstStyle/>
          <a:p>
            <a:r>
              <a:rPr lang="en-US" sz="1800" b="0" u="none" strike="noStrike">
                <a:solidFill>
                  <a:srgbClr val="000000"/>
                </a:solidFill>
                <a:uFillTx/>
                <a:latin typeface="Linux Biolinum"/>
              </a:rPr>
              <a:t>Input frame A</a:t>
            </a:r>
            <a:endParaRPr lang="en-US" sz="1800" b="0" u="none" strike="noStrike">
              <a:solidFill>
                <a:srgbClr val="000000"/>
              </a:solidFill>
              <a:uFillTx/>
              <a:latin typeface="Arial"/>
            </a:endParaRPr>
          </a:p>
        </p:txBody>
      </p:sp>
      <p:sp>
        <p:nvSpPr>
          <p:cNvPr id="95" name="TextBox 94"/>
          <p:cNvSpPr txBox="1"/>
          <p:nvPr/>
        </p:nvSpPr>
        <p:spPr>
          <a:xfrm>
            <a:off x="7448760" y="4874040"/>
            <a:ext cx="1649160" cy="602280"/>
          </a:xfrm>
          <a:prstGeom prst="rect">
            <a:avLst/>
          </a:prstGeom>
          <a:noFill/>
          <a:ln w="0">
            <a:noFill/>
          </a:ln>
        </p:spPr>
        <p:txBody>
          <a:bodyPr lIns="90000" tIns="45000" rIns="90000" bIns="45000" anchor="t">
            <a:noAutofit/>
          </a:bodyPr>
          <a:lstStyle/>
          <a:p>
            <a:r>
              <a:rPr lang="en-US" sz="1800" b="0" u="none" strike="noStrike">
                <a:solidFill>
                  <a:srgbClr val="000000"/>
                </a:solidFill>
                <a:uFillTx/>
                <a:latin typeface="Linux Biolinum"/>
              </a:rPr>
              <a:t>Input frame B</a:t>
            </a:r>
            <a:endParaRPr lang="en-US" sz="1800" b="0" u="none" strike="noStrike">
              <a:solidFill>
                <a:srgbClr val="000000"/>
              </a:solidFill>
              <a:uFillTx/>
              <a:latin typeface="Arial"/>
            </a:endParaRPr>
          </a:p>
        </p:txBody>
      </p:sp>
      <p:sp>
        <p:nvSpPr>
          <p:cNvPr id="96" name="TextBox 95"/>
          <p:cNvSpPr txBox="1"/>
          <p:nvPr/>
        </p:nvSpPr>
        <p:spPr>
          <a:xfrm>
            <a:off x="3193560" y="4874040"/>
            <a:ext cx="1538640" cy="351000"/>
          </a:xfrm>
          <a:prstGeom prst="rect">
            <a:avLst/>
          </a:prstGeom>
          <a:noFill/>
          <a:ln w="0">
            <a:noFill/>
          </a:ln>
        </p:spPr>
        <p:txBody>
          <a:bodyPr wrap="none" lIns="90000" tIns="45000" rIns="90000" bIns="45000" anchor="t">
            <a:noAutofit/>
          </a:bodyPr>
          <a:lstStyle/>
          <a:p>
            <a:r>
              <a:rPr lang="en-US" sz="1800" b="0" u="none" strike="noStrike">
                <a:solidFill>
                  <a:srgbClr val="000000"/>
                </a:solidFill>
                <a:uFillTx/>
                <a:latin typeface="Linux Biolinum"/>
              </a:rPr>
              <a:t>Skeletal</a:t>
            </a:r>
            <a:endParaRPr lang="en-US" sz="1800" b="0" u="none" strike="noStrike">
              <a:solidFill>
                <a:srgbClr val="000000"/>
              </a:solidFill>
              <a:uFillTx/>
              <a:latin typeface="Arial"/>
            </a:endParaRPr>
          </a:p>
        </p:txBody>
      </p:sp>
      <p:sp>
        <p:nvSpPr>
          <p:cNvPr id="97" name="TextBox 96"/>
          <p:cNvSpPr txBox="1"/>
          <p:nvPr/>
        </p:nvSpPr>
        <p:spPr>
          <a:xfrm>
            <a:off x="5497560" y="4874040"/>
            <a:ext cx="1538640" cy="351000"/>
          </a:xfrm>
          <a:prstGeom prst="rect">
            <a:avLst/>
          </a:prstGeom>
          <a:noFill/>
          <a:ln w="0">
            <a:noFill/>
          </a:ln>
        </p:spPr>
        <p:txBody>
          <a:bodyPr wrap="none" lIns="90000" tIns="45000" rIns="90000" bIns="45000" anchor="t">
            <a:noAutofit/>
          </a:bodyPr>
          <a:lstStyle/>
          <a:p>
            <a:r>
              <a:rPr lang="en-US" sz="1800" b="0" u="none" strike="noStrike">
                <a:solidFill>
                  <a:srgbClr val="000000"/>
                </a:solidFill>
                <a:uFillTx/>
                <a:latin typeface="Linux Biolinum"/>
              </a:rPr>
              <a:t>Secondary</a:t>
            </a:r>
            <a:endParaRPr lang="en-US" sz="1800" b="0" u="none" strike="noStrike">
              <a:solidFill>
                <a:srgbClr val="000000"/>
              </a:solidFill>
              <a:uFillTx/>
              <a:latin typeface="Arial"/>
            </a:endParaRPr>
          </a:p>
        </p:txBody>
      </p:sp>
      <p:sp>
        <p:nvSpPr>
          <p:cNvPr id="4" name="PlaceHolder 3"/>
          <p:cNvSpPr>
            <a:spLocks noGrp="1"/>
          </p:cNvSpPr>
          <p:nvPr>
            <p:ph type="sldNum" idx="3"/>
          </p:nvPr>
        </p:nvSpPr>
        <p:spPr/>
        <p:txBody>
          <a:bodyPr/>
          <a:lstStyle/>
          <a:p>
            <a:fld id="{D7077F5B-00FC-421C-922F-8DCEE659FA6E}" type="slidenum">
              <a:rPr/>
              <a:t>9</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9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3302</TotalTime>
  <Words>1694</Words>
  <Application>Microsoft Office PowerPoint</Application>
  <PresentationFormat>Custom</PresentationFormat>
  <Paragraphs>143</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Linux Biolinum</vt:lpstr>
      <vt:lpstr>Symbol</vt:lpstr>
      <vt:lpstr>Times New Roman</vt:lpstr>
      <vt:lpstr>Wingdings</vt:lpstr>
      <vt:lpstr>Office</vt:lpstr>
      <vt:lpstr>PowerPoint Presentation</vt:lpstr>
      <vt:lpstr>Inbetweening</vt:lpstr>
      <vt:lpstr>Objective</vt:lpstr>
      <vt:lpstr>Related work</vt:lpstr>
      <vt:lpstr>Previous work: clean vector drawings</vt:lpstr>
      <vt:lpstr>Previous work: frame interpolation</vt:lpstr>
      <vt:lpstr>Main challenge: occlusions</vt:lpstr>
      <vt:lpstr>Observation and Idea</vt:lpstr>
      <vt:lpstr>Observation and Idea</vt:lpstr>
      <vt:lpstr>Algorithm overview</vt:lpstr>
      <vt:lpstr>Algorithm: 2D joints and T-junctions</vt:lpstr>
      <vt:lpstr>Algorithm overview</vt:lpstr>
      <vt:lpstr>Algorithm: occlusion masks</vt:lpstr>
      <vt:lpstr>Algorithm overview</vt:lpstr>
      <vt:lpstr>Topology optimization</vt:lpstr>
      <vt:lpstr>Topology optimization</vt:lpstr>
      <vt:lpstr>Algorithm overview</vt:lpstr>
      <vt:lpstr>Frame interpolation</vt:lpstr>
      <vt:lpstr>Blending optimization</vt:lpstr>
      <vt:lpstr>Results</vt:lpstr>
      <vt:lpstr>Results</vt:lpstr>
      <vt:lpstr>Results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dc:description/>
  <cp:lastModifiedBy>Luiza Brodt</cp:lastModifiedBy>
  <cp:revision>618</cp:revision>
  <dcterms:created xsi:type="dcterms:W3CDTF">2022-11-03T12:34:10Z</dcterms:created>
  <dcterms:modified xsi:type="dcterms:W3CDTF">2024-12-05T01:42:21Z</dcterms:modified>
  <dc:language>en-US</dc:language>
</cp:coreProperties>
</file>