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3" r:id="rId7"/>
    <p:sldId id="264" r:id="rId8"/>
    <p:sldId id="265" r:id="rId9"/>
    <p:sldId id="279" r:id="rId10"/>
    <p:sldId id="266" r:id="rId11"/>
    <p:sldId id="281" r:id="rId12"/>
    <p:sldId id="282" r:id="rId13"/>
    <p:sldId id="283" r:id="rId14"/>
    <p:sldId id="311" r:id="rId15"/>
    <p:sldId id="313" r:id="rId16"/>
    <p:sldId id="314" r:id="rId17"/>
    <p:sldId id="310" r:id="rId18"/>
    <p:sldId id="284" r:id="rId19"/>
    <p:sldId id="316" r:id="rId20"/>
    <p:sldId id="315" r:id="rId21"/>
    <p:sldId id="317" r:id="rId22"/>
    <p:sldId id="308" r:id="rId23"/>
    <p:sldId id="309" r:id="rId24"/>
    <p:sldId id="286" r:id="rId25"/>
    <p:sldId id="318" r:id="rId26"/>
    <p:sldId id="320" r:id="rId27"/>
    <p:sldId id="321" r:id="rId28"/>
    <p:sldId id="329" r:id="rId29"/>
    <p:sldId id="323" r:id="rId30"/>
    <p:sldId id="326" r:id="rId31"/>
    <p:sldId id="324" r:id="rId32"/>
    <p:sldId id="325" r:id="rId33"/>
    <p:sldId id="327" r:id="rId34"/>
    <p:sldId id="274" r:id="rId35"/>
    <p:sldId id="275" r:id="rId36"/>
    <p:sldId id="277" r:id="rId37"/>
    <p:sldId id="278" r:id="rId38"/>
    <p:sldId id="290" r:id="rId39"/>
    <p:sldId id="292" r:id="rId40"/>
    <p:sldId id="293" r:id="rId41"/>
    <p:sldId id="294" r:id="rId42"/>
    <p:sldId id="295" r:id="rId43"/>
    <p:sldId id="296" r:id="rId44"/>
    <p:sldId id="307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5" r:id="rId53"/>
    <p:sldId id="306" r:id="rId54"/>
    <p:sldId id="304" r:id="rId55"/>
    <p:sldId id="328" r:id="rId5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E0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4660"/>
  </p:normalViewPr>
  <p:slideViewPr>
    <p:cSldViewPr>
      <p:cViewPr varScale="1">
        <p:scale>
          <a:sx n="74" d="100"/>
          <a:sy n="74" d="100"/>
        </p:scale>
        <p:origin x="36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6BF2B-5C4A-47AE-BBD7-CC8F22B78A50}" type="datetimeFigureOut">
              <a:rPr lang="fr-FR" smtClean="0"/>
              <a:pPr/>
              <a:t>28/10/2024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6DA30-29E9-4E41-8B2C-69C4DE83D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Recherche exacte de motifs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Nadia El-Mabrouk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Optimisations de l’algorithme naïf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Ne pas </a:t>
            </a:r>
            <a:r>
              <a:rPr lang="fr-CA" dirty="0" err="1"/>
              <a:t>recomparer</a:t>
            </a:r>
            <a:r>
              <a:rPr lang="fr-CA" dirty="0"/>
              <a:t> les mêmes </a:t>
            </a:r>
            <a:r>
              <a:rPr lang="fr-FR" dirty="0"/>
              <a:t>caractères d’une étape à l’autre;</a:t>
            </a:r>
          </a:p>
          <a:p>
            <a:r>
              <a:rPr lang="fr-FR" dirty="0"/>
              <a:t>Décaler le mot de plus d’un caractère à la fois;</a:t>
            </a:r>
          </a:p>
          <a:p>
            <a:r>
              <a:rPr lang="fr-FR" dirty="0"/>
              <a:t>Éviter de considérer certaines parties du texte.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Approche Morris-Pratt (1970)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fr-CA" dirty="0"/>
              <a:t>À chaque étape, </a:t>
            </a:r>
            <a:r>
              <a:rPr lang="fr-CA" dirty="0">
                <a:solidFill>
                  <a:schemeClr val="accent1"/>
                </a:solidFill>
              </a:rPr>
              <a:t>décalage de </a:t>
            </a:r>
            <a:r>
              <a:rPr lang="fr-CA" i="1" dirty="0">
                <a:solidFill>
                  <a:schemeClr val="accent1"/>
                </a:solidFill>
              </a:rPr>
              <a:t>P</a:t>
            </a:r>
            <a:r>
              <a:rPr lang="fr-CA" dirty="0">
                <a:solidFill>
                  <a:schemeClr val="accent1"/>
                </a:solidFill>
              </a:rPr>
              <a:t> </a:t>
            </a:r>
            <a:r>
              <a:rPr lang="fr-CA" dirty="0"/>
              <a:t>de plus d’un caractère.</a:t>
            </a:r>
          </a:p>
          <a:p>
            <a:r>
              <a:rPr lang="fr-CA" dirty="0"/>
              <a:t>Index  </a:t>
            </a:r>
            <a:r>
              <a:rPr lang="fr-CA" i="1" dirty="0"/>
              <a:t>j </a:t>
            </a:r>
            <a:r>
              <a:rPr lang="fr-CA" dirty="0"/>
              <a:t>sur le texte jamais décrémenté</a:t>
            </a:r>
          </a:p>
          <a:p>
            <a:r>
              <a:rPr lang="fr-CA" dirty="0"/>
              <a:t>Les décalages ne dépendent que de </a:t>
            </a:r>
            <a:r>
              <a:rPr lang="fr-CA" i="1" dirty="0"/>
              <a:t>P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Approche Morris-Pratt (1970)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3480" y="5085184"/>
            <a:ext cx="8229600" cy="1314366"/>
          </a:xfrm>
        </p:spPr>
        <p:txBody>
          <a:bodyPr>
            <a:normAutofit fontScale="92500" lnSpcReduction="20000"/>
          </a:bodyPr>
          <a:lstStyle/>
          <a:p>
            <a:r>
              <a:rPr lang="fr-FR" dirty="0">
                <a:solidFill>
                  <a:srgbClr val="0070C0"/>
                </a:solidFill>
              </a:rPr>
              <a:t>Bord d’un mot </a:t>
            </a:r>
            <a:r>
              <a:rPr lang="fr-FR" i="1" dirty="0">
                <a:solidFill>
                  <a:srgbClr val="0070C0"/>
                </a:solidFill>
              </a:rPr>
              <a:t>u</a:t>
            </a:r>
            <a:r>
              <a:rPr lang="fr-FR" i="1" dirty="0">
                <a:solidFill>
                  <a:srgbClr val="FF0000"/>
                </a:solidFill>
              </a:rPr>
              <a:t> </a:t>
            </a:r>
            <a:r>
              <a:rPr lang="fr-FR" dirty="0"/>
              <a:t>:  facteur de </a:t>
            </a:r>
            <a:r>
              <a:rPr lang="fr-FR" i="1" dirty="0"/>
              <a:t>u</a:t>
            </a:r>
            <a:r>
              <a:rPr lang="fr-FR" dirty="0"/>
              <a:t>, à la fois préfixe et suffixe de </a:t>
            </a:r>
            <a:r>
              <a:rPr lang="fr-FR" i="1" dirty="0"/>
              <a:t>u.</a:t>
            </a:r>
          </a:p>
          <a:p>
            <a:r>
              <a:rPr lang="fr-FR" dirty="0">
                <a:solidFill>
                  <a:srgbClr val="0070C0"/>
                </a:solidFill>
              </a:rPr>
              <a:t>Bord </a:t>
            </a:r>
            <a:r>
              <a:rPr lang="fr-FR" dirty="0">
                <a:solidFill>
                  <a:srgbClr val="FF0000"/>
                </a:solidFill>
              </a:rPr>
              <a:t>maximal</a:t>
            </a:r>
            <a:r>
              <a:rPr lang="fr-FR" dirty="0">
                <a:solidFill>
                  <a:srgbClr val="0070C0"/>
                </a:solidFill>
              </a:rPr>
              <a:t> de </a:t>
            </a:r>
            <a:r>
              <a:rPr lang="fr-FR" i="1" dirty="0">
                <a:solidFill>
                  <a:srgbClr val="0070C0"/>
                </a:solidFill>
              </a:rPr>
              <a:t>u </a:t>
            </a:r>
            <a:r>
              <a:rPr lang="fr-FR" dirty="0"/>
              <a:t>: Plus long bord de </a:t>
            </a:r>
            <a:r>
              <a:rPr lang="fr-FR" i="1" dirty="0"/>
              <a:t>u</a:t>
            </a:r>
            <a:r>
              <a:rPr lang="fr-FR" dirty="0"/>
              <a:t>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5069772-77F3-4CFA-A351-051F7E7EAC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30" y="1556792"/>
            <a:ext cx="8790340" cy="324036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/>
              <a:t>Algorithme MP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39552" y="1772816"/>
          <a:ext cx="8280928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497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T:</a:t>
                      </a:r>
                      <a:endParaRPr lang="fr-FR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2" name="Connecteur droit avec flèche 31"/>
          <p:cNvCxnSpPr/>
          <p:nvPr/>
        </p:nvCxnSpPr>
        <p:spPr>
          <a:xfrm>
            <a:off x="226774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154766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118762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971600" y="2276872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Connecteur droit avec flèche 11"/>
          <p:cNvCxnSpPr/>
          <p:nvPr/>
        </p:nvCxnSpPr>
        <p:spPr>
          <a:xfrm>
            <a:off x="190770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62778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305983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341987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0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562126"/>
              </p:ext>
            </p:extLst>
          </p:nvPr>
        </p:nvGraphicFramePr>
        <p:xfrm>
          <a:off x="1619672" y="3501008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x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1" name="Connecteur droit avec flèche 20"/>
          <p:cNvCxnSpPr/>
          <p:nvPr/>
        </p:nvCxnSpPr>
        <p:spPr>
          <a:xfrm>
            <a:off x="3851920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971600" y="1772816"/>
            <a:ext cx="309634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5" name="Tableau 24">
            <a:extLst>
              <a:ext uri="{FF2B5EF4-FFF2-40B4-BE49-F238E27FC236}">
                <a16:creationId xmlns:a16="http://schemas.microsoft.com/office/drawing/2014/main" id="{2CE5F1BF-A057-4118-9CB1-2E9AAE7CF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483553"/>
              </p:ext>
            </p:extLst>
          </p:nvPr>
        </p:nvGraphicFramePr>
        <p:xfrm>
          <a:off x="2003706" y="3960245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/>
              <a:t>Algorithme MP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39552" y="1772816"/>
          <a:ext cx="8280928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497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T:</a:t>
                      </a:r>
                      <a:endParaRPr lang="fr-FR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2" name="Connecteur droit avec flèche 31"/>
          <p:cNvCxnSpPr/>
          <p:nvPr/>
        </p:nvCxnSpPr>
        <p:spPr>
          <a:xfrm>
            <a:off x="226774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154766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118762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971600" y="2276872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Connecteur droit avec flèche 11"/>
          <p:cNvCxnSpPr/>
          <p:nvPr/>
        </p:nvCxnSpPr>
        <p:spPr>
          <a:xfrm>
            <a:off x="190770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62778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305983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341987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1619672" y="3501008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x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1" name="Connecteur droit avec flèche 20"/>
          <p:cNvCxnSpPr/>
          <p:nvPr/>
        </p:nvCxnSpPr>
        <p:spPr>
          <a:xfrm>
            <a:off x="3851920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971600" y="1772816"/>
            <a:ext cx="309634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5" name="Tableau 24">
            <a:extLst>
              <a:ext uri="{FF2B5EF4-FFF2-40B4-BE49-F238E27FC236}">
                <a16:creationId xmlns:a16="http://schemas.microsoft.com/office/drawing/2014/main" id="{2CE5F1BF-A057-4118-9CB1-2E9AAE7CF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288452"/>
              </p:ext>
            </p:extLst>
          </p:nvPr>
        </p:nvGraphicFramePr>
        <p:xfrm>
          <a:off x="2339752" y="3933057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984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/>
              <a:t>Algorithme MP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39552" y="1772816"/>
          <a:ext cx="8280928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497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T:</a:t>
                      </a:r>
                      <a:endParaRPr lang="fr-FR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2" name="Connecteur droit avec flèche 31"/>
          <p:cNvCxnSpPr/>
          <p:nvPr/>
        </p:nvCxnSpPr>
        <p:spPr>
          <a:xfrm>
            <a:off x="226774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154766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118762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971600" y="2276872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Connecteur droit avec flèche 11"/>
          <p:cNvCxnSpPr/>
          <p:nvPr/>
        </p:nvCxnSpPr>
        <p:spPr>
          <a:xfrm>
            <a:off x="190770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62778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305983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341987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1619672" y="3501008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x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1" name="Connecteur droit avec flèche 20"/>
          <p:cNvCxnSpPr/>
          <p:nvPr/>
        </p:nvCxnSpPr>
        <p:spPr>
          <a:xfrm>
            <a:off x="3851920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971600" y="1772816"/>
            <a:ext cx="309634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5" name="Tableau 24">
            <a:extLst>
              <a:ext uri="{FF2B5EF4-FFF2-40B4-BE49-F238E27FC236}">
                <a16:creationId xmlns:a16="http://schemas.microsoft.com/office/drawing/2014/main" id="{2CE5F1BF-A057-4118-9CB1-2E9AAE7CF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724815"/>
              </p:ext>
            </p:extLst>
          </p:nvPr>
        </p:nvGraphicFramePr>
        <p:xfrm>
          <a:off x="2687788" y="3917312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601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/>
              <a:t>Algorithme MP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39552" y="1772816"/>
          <a:ext cx="8280928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497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T:</a:t>
                      </a:r>
                      <a:endParaRPr lang="fr-FR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2" name="Connecteur droit avec flèche 31"/>
          <p:cNvCxnSpPr/>
          <p:nvPr/>
        </p:nvCxnSpPr>
        <p:spPr>
          <a:xfrm>
            <a:off x="226774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154766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118762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971600" y="2276872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Connecteur droit avec flèche 11"/>
          <p:cNvCxnSpPr/>
          <p:nvPr/>
        </p:nvCxnSpPr>
        <p:spPr>
          <a:xfrm>
            <a:off x="190770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62778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305983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341987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1619672" y="3501008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x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1" name="Connecteur droit avec flèche 20"/>
          <p:cNvCxnSpPr/>
          <p:nvPr/>
        </p:nvCxnSpPr>
        <p:spPr>
          <a:xfrm>
            <a:off x="3851920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971600" y="1772816"/>
            <a:ext cx="309634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5" name="Tableau 24">
            <a:extLst>
              <a:ext uri="{FF2B5EF4-FFF2-40B4-BE49-F238E27FC236}">
                <a16:creationId xmlns:a16="http://schemas.microsoft.com/office/drawing/2014/main" id="{2CE5F1BF-A057-4118-9CB1-2E9AAE7CF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536487"/>
              </p:ext>
            </p:extLst>
          </p:nvPr>
        </p:nvGraphicFramePr>
        <p:xfrm>
          <a:off x="3001969" y="3945592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4490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/>
              <a:t>Algorithme MP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940283"/>
              </p:ext>
            </p:extLst>
          </p:nvPr>
        </p:nvGraphicFramePr>
        <p:xfrm>
          <a:off x="539552" y="2006809"/>
          <a:ext cx="8280928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497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T:</a:t>
                      </a:r>
                      <a:endParaRPr lang="fr-FR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2" name="Connecteur droit avec flèche 31"/>
          <p:cNvCxnSpPr/>
          <p:nvPr/>
        </p:nvCxnSpPr>
        <p:spPr>
          <a:xfrm>
            <a:off x="2267744" y="1718777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1547664" y="1718777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1187624" y="1718777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762684"/>
              </p:ext>
            </p:extLst>
          </p:nvPr>
        </p:nvGraphicFramePr>
        <p:xfrm>
          <a:off x="1033945" y="2510865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Connecteur droit avec flèche 11"/>
          <p:cNvCxnSpPr/>
          <p:nvPr/>
        </p:nvCxnSpPr>
        <p:spPr>
          <a:xfrm>
            <a:off x="1907704" y="1718777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627784" y="1718777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3059832" y="1718777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3419872" y="1718777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3851920" y="1718777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37" name="Tableau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670094"/>
              </p:ext>
            </p:extLst>
          </p:nvPr>
        </p:nvGraphicFramePr>
        <p:xfrm>
          <a:off x="2339752" y="4509120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42" name="Connecteur droit avec flèche 41"/>
          <p:cNvCxnSpPr/>
          <p:nvPr/>
        </p:nvCxnSpPr>
        <p:spPr>
          <a:xfrm flipH="1" flipV="1">
            <a:off x="3131840" y="5085185"/>
            <a:ext cx="2088232" cy="115212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4" name="ZoneTexte 43"/>
          <p:cNvSpPr txBox="1"/>
          <p:nvPr/>
        </p:nvSpPr>
        <p:spPr>
          <a:xfrm>
            <a:off x="4860032" y="6381328"/>
            <a:ext cx="2645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Plus long bord de u 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1296144" y="4509120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C00000"/>
                </a:solidFill>
              </a:rPr>
              <a:t>Mot u:</a:t>
            </a:r>
          </a:p>
        </p:txBody>
      </p:sp>
      <p:graphicFrame>
        <p:nvGraphicFramePr>
          <p:cNvPr id="53" name="Tableau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322194"/>
              </p:ext>
            </p:extLst>
          </p:nvPr>
        </p:nvGraphicFramePr>
        <p:xfrm>
          <a:off x="2546113" y="3028631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Rectangle 40"/>
          <p:cNvSpPr/>
          <p:nvPr/>
        </p:nvSpPr>
        <p:spPr>
          <a:xfrm>
            <a:off x="971600" y="2438857"/>
            <a:ext cx="2664296" cy="5760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2267744" y="4149080"/>
            <a:ext cx="2736304" cy="122413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7" name="Connecteur droit 66"/>
          <p:cNvCxnSpPr/>
          <p:nvPr/>
        </p:nvCxnSpPr>
        <p:spPr>
          <a:xfrm>
            <a:off x="3851920" y="5085184"/>
            <a:ext cx="10801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>
            <a:off x="2411760" y="5085184"/>
            <a:ext cx="100811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4C2E14B2-6DC3-42D6-BF33-663B4E698C25}"/>
              </a:ext>
            </a:extLst>
          </p:cNvPr>
          <p:cNvCxnSpPr/>
          <p:nvPr/>
        </p:nvCxnSpPr>
        <p:spPr>
          <a:xfrm>
            <a:off x="1043608" y="2942913"/>
            <a:ext cx="100811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Tableau 37">
            <a:extLst>
              <a:ext uri="{FF2B5EF4-FFF2-40B4-BE49-F238E27FC236}">
                <a16:creationId xmlns:a16="http://schemas.microsoft.com/office/drawing/2014/main" id="{E16136B5-1707-4E37-A8CB-454D0207C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14940"/>
              </p:ext>
            </p:extLst>
          </p:nvPr>
        </p:nvGraphicFramePr>
        <p:xfrm>
          <a:off x="3347864" y="3474389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052F5CC3-C779-47D5-8E50-C03901392486}"/>
              </a:ext>
            </a:extLst>
          </p:cNvPr>
          <p:cNvCxnSpPr/>
          <p:nvPr/>
        </p:nvCxnSpPr>
        <p:spPr>
          <a:xfrm>
            <a:off x="3851920" y="1376993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D2F37228-B2B3-44FE-9CA0-47D078F59499}"/>
              </a:ext>
            </a:extLst>
          </p:cNvPr>
          <p:cNvCxnSpPr/>
          <p:nvPr/>
        </p:nvCxnSpPr>
        <p:spPr>
          <a:xfrm>
            <a:off x="3872915" y="1088961"/>
            <a:ext cx="0" cy="2880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0B08DE8E-9CC3-46D9-8009-5472802E07CB}"/>
              </a:ext>
            </a:extLst>
          </p:cNvPr>
          <p:cNvCxnSpPr>
            <a:cxnSpLocks/>
          </p:cNvCxnSpPr>
          <p:nvPr/>
        </p:nvCxnSpPr>
        <p:spPr>
          <a:xfrm>
            <a:off x="4304845" y="1721129"/>
            <a:ext cx="0" cy="2880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CFBEE282-52C4-4FB0-9DD5-572B05BBDF5A}"/>
              </a:ext>
            </a:extLst>
          </p:cNvPr>
          <p:cNvCxnSpPr>
            <a:cxnSpLocks/>
          </p:cNvCxnSpPr>
          <p:nvPr/>
        </p:nvCxnSpPr>
        <p:spPr>
          <a:xfrm>
            <a:off x="4664885" y="1721129"/>
            <a:ext cx="0" cy="2880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4C0FC00B-DFBE-445D-B5FB-2BC0FD1A354E}"/>
              </a:ext>
            </a:extLst>
          </p:cNvPr>
          <p:cNvCxnSpPr>
            <a:cxnSpLocks/>
          </p:cNvCxnSpPr>
          <p:nvPr/>
        </p:nvCxnSpPr>
        <p:spPr>
          <a:xfrm>
            <a:off x="5024925" y="1721129"/>
            <a:ext cx="0" cy="2880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BEDBEF2D-44FD-4D6D-ADBA-9647453C55CE}"/>
              </a:ext>
            </a:extLst>
          </p:cNvPr>
          <p:cNvCxnSpPr>
            <a:cxnSpLocks/>
          </p:cNvCxnSpPr>
          <p:nvPr/>
        </p:nvCxnSpPr>
        <p:spPr>
          <a:xfrm>
            <a:off x="5384965" y="1721129"/>
            <a:ext cx="0" cy="2880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Connecteur droit avec flèche 54">
            <a:extLst>
              <a:ext uri="{FF2B5EF4-FFF2-40B4-BE49-F238E27FC236}">
                <a16:creationId xmlns:a16="http://schemas.microsoft.com/office/drawing/2014/main" id="{06707631-23DE-4486-8C90-9517BFF50B30}"/>
              </a:ext>
            </a:extLst>
          </p:cNvPr>
          <p:cNvCxnSpPr>
            <a:cxnSpLocks/>
          </p:cNvCxnSpPr>
          <p:nvPr/>
        </p:nvCxnSpPr>
        <p:spPr>
          <a:xfrm>
            <a:off x="5817013" y="1747567"/>
            <a:ext cx="0" cy="2880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3A19C51E-7944-4B12-AE95-611B45B8DE13}"/>
              </a:ext>
            </a:extLst>
          </p:cNvPr>
          <p:cNvCxnSpPr>
            <a:cxnSpLocks/>
          </p:cNvCxnSpPr>
          <p:nvPr/>
        </p:nvCxnSpPr>
        <p:spPr>
          <a:xfrm>
            <a:off x="6177053" y="1747567"/>
            <a:ext cx="0" cy="28803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Étoile à 5 branches 61">
            <a:extLst>
              <a:ext uri="{FF2B5EF4-FFF2-40B4-BE49-F238E27FC236}">
                <a16:creationId xmlns:a16="http://schemas.microsoft.com/office/drawing/2014/main" id="{CC3BF01A-3F21-49BA-9581-7C51E233842F}"/>
              </a:ext>
            </a:extLst>
          </p:cNvPr>
          <p:cNvSpPr/>
          <p:nvPr/>
        </p:nvSpPr>
        <p:spPr>
          <a:xfrm>
            <a:off x="6050341" y="1729629"/>
            <a:ext cx="216024" cy="266328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98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1" grpId="0" animBg="1"/>
      <p:bldP spid="43" grpId="0" animBg="1"/>
      <p:bldP spid="58" grpId="0" animBg="1"/>
      <p:bldP spid="5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Approche Morris-Pratt(1977)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fr-CA" dirty="0"/>
              <a:t>À chaque étape, </a:t>
            </a:r>
            <a:r>
              <a:rPr lang="fr-CA" dirty="0">
                <a:solidFill>
                  <a:schemeClr val="accent1"/>
                </a:solidFill>
              </a:rPr>
              <a:t>décalage de </a:t>
            </a:r>
            <a:r>
              <a:rPr lang="fr-CA" i="1" dirty="0">
                <a:solidFill>
                  <a:schemeClr val="accent1"/>
                </a:solidFill>
              </a:rPr>
              <a:t>P</a:t>
            </a:r>
            <a:r>
              <a:rPr lang="fr-CA" dirty="0">
                <a:solidFill>
                  <a:schemeClr val="accent1"/>
                </a:solidFill>
              </a:rPr>
              <a:t> </a:t>
            </a:r>
            <a:r>
              <a:rPr lang="fr-CA" dirty="0"/>
              <a:t>de plus d’un caractère.</a:t>
            </a:r>
          </a:p>
          <a:p>
            <a:r>
              <a:rPr lang="fr-CA" dirty="0"/>
              <a:t>Index  </a:t>
            </a:r>
            <a:r>
              <a:rPr lang="fr-CA" i="1" dirty="0"/>
              <a:t>j </a:t>
            </a:r>
            <a:r>
              <a:rPr lang="fr-CA" dirty="0"/>
              <a:t>sur le texte jamais décrémenté</a:t>
            </a:r>
          </a:p>
          <a:p>
            <a:r>
              <a:rPr lang="fr-CA" dirty="0"/>
              <a:t>Les décalages ne dépendent que de </a:t>
            </a:r>
            <a:r>
              <a:rPr lang="fr-CA" i="1" dirty="0"/>
              <a:t>P </a:t>
            </a:r>
            <a:r>
              <a:rPr lang="fr-CA" dirty="0">
                <a:sym typeface="Wingdings" pitchFamily="2" charset="2"/>
              </a:rPr>
              <a:t>  les calculer au cours d’une </a:t>
            </a:r>
            <a:r>
              <a:rPr lang="fr-CA" dirty="0">
                <a:solidFill>
                  <a:srgbClr val="FF0000"/>
                </a:solidFill>
                <a:sym typeface="Wingdings" pitchFamily="2" charset="2"/>
              </a:rPr>
              <a:t>phase de prétraitement de </a:t>
            </a:r>
            <a:r>
              <a:rPr lang="fr-CA" i="1" dirty="0">
                <a:solidFill>
                  <a:srgbClr val="FF0000"/>
                </a:solidFill>
                <a:sym typeface="Wingdings" pitchFamily="2" charset="2"/>
              </a:rPr>
              <a:t>P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Approche Morris-Pratt (1970)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96B4979-27F7-4008-A562-145D5AEC3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276872"/>
            <a:ext cx="6395840" cy="449032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B08A6013-1070-416C-B247-FF0C76BC4C75}"/>
              </a:ext>
            </a:extLst>
          </p:cNvPr>
          <p:cNvSpPr txBox="1"/>
          <p:nvPr/>
        </p:nvSpPr>
        <p:spPr>
          <a:xfrm>
            <a:off x="899592" y="1556792"/>
            <a:ext cx="4747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>
                <a:solidFill>
                  <a:srgbClr val="0070C0"/>
                </a:solidFill>
              </a:rPr>
              <a:t>Exemple de prétraitement :</a:t>
            </a:r>
          </a:p>
        </p:txBody>
      </p:sp>
    </p:spTree>
    <p:extLst>
      <p:ext uri="{BB962C8B-B14F-4D97-AF65-F5344CB8AC3E}">
        <p14:creationId xmlns:p14="http://schemas.microsoft.com/office/powerpoint/2010/main" val="1186565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Problème</a:t>
            </a:r>
            <a:br>
              <a:rPr lang="fr-FR" dirty="0"/>
            </a:br>
            <a:r>
              <a:rPr lang="fr-FR" dirty="0"/>
              <a:t>Recherche exacte d’un seul motif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352928" cy="2592288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Symbol" pitchFamily="18" charset="2"/>
              </a:rPr>
              <a:t>S</a:t>
            </a:r>
            <a:r>
              <a:rPr lang="fr-FR" sz="2800" dirty="0"/>
              <a:t>: Alphabet</a:t>
            </a:r>
          </a:p>
          <a:p>
            <a:r>
              <a:rPr lang="fr-FR" sz="2800" i="1" dirty="0"/>
              <a:t>T = t</a:t>
            </a:r>
            <a:r>
              <a:rPr lang="fr-FR" sz="2800" i="1" baseline="-25000" dirty="0"/>
              <a:t>1</a:t>
            </a:r>
            <a:r>
              <a:rPr lang="fr-FR" sz="2800" i="1" dirty="0"/>
              <a:t> t</a:t>
            </a:r>
            <a:r>
              <a:rPr lang="fr-FR" sz="2800" i="1" baseline="-25000" dirty="0"/>
              <a:t>2</a:t>
            </a:r>
            <a:r>
              <a:rPr lang="fr-FR" sz="2800" i="1" dirty="0"/>
              <a:t>… </a:t>
            </a:r>
            <a:r>
              <a:rPr lang="fr-FR" sz="2800" i="1" dirty="0" err="1"/>
              <a:t>t</a:t>
            </a:r>
            <a:r>
              <a:rPr lang="fr-FR" sz="2800" i="1" baseline="-25000" dirty="0" err="1"/>
              <a:t>n</a:t>
            </a:r>
            <a:r>
              <a:rPr lang="fr-FR" sz="2800" baseline="-25000" dirty="0"/>
              <a:t> </a:t>
            </a:r>
            <a:r>
              <a:rPr lang="fr-FR" sz="2800" dirty="0"/>
              <a:t>: Texte de taille </a:t>
            </a:r>
            <a:r>
              <a:rPr lang="fr-FR" sz="2800" i="1" dirty="0"/>
              <a:t>n</a:t>
            </a:r>
          </a:p>
          <a:p>
            <a:r>
              <a:rPr lang="fr-FR" sz="2800" i="1" dirty="0"/>
              <a:t>P = p</a:t>
            </a:r>
            <a:r>
              <a:rPr lang="fr-FR" sz="2800" i="1" baseline="-25000" dirty="0"/>
              <a:t>1</a:t>
            </a:r>
            <a:r>
              <a:rPr lang="fr-FR" sz="2800" i="1" dirty="0"/>
              <a:t> p</a:t>
            </a:r>
            <a:r>
              <a:rPr lang="fr-FR" sz="2800" i="1" baseline="-25000" dirty="0"/>
              <a:t>2</a:t>
            </a:r>
            <a:r>
              <a:rPr lang="fr-FR" sz="2800" i="1" dirty="0"/>
              <a:t>… p</a:t>
            </a:r>
            <a:r>
              <a:rPr lang="fr-FR" sz="2800" i="1" baseline="-25000" dirty="0"/>
              <a:t>m</a:t>
            </a:r>
            <a:r>
              <a:rPr lang="fr-FR" sz="2800" baseline="-25000" dirty="0"/>
              <a:t> </a:t>
            </a:r>
            <a:r>
              <a:rPr lang="fr-FR" sz="2800" dirty="0"/>
              <a:t>: Mot de taille </a:t>
            </a:r>
            <a:r>
              <a:rPr lang="fr-FR" sz="2800" i="1" dirty="0"/>
              <a:t>m   ,  </a:t>
            </a:r>
            <a:r>
              <a:rPr lang="fr-FR" sz="2800" dirty="0">
                <a:solidFill>
                  <a:srgbClr val="0070C0"/>
                </a:solidFill>
              </a:rPr>
              <a:t>n &gt;&gt; m</a:t>
            </a:r>
            <a:endParaRPr lang="fr-FR" sz="2800" i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fr-FR" sz="2800" dirty="0"/>
              <a:t>   Trouver les positions de </a:t>
            </a:r>
            <a:r>
              <a:rPr lang="fr-FR" sz="2800" dirty="0">
                <a:solidFill>
                  <a:srgbClr val="FF0000"/>
                </a:solidFill>
              </a:rPr>
              <a:t>toutes les occurrences exactes </a:t>
            </a:r>
            <a:r>
              <a:rPr lang="fr-FR" sz="2800" dirty="0"/>
              <a:t>de P dans T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204565"/>
              </p:ext>
            </p:extLst>
          </p:nvPr>
        </p:nvGraphicFramePr>
        <p:xfrm>
          <a:off x="539544" y="4509120"/>
          <a:ext cx="8136921" cy="16008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2825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7310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r>
                        <a:rPr lang="fr-FR" sz="2000" b="1" i="1" dirty="0"/>
                        <a:t>T</a:t>
                      </a:r>
                      <a:r>
                        <a:rPr lang="fr-FR" b="1" i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827584" y="4077072"/>
            <a:ext cx="10191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/>
              <a:t>P = </a:t>
            </a:r>
            <a:r>
              <a:rPr lang="fr-FR" sz="2000" dirty="0">
                <a:solidFill>
                  <a:srgbClr val="FF0000"/>
                </a:solidFill>
              </a:rPr>
              <a:t>GCG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Approche Morris-Pratt (1970)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8830DD8D-4C8F-48B5-9A58-561DE134A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996" y="1399238"/>
            <a:ext cx="8791500" cy="49100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CA" dirty="0"/>
              <a:t>On note </a:t>
            </a:r>
            <a:r>
              <a:rPr lang="fr-CA" dirty="0">
                <a:latin typeface="Symbol" panose="05050102010706020507" pitchFamily="18" charset="2"/>
              </a:rPr>
              <a:t>j</a:t>
            </a:r>
            <a:r>
              <a:rPr lang="fr-CA" dirty="0"/>
              <a:t>(i) = Bord (P[1,i]).</a:t>
            </a:r>
          </a:p>
          <a:p>
            <a:pPr marL="0" indent="0">
              <a:buNone/>
            </a:pPr>
            <a:r>
              <a:rPr lang="fr-CA" dirty="0"/>
              <a:t>De plus, on fait suivre le dernier caractère de P d’un caractère spécial (pas dans l’alphabet du texte)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sz="2400" dirty="0">
                <a:solidFill>
                  <a:srgbClr val="0070C0"/>
                </a:solidFill>
              </a:rPr>
              <a:t>Algorithme MP :</a:t>
            </a:r>
          </a:p>
          <a:p>
            <a:pPr marL="0" indent="0">
              <a:buNone/>
            </a:pPr>
            <a:r>
              <a:rPr lang="fr-CA" sz="2400" dirty="0"/>
              <a:t>i = 1; j =1;</a:t>
            </a:r>
          </a:p>
          <a:p>
            <a:pPr marL="0" indent="0">
              <a:buNone/>
            </a:pPr>
            <a:r>
              <a:rPr lang="fr-CA" sz="2400" dirty="0"/>
              <a:t>Tant que j ≤ n Faire</a:t>
            </a:r>
          </a:p>
          <a:p>
            <a:pPr marL="0" indent="0">
              <a:buNone/>
            </a:pPr>
            <a:r>
              <a:rPr lang="fr-CA" sz="2400" dirty="0"/>
              <a:t>	Si T</a:t>
            </a:r>
            <a:r>
              <a:rPr lang="fr-CA" sz="2400" baseline="-25000" dirty="0"/>
              <a:t>j</a:t>
            </a:r>
            <a:r>
              <a:rPr lang="fr-CA" sz="2400" dirty="0"/>
              <a:t> ≠ P</a:t>
            </a:r>
            <a:r>
              <a:rPr lang="fr-CA" sz="2400" baseline="-25000" dirty="0"/>
              <a:t>i</a:t>
            </a:r>
            <a:r>
              <a:rPr lang="fr-CA" sz="2400" dirty="0"/>
              <a:t> alors</a:t>
            </a:r>
          </a:p>
          <a:p>
            <a:pPr marL="0" indent="0">
              <a:buNone/>
            </a:pPr>
            <a:r>
              <a:rPr lang="fr-CA" sz="2400" dirty="0"/>
              <a:t>		Si i=1 alors j=j+1</a:t>
            </a:r>
          </a:p>
          <a:p>
            <a:pPr marL="0" indent="0">
              <a:buNone/>
            </a:pPr>
            <a:r>
              <a:rPr lang="fr-CA" sz="2400" dirty="0"/>
              <a:t>		Sinon i = 1 + </a:t>
            </a:r>
            <a:r>
              <a:rPr lang="fr-CA" sz="2400" dirty="0">
                <a:latin typeface="Symbol" panose="05050102010706020507" pitchFamily="18" charset="2"/>
              </a:rPr>
              <a:t>j</a:t>
            </a:r>
            <a:r>
              <a:rPr lang="fr-CA" sz="2400" dirty="0"/>
              <a:t>(i-1);</a:t>
            </a:r>
          </a:p>
          <a:p>
            <a:pPr marL="0" indent="0">
              <a:buNone/>
            </a:pPr>
            <a:r>
              <a:rPr lang="fr-CA" sz="2400" dirty="0"/>
              <a:t>	Sinon i = i+1; j = j+1;</a:t>
            </a:r>
          </a:p>
          <a:p>
            <a:pPr marL="0" indent="0">
              <a:buNone/>
            </a:pPr>
            <a:r>
              <a:rPr lang="fr-CA" sz="2400" dirty="0"/>
              <a:t>	Si i &gt; m alors </a:t>
            </a:r>
          </a:p>
          <a:p>
            <a:pPr marL="0" indent="0">
              <a:buNone/>
            </a:pPr>
            <a:r>
              <a:rPr lang="fr-CA" sz="2400" dirty="0"/>
              <a:t>		« Occurrence de P débutant à la position j-m »;</a:t>
            </a:r>
          </a:p>
          <a:p>
            <a:pPr marL="0" indent="0">
              <a:buNone/>
            </a:pPr>
            <a:r>
              <a:rPr lang="fr-CA" sz="2400" dirty="0"/>
              <a:t>	</a:t>
            </a:r>
            <a:r>
              <a:rPr lang="fr-CA" sz="2400" dirty="0" err="1"/>
              <a:t>Finsi</a:t>
            </a:r>
            <a:endParaRPr lang="fr-CA" sz="2400" dirty="0"/>
          </a:p>
          <a:p>
            <a:pPr marL="0" indent="0">
              <a:buNone/>
            </a:pPr>
            <a:r>
              <a:rPr lang="fr-CA" sz="2400" dirty="0"/>
              <a:t>Fin Tant que.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298025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Approche Morris-Pratt(1977)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fr-CA" dirty="0"/>
              <a:t>À chaque étape, </a:t>
            </a:r>
            <a:r>
              <a:rPr lang="fr-CA" dirty="0">
                <a:solidFill>
                  <a:schemeClr val="accent1"/>
                </a:solidFill>
              </a:rPr>
              <a:t>décalage de </a:t>
            </a:r>
            <a:r>
              <a:rPr lang="fr-CA" i="1" dirty="0">
                <a:solidFill>
                  <a:schemeClr val="accent1"/>
                </a:solidFill>
              </a:rPr>
              <a:t>P</a:t>
            </a:r>
            <a:r>
              <a:rPr lang="fr-CA" dirty="0">
                <a:solidFill>
                  <a:schemeClr val="accent1"/>
                </a:solidFill>
              </a:rPr>
              <a:t> </a:t>
            </a:r>
            <a:r>
              <a:rPr lang="fr-CA" dirty="0"/>
              <a:t>de plus d’un caractère.</a:t>
            </a:r>
          </a:p>
          <a:p>
            <a:r>
              <a:rPr lang="fr-CA" dirty="0"/>
              <a:t>Index  </a:t>
            </a:r>
            <a:r>
              <a:rPr lang="fr-CA" i="1" dirty="0"/>
              <a:t>j </a:t>
            </a:r>
            <a:r>
              <a:rPr lang="fr-CA" dirty="0"/>
              <a:t>sur le texte jamais décrémenté</a:t>
            </a:r>
          </a:p>
          <a:p>
            <a:r>
              <a:rPr lang="fr-CA" dirty="0"/>
              <a:t>Les décalages ne dépendent que de </a:t>
            </a:r>
            <a:r>
              <a:rPr lang="fr-CA" i="1" dirty="0"/>
              <a:t>P </a:t>
            </a:r>
            <a:r>
              <a:rPr lang="fr-CA" dirty="0">
                <a:sym typeface="Wingdings" pitchFamily="2" charset="2"/>
              </a:rPr>
              <a:t>  les calculer au cours d’une </a:t>
            </a:r>
            <a:r>
              <a:rPr lang="fr-CA" dirty="0">
                <a:solidFill>
                  <a:srgbClr val="FF0000"/>
                </a:solidFill>
                <a:sym typeface="Wingdings" pitchFamily="2" charset="2"/>
              </a:rPr>
              <a:t>phase de prétraitement de </a:t>
            </a:r>
            <a:r>
              <a:rPr lang="fr-CA" i="1" dirty="0">
                <a:solidFill>
                  <a:srgbClr val="FF0000"/>
                </a:solidFill>
                <a:sym typeface="Wingdings" pitchFamily="2" charset="2"/>
              </a:rPr>
              <a:t>P</a:t>
            </a:r>
          </a:p>
          <a:p>
            <a:r>
              <a:rPr lang="fr-CA" dirty="0">
                <a:sym typeface="Wingdings" pitchFamily="2" charset="2"/>
              </a:rPr>
              <a:t>|T| = n; |P| = m: Parcours du texte en O(n), prétraitement en O(m)  </a:t>
            </a:r>
            <a:r>
              <a:rPr lang="fr-CA" dirty="0">
                <a:solidFill>
                  <a:srgbClr val="FF0000"/>
                </a:solidFill>
                <a:sym typeface="Wingdings" pitchFamily="2" charset="2"/>
              </a:rPr>
              <a:t>O(</a:t>
            </a:r>
            <a:r>
              <a:rPr lang="fr-CA" dirty="0" err="1">
                <a:solidFill>
                  <a:srgbClr val="FF0000"/>
                </a:solidFill>
                <a:sym typeface="Wingdings" pitchFamily="2" charset="2"/>
              </a:rPr>
              <a:t>n+m</a:t>
            </a:r>
            <a:r>
              <a:rPr lang="fr-CA" dirty="0">
                <a:solidFill>
                  <a:srgbClr val="FF0000"/>
                </a:solidFill>
                <a:sym typeface="Wingdings" pitchFamily="2" charset="2"/>
              </a:rPr>
              <a:t>)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094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Approche </a:t>
            </a:r>
            <a:r>
              <a:rPr lang="fr-FR" dirty="0" err="1"/>
              <a:t>Knuth</a:t>
            </a:r>
            <a:r>
              <a:rPr lang="fr-FR" dirty="0"/>
              <a:t>-Morris-Pratt(1977)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1872208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Bord </a:t>
            </a:r>
            <a:r>
              <a:rPr lang="fr-FR" dirty="0">
                <a:solidFill>
                  <a:srgbClr val="FF0000"/>
                </a:solidFill>
              </a:rPr>
              <a:t>disjoint</a:t>
            </a:r>
            <a:r>
              <a:rPr lang="fr-FR" dirty="0">
                <a:solidFill>
                  <a:srgbClr val="0070C0"/>
                </a:solidFill>
              </a:rPr>
              <a:t> de </a:t>
            </a:r>
            <a:r>
              <a:rPr lang="fr-FR" i="1" dirty="0">
                <a:solidFill>
                  <a:srgbClr val="0070C0"/>
                </a:solidFill>
              </a:rPr>
              <a:t>u</a:t>
            </a:r>
            <a:r>
              <a:rPr lang="fr-FR" dirty="0"/>
              <a:t>: Bord, dont les parties préfixe et suffixe sont succédées de caractères différents.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899592" y="3933056"/>
          <a:ext cx="7435609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7131600" imgH="1357560" progId="AcroExch.Document.7">
                  <p:embed/>
                </p:oleObj>
              </mc:Choice>
              <mc:Fallback>
                <p:oleObj name="Acrobat Document" r:id="rId2" imgW="7131600" imgH="1357560" progId="AcroExch.Document.7">
                  <p:embed/>
                  <p:pic>
                    <p:nvPicPr>
                      <p:cNvPr id="542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933056"/>
                        <a:ext cx="7435609" cy="18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A1FC4363-4D93-40CF-B71B-F10A14D53EAD}"/>
              </a:ext>
            </a:extLst>
          </p:cNvPr>
          <p:cNvSpPr/>
          <p:nvPr/>
        </p:nvSpPr>
        <p:spPr>
          <a:xfrm>
            <a:off x="2236304" y="5157191"/>
            <a:ext cx="1759632" cy="3192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324958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/>
              <a:t>Algorithme KMP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39552" y="1772816"/>
          <a:ext cx="8280928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497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T:</a:t>
                      </a:r>
                      <a:endParaRPr lang="fr-FR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2" name="Connecteur droit avec flèche 31"/>
          <p:cNvCxnSpPr/>
          <p:nvPr/>
        </p:nvCxnSpPr>
        <p:spPr>
          <a:xfrm>
            <a:off x="226774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154766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118762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971600" y="2276872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Connecteur droit avec flèche 11"/>
          <p:cNvCxnSpPr/>
          <p:nvPr/>
        </p:nvCxnSpPr>
        <p:spPr>
          <a:xfrm>
            <a:off x="190770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62778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305983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341987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1619672" y="3501008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70C0"/>
                          </a:solidFill>
                        </a:rPr>
                        <a:t>x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1" name="Connecteur droit avec flèche 20"/>
          <p:cNvCxnSpPr/>
          <p:nvPr/>
        </p:nvCxnSpPr>
        <p:spPr>
          <a:xfrm>
            <a:off x="3851920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1979712" y="4005064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2339752" y="4005064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" name="ZoneTexte 23"/>
          <p:cNvSpPr txBox="1"/>
          <p:nvPr/>
        </p:nvSpPr>
        <p:spPr>
          <a:xfrm>
            <a:off x="5508104" y="3501008"/>
            <a:ext cx="2346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70C0"/>
                </a:solidFill>
              </a:rPr>
              <a:t>Avec x différent de c</a:t>
            </a: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/>
        </p:nvGraphicFramePr>
        <p:xfrm>
          <a:off x="2699792" y="4005064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3059832" y="4005064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00B050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Rectangle 28"/>
          <p:cNvSpPr/>
          <p:nvPr/>
        </p:nvSpPr>
        <p:spPr>
          <a:xfrm>
            <a:off x="971600" y="1772816"/>
            <a:ext cx="309634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35" name="Tableau 34"/>
          <p:cNvGraphicFramePr>
            <a:graphicFrameLocks noGrp="1"/>
          </p:cNvGraphicFramePr>
          <p:nvPr/>
        </p:nvGraphicFramePr>
        <p:xfrm>
          <a:off x="3347864" y="4005064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" name="Tableau 35"/>
          <p:cNvGraphicFramePr>
            <a:graphicFrameLocks noGrp="1"/>
          </p:cNvGraphicFramePr>
          <p:nvPr/>
        </p:nvGraphicFramePr>
        <p:xfrm>
          <a:off x="3707904" y="4005064"/>
          <a:ext cx="2760312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45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5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154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/>
              <a:t>Algorithme KMP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39552" y="1772816"/>
          <a:ext cx="8280928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497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T:</a:t>
                      </a:r>
                      <a:endParaRPr lang="fr-FR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2" name="Connecteur droit avec flèche 31"/>
          <p:cNvCxnSpPr/>
          <p:nvPr/>
        </p:nvCxnSpPr>
        <p:spPr>
          <a:xfrm>
            <a:off x="226774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154766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118762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971600" y="2276872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2" name="Connecteur droit avec flèche 11"/>
          <p:cNvCxnSpPr/>
          <p:nvPr/>
        </p:nvCxnSpPr>
        <p:spPr>
          <a:xfrm>
            <a:off x="190770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62778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305983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3419872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3851920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2267744" y="4082787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42" name="Connecteur droit avec flèche 41"/>
          <p:cNvCxnSpPr/>
          <p:nvPr/>
        </p:nvCxnSpPr>
        <p:spPr>
          <a:xfrm flipH="1" flipV="1">
            <a:off x="3059832" y="4658852"/>
            <a:ext cx="2088232" cy="115212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4" name="ZoneTexte 43"/>
          <p:cNvSpPr txBox="1"/>
          <p:nvPr/>
        </p:nvSpPr>
        <p:spPr>
          <a:xfrm>
            <a:off x="4788024" y="5954995"/>
            <a:ext cx="2645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Plus long bord de u 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1224136" y="4082787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C00000"/>
                </a:solidFill>
              </a:rPr>
              <a:t>Mot u:</a:t>
            </a:r>
          </a:p>
        </p:txBody>
      </p:sp>
      <p:cxnSp>
        <p:nvCxnSpPr>
          <p:cNvPr id="50" name="Connecteur droit avec flèche 49"/>
          <p:cNvCxnSpPr/>
          <p:nvPr/>
        </p:nvCxnSpPr>
        <p:spPr>
          <a:xfrm flipV="1">
            <a:off x="1835696" y="4514835"/>
            <a:ext cx="504056" cy="14401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1403648" y="6027003"/>
            <a:ext cx="3232808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Plus long bord DISJOINT </a:t>
            </a:r>
          </a:p>
          <a:p>
            <a:r>
              <a:rPr lang="fr-FR" sz="2400" dirty="0">
                <a:solidFill>
                  <a:srgbClr val="FF0000"/>
                </a:solidFill>
              </a:rPr>
              <a:t>de u</a:t>
            </a:r>
          </a:p>
        </p:txBody>
      </p:sp>
      <p:graphicFrame>
        <p:nvGraphicFramePr>
          <p:cNvPr id="53" name="Tableau 52"/>
          <p:cNvGraphicFramePr>
            <a:graphicFrameLocks noGrp="1"/>
          </p:cNvGraphicFramePr>
          <p:nvPr/>
        </p:nvGraphicFramePr>
        <p:xfrm>
          <a:off x="3275856" y="2852936"/>
          <a:ext cx="3024336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78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80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c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54" name="Connecteur droit avec flèche 53"/>
          <p:cNvCxnSpPr/>
          <p:nvPr/>
        </p:nvCxnSpPr>
        <p:spPr>
          <a:xfrm>
            <a:off x="3851920" y="112474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>
            <a:off x="4283968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/>
          <p:nvPr/>
        </p:nvCxnSpPr>
        <p:spPr>
          <a:xfrm>
            <a:off x="4644008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>
            <a:off x="5076056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>
          <a:xfrm>
            <a:off x="5436096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>
            <a:off x="5796136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>
            <a:off x="6228184" y="148478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2" name="Étoile à 5 branches 61"/>
          <p:cNvSpPr/>
          <p:nvPr/>
        </p:nvSpPr>
        <p:spPr>
          <a:xfrm>
            <a:off x="6084168" y="1124744"/>
            <a:ext cx="216024" cy="266328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/>
          <p:cNvSpPr/>
          <p:nvPr/>
        </p:nvSpPr>
        <p:spPr>
          <a:xfrm>
            <a:off x="971600" y="2204864"/>
            <a:ext cx="2664296" cy="5760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2195736" y="3722747"/>
            <a:ext cx="2736304" cy="122413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7" name="Connecteur droit 66"/>
          <p:cNvCxnSpPr/>
          <p:nvPr/>
        </p:nvCxnSpPr>
        <p:spPr>
          <a:xfrm>
            <a:off x="3779912" y="4658851"/>
            <a:ext cx="10801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>
            <a:off x="2339752" y="4658851"/>
            <a:ext cx="100811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>
            <a:off x="4499992" y="4514835"/>
            <a:ext cx="3600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>
            <a:off x="2267744" y="4514835"/>
            <a:ext cx="43204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>
            <a:off x="1043608" y="2708920"/>
            <a:ext cx="36004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52" grpId="0"/>
      <p:bldP spid="62" grpId="0" animBg="1"/>
      <p:bldP spid="41" grpId="0" animBg="1"/>
      <p:bldP spid="4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Approche KMP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08A6013-1070-416C-B247-FF0C76BC4C75}"/>
              </a:ext>
            </a:extLst>
          </p:cNvPr>
          <p:cNvSpPr txBox="1"/>
          <p:nvPr/>
        </p:nvSpPr>
        <p:spPr>
          <a:xfrm>
            <a:off x="899592" y="1556792"/>
            <a:ext cx="4747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>
                <a:solidFill>
                  <a:srgbClr val="0070C0"/>
                </a:solidFill>
              </a:rPr>
              <a:t>Exemple de prétraitement :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92F3112-BB92-4B77-9EA3-65B88E31F9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040" y="2348880"/>
            <a:ext cx="7132973" cy="402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5180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Approche KMP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08A6013-1070-416C-B247-FF0C76BC4C75}"/>
              </a:ext>
            </a:extLst>
          </p:cNvPr>
          <p:cNvSpPr txBox="1"/>
          <p:nvPr/>
        </p:nvSpPr>
        <p:spPr>
          <a:xfrm>
            <a:off x="899592" y="1556792"/>
            <a:ext cx="2270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>
                <a:solidFill>
                  <a:srgbClr val="0070C0"/>
                </a:solidFill>
              </a:rPr>
              <a:t>Complexité :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6859794-49BA-43F9-8684-8CB521207B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58" y="2305625"/>
            <a:ext cx="7970562" cy="412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0003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Algorithme Boyer-Moore (1977)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r>
              <a:rPr lang="fr-CA" dirty="0">
                <a:solidFill>
                  <a:srgbClr val="FF0000"/>
                </a:solidFill>
              </a:rPr>
              <a:t>Linéaire dans le pire des cas.</a:t>
            </a:r>
          </a:p>
          <a:p>
            <a:r>
              <a:rPr lang="fr-CA" dirty="0"/>
              <a:t>Saute des caractères du texte </a:t>
            </a:r>
            <a:r>
              <a:rPr lang="fr-CA" dirty="0">
                <a:sym typeface="Wingdings" panose="05000000000000000000" pitchFamily="2" charset="2"/>
              </a:rPr>
              <a:t> </a:t>
            </a:r>
            <a:r>
              <a:rPr lang="fr-CA" dirty="0">
                <a:solidFill>
                  <a:srgbClr val="FF0000"/>
                </a:solidFill>
                <a:sym typeface="Wingdings" panose="05000000000000000000" pitchFamily="2" charset="2"/>
              </a:rPr>
              <a:t>sous-linéaire en moyenne</a:t>
            </a:r>
            <a:r>
              <a:rPr lang="fr-CA" dirty="0">
                <a:sym typeface="Wingdings" panose="05000000000000000000" pitchFamily="2" charset="2"/>
              </a:rPr>
              <a:t>.</a:t>
            </a:r>
          </a:p>
          <a:p>
            <a:r>
              <a:rPr lang="fr-CA" dirty="0"/>
              <a:t>Déroulement:</a:t>
            </a:r>
          </a:p>
          <a:p>
            <a:pPr lvl="1"/>
            <a:r>
              <a:rPr lang="fr-CA" dirty="0"/>
              <a:t>À chaque position j, parcourir le mot </a:t>
            </a:r>
            <a:r>
              <a:rPr lang="fr-CA" i="1" dirty="0"/>
              <a:t>P</a:t>
            </a:r>
            <a:r>
              <a:rPr lang="fr-CA" dirty="0"/>
              <a:t> </a:t>
            </a:r>
            <a:r>
              <a:rPr lang="fr-CA" dirty="0">
                <a:solidFill>
                  <a:srgbClr val="FF0000"/>
                </a:solidFill>
              </a:rPr>
              <a:t>de droite à gauche.</a:t>
            </a:r>
          </a:p>
          <a:p>
            <a:pPr lvl="1"/>
            <a:r>
              <a:rPr lang="fr-CA" dirty="0"/>
              <a:t>S’arrêter dès qu’on arrive au début de </a:t>
            </a:r>
            <a:r>
              <a:rPr lang="fr-CA" i="1" dirty="0"/>
              <a:t>P</a:t>
            </a:r>
            <a:r>
              <a:rPr lang="fr-CA" dirty="0"/>
              <a:t> (occurrence finissant à la position </a:t>
            </a:r>
            <a:r>
              <a:rPr lang="fr-CA" i="1" dirty="0"/>
              <a:t>j</a:t>
            </a:r>
            <a:r>
              <a:rPr lang="fr-CA" dirty="0"/>
              <a:t>), ou dès que les caractères comparés diffèrent.</a:t>
            </a:r>
          </a:p>
          <a:p>
            <a:pPr lvl="1"/>
            <a:r>
              <a:rPr lang="fr-CA" dirty="0"/>
              <a:t>Décalage de </a:t>
            </a:r>
            <a:r>
              <a:rPr lang="fr-CA" i="1" dirty="0"/>
              <a:t>P</a:t>
            </a:r>
            <a:r>
              <a:rPr lang="fr-C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54139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Algorithme Boyer-Moore (1977)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45603D8-3F7B-4405-AAE1-4726A72F89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16832"/>
            <a:ext cx="7842817" cy="268981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8A44D01F-5B3F-4658-B343-E56761339582}"/>
              </a:ext>
            </a:extLst>
          </p:cNvPr>
          <p:cNvSpPr txBox="1"/>
          <p:nvPr/>
        </p:nvSpPr>
        <p:spPr>
          <a:xfrm>
            <a:off x="895546" y="5013176"/>
            <a:ext cx="74928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Le décalage par le bord disjoint droit consiste à décaler P de telle sorte que le bord disjoint </a:t>
            </a:r>
            <a:r>
              <a:rPr lang="fr-CA" b="1" dirty="0">
                <a:solidFill>
                  <a:srgbClr val="C00000"/>
                </a:solidFill>
              </a:rPr>
              <a:t>le plus à droite </a:t>
            </a:r>
            <a:r>
              <a:rPr lang="fr-CA" dirty="0"/>
              <a:t>soit aligné avec u.</a:t>
            </a:r>
          </a:p>
        </p:txBody>
      </p:sp>
    </p:spTree>
    <p:extLst>
      <p:ext uri="{BB962C8B-B14F-4D97-AF65-F5344CB8AC3E}">
        <p14:creationId xmlns:p14="http://schemas.microsoft.com/office/powerpoint/2010/main" val="19156847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Algorithme Boyer-Moore (1977)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5E65C683-3AFC-48B6-9486-A050895251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466440"/>
            <a:ext cx="6625227" cy="3384109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37EF1341-2E9A-47CF-A197-0C526A2C64DE}"/>
              </a:ext>
            </a:extLst>
          </p:cNvPr>
          <p:cNvSpPr txBox="1"/>
          <p:nvPr/>
        </p:nvSpPr>
        <p:spPr>
          <a:xfrm>
            <a:off x="615748" y="1302484"/>
            <a:ext cx="70669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>
                <a:solidFill>
                  <a:srgbClr val="0070C0"/>
                </a:solidFill>
              </a:rPr>
              <a:t>Le décalage d dépend de deux fonctions: </a:t>
            </a: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F84ABB81-E66D-41E5-B0CC-E999E69FC8E2}"/>
              </a:ext>
            </a:extLst>
          </p:cNvPr>
          <p:cNvGrpSpPr/>
          <p:nvPr/>
        </p:nvGrpSpPr>
        <p:grpSpPr>
          <a:xfrm>
            <a:off x="836633" y="1891571"/>
            <a:ext cx="6625227" cy="1368152"/>
            <a:chOff x="1052952" y="2040526"/>
            <a:chExt cx="6625227" cy="1368152"/>
          </a:xfrm>
        </p:grpSpPr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0B4D1D0C-852F-4782-8DA3-51C6478C6A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2952" y="2040526"/>
              <a:ext cx="6625227" cy="1368152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83A18D5-942D-479D-8BAF-5147616B1298}"/>
                </a:ext>
              </a:extLst>
            </p:cNvPr>
            <p:cNvSpPr/>
            <p:nvPr/>
          </p:nvSpPr>
          <p:spPr>
            <a:xfrm>
              <a:off x="5004048" y="2372186"/>
              <a:ext cx="432048" cy="1415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9D5AC266-4BF8-4370-8CBE-449B88146DF7}"/>
                </a:ext>
              </a:extLst>
            </p:cNvPr>
            <p:cNvCxnSpPr/>
            <p:nvPr/>
          </p:nvCxnSpPr>
          <p:spPr>
            <a:xfrm>
              <a:off x="6084167" y="2513755"/>
              <a:ext cx="0" cy="20671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232B3E4A-6EC0-4A47-905F-47DD945BD44B}"/>
                </a:ext>
              </a:extLst>
            </p:cNvPr>
            <p:cNvCxnSpPr/>
            <p:nvPr/>
          </p:nvCxnSpPr>
          <p:spPr>
            <a:xfrm>
              <a:off x="5868144" y="2517885"/>
              <a:ext cx="0" cy="20671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1B10DDE5-036E-4F02-8C25-DA5B7324F4AC}"/>
                </a:ext>
              </a:extLst>
            </p:cNvPr>
            <p:cNvSpPr txBox="1"/>
            <p:nvPr/>
          </p:nvSpPr>
          <p:spPr>
            <a:xfrm>
              <a:off x="5868144" y="2485240"/>
              <a:ext cx="2160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/>
                <a:t>a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62286B0-465B-4558-9620-3E2570B54C33}"/>
                </a:ext>
              </a:extLst>
            </p:cNvPr>
            <p:cNvSpPr/>
            <p:nvPr/>
          </p:nvSpPr>
          <p:spPr>
            <a:xfrm>
              <a:off x="4860032" y="2552956"/>
              <a:ext cx="288032" cy="1415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13" name="ZoneTexte 12">
            <a:extLst>
              <a:ext uri="{FF2B5EF4-FFF2-40B4-BE49-F238E27FC236}">
                <a16:creationId xmlns:a16="http://schemas.microsoft.com/office/drawing/2014/main" id="{6325EBFB-71FB-4FE7-BF18-599EB2833768}"/>
              </a:ext>
            </a:extLst>
          </p:cNvPr>
          <p:cNvSpPr txBox="1"/>
          <p:nvPr/>
        </p:nvSpPr>
        <p:spPr>
          <a:xfrm>
            <a:off x="254452" y="3259723"/>
            <a:ext cx="8432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/>
              <a:t>(Note: Dans l’algo d’origine, </a:t>
            </a:r>
            <a:r>
              <a:rPr lang="fr-CA" sz="1600" i="1" dirty="0"/>
              <a:t>d</a:t>
            </a:r>
            <a:r>
              <a:rPr lang="fr-CA" sz="1600" i="1" baseline="-25000" dirty="0"/>
              <a:t>1</a:t>
            </a:r>
            <a:r>
              <a:rPr lang="fr-CA" sz="1600" dirty="0"/>
              <a:t> se fait plutôt par rapport au caractère qui a causé le </a:t>
            </a:r>
            <a:r>
              <a:rPr lang="fr-CA" sz="1600" dirty="0" err="1"/>
              <a:t>mismatch</a:t>
            </a:r>
            <a:r>
              <a:rPr lang="fr-CA" sz="1600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497284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Problème</a:t>
            </a:r>
            <a:br>
              <a:rPr lang="fr-FR" dirty="0"/>
            </a:br>
            <a:r>
              <a:rPr lang="fr-FR" dirty="0"/>
              <a:t>Recherche exacte multiple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2520280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Symbol" pitchFamily="18" charset="2"/>
              </a:rPr>
              <a:t>S</a:t>
            </a:r>
            <a:r>
              <a:rPr lang="fr-FR" sz="2800" dirty="0"/>
              <a:t>: Alphabet</a:t>
            </a:r>
          </a:p>
          <a:p>
            <a:r>
              <a:rPr lang="fr-FR" sz="2800" i="1" dirty="0"/>
              <a:t>T = t</a:t>
            </a:r>
            <a:r>
              <a:rPr lang="fr-FR" sz="2800" i="1" baseline="-25000" dirty="0"/>
              <a:t>1</a:t>
            </a:r>
            <a:r>
              <a:rPr lang="fr-FR" sz="2800" i="1" dirty="0"/>
              <a:t> t</a:t>
            </a:r>
            <a:r>
              <a:rPr lang="fr-FR" sz="2800" i="1" baseline="-25000" dirty="0"/>
              <a:t>2</a:t>
            </a:r>
            <a:r>
              <a:rPr lang="fr-FR" sz="2800" i="1" dirty="0"/>
              <a:t>… </a:t>
            </a:r>
            <a:r>
              <a:rPr lang="fr-FR" sz="2800" i="1" dirty="0" err="1"/>
              <a:t>t</a:t>
            </a:r>
            <a:r>
              <a:rPr lang="fr-FR" sz="2800" i="1" baseline="-25000" dirty="0" err="1"/>
              <a:t>n</a:t>
            </a:r>
            <a:r>
              <a:rPr lang="fr-FR" sz="2800" baseline="-25000" dirty="0"/>
              <a:t> </a:t>
            </a:r>
            <a:r>
              <a:rPr lang="fr-FR" sz="2800" dirty="0"/>
              <a:t>: Texte de taille </a:t>
            </a:r>
            <a:r>
              <a:rPr lang="fr-FR" sz="2800" i="1" dirty="0"/>
              <a:t>n</a:t>
            </a:r>
          </a:p>
          <a:p>
            <a:r>
              <a:rPr lang="fr-FR" sz="2800" i="1" dirty="0"/>
              <a:t>Ensemble </a:t>
            </a:r>
            <a:r>
              <a:rPr lang="fr-FR" sz="2800" i="1" dirty="0">
                <a:latin typeface="French Script MT" pitchFamily="66" charset="0"/>
              </a:rPr>
              <a:t>P</a:t>
            </a:r>
            <a:r>
              <a:rPr lang="fr-FR" sz="2800" i="1" dirty="0"/>
              <a:t> = {P</a:t>
            </a:r>
            <a:r>
              <a:rPr lang="fr-FR" sz="2800" i="1" baseline="-25000" dirty="0"/>
              <a:t>1</a:t>
            </a:r>
            <a:r>
              <a:rPr lang="fr-FR" sz="2800" i="1" dirty="0"/>
              <a:t> , P</a:t>
            </a:r>
            <a:r>
              <a:rPr lang="fr-FR" sz="2800" i="1" baseline="-25000" dirty="0"/>
              <a:t>2 </a:t>
            </a:r>
            <a:r>
              <a:rPr lang="fr-FR" sz="2800" i="1" dirty="0"/>
              <a:t>,… P</a:t>
            </a:r>
            <a:r>
              <a:rPr lang="fr-FR" sz="2800" i="1" baseline="-25000" dirty="0"/>
              <a:t>l</a:t>
            </a:r>
            <a:r>
              <a:rPr lang="fr-FR" sz="2800" dirty="0"/>
              <a:t>} de mots de </a:t>
            </a:r>
            <a:r>
              <a:rPr lang="fr-FR" sz="2800" dirty="0">
                <a:latin typeface="Symbol" pitchFamily="18" charset="2"/>
              </a:rPr>
              <a:t>S</a:t>
            </a:r>
            <a:endParaRPr lang="fr-FR" sz="2800" i="1" dirty="0"/>
          </a:p>
          <a:p>
            <a:pPr>
              <a:buNone/>
            </a:pPr>
            <a:r>
              <a:rPr lang="fr-FR" sz="2800" dirty="0"/>
              <a:t>   Trouver les positions de </a:t>
            </a:r>
            <a:r>
              <a:rPr lang="fr-FR" sz="2800" dirty="0">
                <a:solidFill>
                  <a:srgbClr val="FF0000"/>
                </a:solidFill>
              </a:rPr>
              <a:t>toutes les occurrences exactes de tous les mots </a:t>
            </a:r>
            <a:r>
              <a:rPr lang="fr-FR" sz="2800" dirty="0"/>
              <a:t>de </a:t>
            </a:r>
            <a:r>
              <a:rPr lang="fr-FR" sz="2800" dirty="0">
                <a:latin typeface="French Script MT" pitchFamily="66" charset="0"/>
              </a:rPr>
              <a:t>P</a:t>
            </a:r>
            <a:r>
              <a:rPr lang="fr-FR" sz="2800" dirty="0"/>
              <a:t> dans </a:t>
            </a:r>
            <a:r>
              <a:rPr lang="fr-FR" sz="2800" i="1" dirty="0"/>
              <a:t>T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749021"/>
              </p:ext>
            </p:extLst>
          </p:nvPr>
        </p:nvGraphicFramePr>
        <p:xfrm>
          <a:off x="539551" y="4509120"/>
          <a:ext cx="7920891" cy="23323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6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7310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70C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70C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B05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r>
                        <a:rPr lang="fr-FR" sz="2000" b="1" i="1" dirty="0"/>
                        <a:t>T</a:t>
                      </a:r>
                      <a:r>
                        <a:rPr lang="fr-FR" b="1" i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827584" y="4077072"/>
            <a:ext cx="2316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/>
              <a:t>P </a:t>
            </a:r>
            <a:r>
              <a:rPr lang="fr-FR" sz="2000" i="1" dirty="0"/>
              <a:t>= </a:t>
            </a:r>
            <a:r>
              <a:rPr lang="fr-FR" sz="2000" dirty="0"/>
              <a:t>{</a:t>
            </a:r>
            <a:r>
              <a:rPr lang="fr-FR" sz="2000" dirty="0">
                <a:solidFill>
                  <a:srgbClr val="FF0000"/>
                </a:solidFill>
              </a:rPr>
              <a:t>GCG</a:t>
            </a:r>
            <a:r>
              <a:rPr lang="fr-FR" sz="2000" dirty="0"/>
              <a:t>, </a:t>
            </a:r>
            <a:r>
              <a:rPr lang="fr-FR" sz="2000" dirty="0">
                <a:solidFill>
                  <a:srgbClr val="0070C0"/>
                </a:solidFill>
              </a:rPr>
              <a:t>CGC</a:t>
            </a:r>
            <a:r>
              <a:rPr lang="fr-FR" sz="2000" dirty="0"/>
              <a:t>, </a:t>
            </a:r>
            <a:r>
              <a:rPr lang="fr-FR" sz="2000" dirty="0">
                <a:solidFill>
                  <a:srgbClr val="00B050"/>
                </a:solidFill>
              </a:rPr>
              <a:t>CCG</a:t>
            </a:r>
            <a:r>
              <a:rPr lang="fr-FR" sz="2000" dirty="0"/>
              <a:t>}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Algorithme Boyer-Moore (1977)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560825E-EF81-4648-BE22-5277D46A79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96" y="1422430"/>
            <a:ext cx="8136904" cy="495889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570D1AD-44C9-4ED5-AE44-6548BB8F014C}"/>
              </a:ext>
            </a:extLst>
          </p:cNvPr>
          <p:cNvSpPr/>
          <p:nvPr/>
        </p:nvSpPr>
        <p:spPr>
          <a:xfrm>
            <a:off x="971600" y="5989309"/>
            <a:ext cx="6624736" cy="3193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6C55780-3039-4A93-A36E-C5D16E0F375E}"/>
              </a:ext>
            </a:extLst>
          </p:cNvPr>
          <p:cNvSpPr txBox="1"/>
          <p:nvPr/>
        </p:nvSpPr>
        <p:spPr>
          <a:xfrm>
            <a:off x="1115616" y="6011996"/>
            <a:ext cx="5443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000" dirty="0"/>
              <a:t>Le décalage effectué dépend de </a:t>
            </a:r>
            <a:r>
              <a:rPr lang="fr-CA" sz="2000" i="1" dirty="0"/>
              <a:t>d</a:t>
            </a:r>
            <a:r>
              <a:rPr lang="fr-CA" sz="2000" i="1" baseline="-25000" dirty="0"/>
              <a:t>1</a:t>
            </a:r>
            <a:r>
              <a:rPr lang="fr-CA" sz="2000" i="1" dirty="0"/>
              <a:t>(T</a:t>
            </a:r>
            <a:r>
              <a:rPr lang="fr-CA" sz="2000" i="1" baseline="-25000" dirty="0"/>
              <a:t>j</a:t>
            </a:r>
            <a:r>
              <a:rPr lang="fr-CA" sz="2000" i="1" dirty="0"/>
              <a:t>) </a:t>
            </a:r>
            <a:r>
              <a:rPr lang="fr-CA" sz="2000" dirty="0"/>
              <a:t>et de </a:t>
            </a:r>
            <a:r>
              <a:rPr lang="fr-CA" sz="2000" i="1" dirty="0"/>
              <a:t>d</a:t>
            </a:r>
            <a:r>
              <a:rPr lang="fr-CA" sz="2000" i="1" baseline="-25000" dirty="0"/>
              <a:t>2</a:t>
            </a:r>
            <a:r>
              <a:rPr lang="fr-CA" sz="2000" i="1" dirty="0"/>
              <a:t>(i)  </a:t>
            </a:r>
          </a:p>
        </p:txBody>
      </p:sp>
    </p:spTree>
    <p:extLst>
      <p:ext uri="{BB962C8B-B14F-4D97-AF65-F5344CB8AC3E}">
        <p14:creationId xmlns:p14="http://schemas.microsoft.com/office/powerpoint/2010/main" val="9111645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Algorithme Boyer-Moore (1977)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67C9E84-1C2E-4571-89D4-ABE6CAAF62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571" y="1556792"/>
            <a:ext cx="6277370" cy="4896544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8402EF3-9F6E-49CF-935E-7252E0E914DA}"/>
              </a:ext>
            </a:extLst>
          </p:cNvPr>
          <p:cNvSpPr txBox="1"/>
          <p:nvPr/>
        </p:nvSpPr>
        <p:spPr>
          <a:xfrm>
            <a:off x="2915816" y="292494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i="1" dirty="0"/>
              <a:t>j* = j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3E9EA5-237A-41B9-B1C9-DEF3B9BA715C}"/>
              </a:ext>
            </a:extLst>
          </p:cNvPr>
          <p:cNvSpPr/>
          <p:nvPr/>
        </p:nvSpPr>
        <p:spPr>
          <a:xfrm>
            <a:off x="2843808" y="5805264"/>
            <a:ext cx="2376264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24AB59-4FC9-4BDF-9D25-22008C8D89EF}"/>
              </a:ext>
            </a:extLst>
          </p:cNvPr>
          <p:cNvSpPr txBox="1"/>
          <p:nvPr/>
        </p:nvSpPr>
        <p:spPr>
          <a:xfrm>
            <a:off x="2830112" y="5877272"/>
            <a:ext cx="30042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000" i="1" dirty="0"/>
              <a:t>max (j* + d</a:t>
            </a:r>
            <a:r>
              <a:rPr lang="fr-CA" sz="2000" i="1" baseline="-25000" dirty="0"/>
              <a:t>1 </a:t>
            </a:r>
            <a:r>
              <a:rPr lang="fr-CA" sz="2000" i="1" dirty="0"/>
              <a:t>(T</a:t>
            </a:r>
            <a:r>
              <a:rPr lang="fr-CA" sz="2000" i="1" baseline="-25000" dirty="0"/>
              <a:t>j* </a:t>
            </a:r>
            <a:r>
              <a:rPr lang="fr-CA" sz="2000" i="1" dirty="0"/>
              <a:t>) , j +d</a:t>
            </a:r>
            <a:r>
              <a:rPr lang="fr-CA" sz="2000" i="1" baseline="-25000" dirty="0"/>
              <a:t>2 </a:t>
            </a:r>
            <a:r>
              <a:rPr lang="fr-CA" sz="2000" i="1" dirty="0"/>
              <a:t>(i)) </a:t>
            </a:r>
          </a:p>
        </p:txBody>
      </p:sp>
    </p:spTree>
    <p:extLst>
      <p:ext uri="{BB962C8B-B14F-4D97-AF65-F5344CB8AC3E}">
        <p14:creationId xmlns:p14="http://schemas.microsoft.com/office/powerpoint/2010/main" val="33954641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Algorithme Boyer-Moore (1977)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7EF1341-2E9A-47CF-A197-0C526A2C64DE}"/>
              </a:ext>
            </a:extLst>
          </p:cNvPr>
          <p:cNvSpPr txBox="1"/>
          <p:nvPr/>
        </p:nvSpPr>
        <p:spPr>
          <a:xfrm>
            <a:off x="611560" y="1417638"/>
            <a:ext cx="43745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>
                <a:solidFill>
                  <a:srgbClr val="0070C0"/>
                </a:solidFill>
              </a:rPr>
              <a:t>Exemple de déroulement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2393D18-0F24-4034-8B40-A3D912C200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132856"/>
            <a:ext cx="6840760" cy="427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3625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Algorithme Boyer-Moore (1977)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7EF1341-2E9A-47CF-A197-0C526A2C64DE}"/>
              </a:ext>
            </a:extLst>
          </p:cNvPr>
          <p:cNvSpPr txBox="1"/>
          <p:nvPr/>
        </p:nvSpPr>
        <p:spPr>
          <a:xfrm>
            <a:off x="611560" y="1417638"/>
            <a:ext cx="2270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>
                <a:solidFill>
                  <a:srgbClr val="0070C0"/>
                </a:solidFill>
              </a:rPr>
              <a:t>Complexité: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96CC150-4565-432A-BDD2-DE9044814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10" y="2348880"/>
            <a:ext cx="8141762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7084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Algorithme de </a:t>
            </a:r>
            <a:r>
              <a:rPr lang="fr-FR" dirty="0" err="1"/>
              <a:t>Horspool</a:t>
            </a:r>
            <a:r>
              <a:rPr lang="fr-FR" dirty="0"/>
              <a:t> et </a:t>
            </a:r>
            <a:r>
              <a:rPr lang="fr-FR" dirty="0" err="1"/>
              <a:t>Sunday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>
            <a:normAutofit/>
          </a:bodyPr>
          <a:lstStyle/>
          <a:p>
            <a:r>
              <a:rPr lang="fr-CA" sz="2800" dirty="0"/>
              <a:t>Ne tiennent pas compte de la périodicité des mots</a:t>
            </a:r>
          </a:p>
          <a:p>
            <a:pPr>
              <a:buNone/>
            </a:pPr>
            <a:endParaRPr lang="fr-CA" sz="2800" baseline="-25000" dirty="0"/>
          </a:p>
          <a:p>
            <a:r>
              <a:rPr lang="fr-CA" sz="2800" dirty="0" err="1">
                <a:solidFill>
                  <a:srgbClr val="0070C0"/>
                </a:solidFill>
              </a:rPr>
              <a:t>Horspool</a:t>
            </a:r>
            <a:r>
              <a:rPr lang="fr-CA" sz="2800" dirty="0"/>
              <a:t>: Décalage d</a:t>
            </a:r>
            <a:r>
              <a:rPr lang="fr-CA" sz="2800" baseline="-25000" dirty="0"/>
              <a:t>j</a:t>
            </a:r>
            <a:r>
              <a:rPr lang="fr-CA" sz="2800" dirty="0"/>
              <a:t> dépend uniquement de </a:t>
            </a:r>
            <a:r>
              <a:rPr lang="fr-CA" sz="2800" dirty="0" err="1"/>
              <a:t>t</a:t>
            </a:r>
            <a:r>
              <a:rPr lang="fr-CA" sz="2800" baseline="-25000" dirty="0" err="1"/>
              <a:t>j</a:t>
            </a:r>
            <a:r>
              <a:rPr lang="fr-CA" sz="2800" dirty="0"/>
              <a:t> ; plus petit décalage nécessaire pour faire coïncider </a:t>
            </a:r>
            <a:r>
              <a:rPr lang="fr-CA" sz="2800" dirty="0" err="1"/>
              <a:t>t</a:t>
            </a:r>
            <a:r>
              <a:rPr lang="fr-CA" sz="2800" baseline="-25000" dirty="0" err="1"/>
              <a:t>j</a:t>
            </a:r>
            <a:r>
              <a:rPr lang="fr-CA" sz="2800" dirty="0"/>
              <a:t> avec un caractère de </a:t>
            </a:r>
            <a:r>
              <a:rPr lang="fr-CA" sz="2800" i="1" dirty="0"/>
              <a:t>P</a:t>
            </a:r>
            <a:r>
              <a:rPr lang="fr-CA" sz="2800" dirty="0"/>
              <a:t>.</a:t>
            </a:r>
            <a:endParaRPr lang="fr-FR" sz="2800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691680" y="4149080"/>
          <a:ext cx="6048672" cy="1174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7004520" imgH="1357560" progId="AcroExch.Document.7">
                  <p:embed/>
                </p:oleObj>
              </mc:Choice>
              <mc:Fallback>
                <p:oleObj name="Acrobat Document" r:id="rId2" imgW="7004520" imgH="1357560" progId="AcroExch.Document.7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149080"/>
                        <a:ext cx="6048672" cy="11746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Algorithme de </a:t>
            </a:r>
            <a:r>
              <a:rPr lang="fr-FR" dirty="0" err="1"/>
              <a:t>Horspool</a:t>
            </a:r>
            <a:r>
              <a:rPr lang="fr-FR" dirty="0"/>
              <a:t> et </a:t>
            </a:r>
            <a:r>
              <a:rPr lang="fr-FR" dirty="0" err="1"/>
              <a:t>Sunday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>
            <a:normAutofit/>
          </a:bodyPr>
          <a:lstStyle/>
          <a:p>
            <a:r>
              <a:rPr lang="fr-CA" sz="2800" dirty="0"/>
              <a:t>Ne tiennent pas compte de la périodicité des mots</a:t>
            </a:r>
          </a:p>
          <a:p>
            <a:pPr>
              <a:buNone/>
            </a:pPr>
            <a:endParaRPr lang="fr-CA" sz="2800" baseline="-25000" dirty="0"/>
          </a:p>
          <a:p>
            <a:r>
              <a:rPr lang="fr-CA" sz="2800" dirty="0" err="1">
                <a:solidFill>
                  <a:srgbClr val="0070C0"/>
                </a:solidFill>
              </a:rPr>
              <a:t>Sunday</a:t>
            </a:r>
            <a:r>
              <a:rPr lang="fr-CA" sz="2800" dirty="0">
                <a:solidFill>
                  <a:srgbClr val="0070C0"/>
                </a:solidFill>
              </a:rPr>
              <a:t>: </a:t>
            </a:r>
            <a:r>
              <a:rPr lang="fr-CA" sz="2800" dirty="0"/>
              <a:t>Décalage d</a:t>
            </a:r>
            <a:r>
              <a:rPr lang="fr-CA" sz="2800" baseline="-25000" dirty="0"/>
              <a:t>j</a:t>
            </a:r>
            <a:r>
              <a:rPr lang="fr-CA" sz="2800" dirty="0"/>
              <a:t> dépend uniquement de </a:t>
            </a:r>
            <a:r>
              <a:rPr lang="fr-CA" sz="2800" dirty="0" err="1"/>
              <a:t>t</a:t>
            </a:r>
            <a:r>
              <a:rPr lang="fr-CA" sz="2800" baseline="-25000" dirty="0" err="1"/>
              <a:t>j</a:t>
            </a:r>
            <a:r>
              <a:rPr lang="fr-CA" sz="2800" baseline="-25000" dirty="0"/>
              <a:t>+1</a:t>
            </a:r>
            <a:endParaRPr lang="fr-FR" sz="2800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1691680" y="4149080"/>
          <a:ext cx="5832648" cy="1132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7004520" imgH="1357560" progId="AcroExch.Document.7">
                  <p:embed/>
                </p:oleObj>
              </mc:Choice>
              <mc:Fallback>
                <p:oleObj name="Acrobat Document" r:id="rId2" imgW="7004520" imgH="1357560" progId="AcroExch.Document.7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149080"/>
                        <a:ext cx="5832648" cy="11326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Algorithme de</a:t>
            </a:r>
            <a:r>
              <a:rPr lang="fr-CA" dirty="0">
                <a:solidFill>
                  <a:srgbClr val="0070C0"/>
                </a:solidFill>
              </a:rPr>
              <a:t> Boyer-Moore-</a:t>
            </a:r>
            <a:r>
              <a:rPr lang="fr-CA" dirty="0" err="1">
                <a:solidFill>
                  <a:srgbClr val="0070C0"/>
                </a:solidFill>
              </a:rPr>
              <a:t>Horspool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2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CA" sz="2800" dirty="0" err="1"/>
              <a:t>Horspool</a:t>
            </a:r>
            <a:r>
              <a:rPr lang="fr-CA" sz="2800" dirty="0"/>
              <a:t> avec comparaisons des caractères de P de droite à gauche.</a:t>
            </a:r>
          </a:p>
          <a:p>
            <a:r>
              <a:rPr lang="fr-CA" sz="2800" dirty="0"/>
              <a:t>Performance </a:t>
            </a:r>
            <a:r>
              <a:rPr lang="fr-CA" sz="2800" dirty="0">
                <a:solidFill>
                  <a:srgbClr val="FF0000"/>
                </a:solidFill>
              </a:rPr>
              <a:t>sous-linéaire en moyenne</a:t>
            </a:r>
            <a:r>
              <a:rPr lang="fr-CA" sz="2800" dirty="0"/>
              <a:t>. Dans le pire des cas, complexité en </a:t>
            </a:r>
            <a:r>
              <a:rPr lang="fr-CA" sz="2800" dirty="0">
                <a:solidFill>
                  <a:srgbClr val="0070C0"/>
                </a:solidFill>
              </a:rPr>
              <a:t>O(mn)</a:t>
            </a:r>
            <a:r>
              <a:rPr lang="fr-CA" sz="2800" dirty="0"/>
              <a:t>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Optimisations supplémentaires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Alphabet de l’ADN limité à 4 lettres </a:t>
            </a:r>
            <a:r>
              <a:rPr lang="fr-CA" dirty="0">
                <a:sym typeface="Wingdings" pitchFamily="2" charset="2"/>
              </a:rPr>
              <a:t> décalages pas très grands.</a:t>
            </a:r>
          </a:p>
          <a:p>
            <a:r>
              <a:rPr lang="fr-CA" dirty="0">
                <a:sym typeface="Wingdings" pitchFamily="2" charset="2"/>
              </a:rPr>
              <a:t>Optimisations possibles: </a:t>
            </a:r>
            <a:r>
              <a:rPr lang="fr-CA" dirty="0"/>
              <a:t>Effectuer le décalage en considérant plus qu’un caractère: q-mers (ou q-grams) (Zhu and Takaoka 1987, </a:t>
            </a:r>
            <a:r>
              <a:rPr lang="fr-CA" dirty="0" err="1"/>
              <a:t>Baeza</a:t>
            </a:r>
            <a:r>
              <a:rPr lang="fr-CA" dirty="0"/>
              <a:t>-Yates 1989, Kim and </a:t>
            </a:r>
            <a:r>
              <a:rPr lang="fr-CA" dirty="0" err="1"/>
              <a:t>Shawe</a:t>
            </a:r>
            <a:r>
              <a:rPr lang="fr-CA" dirty="0"/>
              <a:t>-Taylor 1994…)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Recherche Multiple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2520280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Symbol" pitchFamily="18" charset="2"/>
              </a:rPr>
              <a:t>S</a:t>
            </a:r>
            <a:r>
              <a:rPr lang="fr-FR" sz="2800" dirty="0"/>
              <a:t>: Alphabet</a:t>
            </a:r>
          </a:p>
          <a:p>
            <a:r>
              <a:rPr lang="fr-FR" sz="2800" i="1" dirty="0"/>
              <a:t>T = t</a:t>
            </a:r>
            <a:r>
              <a:rPr lang="fr-FR" sz="2800" i="1" baseline="-25000" dirty="0"/>
              <a:t>1</a:t>
            </a:r>
            <a:r>
              <a:rPr lang="fr-FR" sz="2800" i="1" dirty="0"/>
              <a:t> t</a:t>
            </a:r>
            <a:r>
              <a:rPr lang="fr-FR" sz="2800" i="1" baseline="-25000" dirty="0"/>
              <a:t>2</a:t>
            </a:r>
            <a:r>
              <a:rPr lang="fr-FR" sz="2800" i="1" dirty="0"/>
              <a:t>… </a:t>
            </a:r>
            <a:r>
              <a:rPr lang="fr-FR" sz="2800" i="1" dirty="0" err="1"/>
              <a:t>t</a:t>
            </a:r>
            <a:r>
              <a:rPr lang="fr-FR" sz="2800" i="1" baseline="-25000" dirty="0" err="1"/>
              <a:t>n</a:t>
            </a:r>
            <a:r>
              <a:rPr lang="fr-FR" sz="2800" baseline="-25000" dirty="0"/>
              <a:t> </a:t>
            </a:r>
            <a:r>
              <a:rPr lang="fr-FR" sz="2800" dirty="0"/>
              <a:t>: Texte de taille </a:t>
            </a:r>
            <a:r>
              <a:rPr lang="fr-FR" sz="2800" i="1" dirty="0"/>
              <a:t>n</a:t>
            </a:r>
          </a:p>
          <a:p>
            <a:r>
              <a:rPr lang="fr-FR" sz="2800" i="1" dirty="0"/>
              <a:t>Ensemble </a:t>
            </a:r>
            <a:r>
              <a:rPr lang="fr-FR" sz="2800" i="1" dirty="0">
                <a:latin typeface="French Script MT" pitchFamily="66" charset="0"/>
              </a:rPr>
              <a:t>P</a:t>
            </a:r>
            <a:r>
              <a:rPr lang="fr-FR" sz="2800" i="1" dirty="0"/>
              <a:t> = {P</a:t>
            </a:r>
            <a:r>
              <a:rPr lang="fr-FR" sz="2800" i="1" baseline="-25000" dirty="0"/>
              <a:t>1</a:t>
            </a:r>
            <a:r>
              <a:rPr lang="fr-FR" sz="2800" i="1" dirty="0"/>
              <a:t> , P</a:t>
            </a:r>
            <a:r>
              <a:rPr lang="fr-FR" sz="2800" i="1" baseline="-25000" dirty="0"/>
              <a:t>2 </a:t>
            </a:r>
            <a:r>
              <a:rPr lang="fr-FR" sz="2800" i="1" dirty="0"/>
              <a:t>,… P</a:t>
            </a:r>
            <a:r>
              <a:rPr lang="fr-FR" sz="2800" i="1" baseline="-25000" dirty="0"/>
              <a:t>l</a:t>
            </a:r>
            <a:r>
              <a:rPr lang="fr-FR" sz="2800" dirty="0"/>
              <a:t>} de mots de </a:t>
            </a:r>
            <a:r>
              <a:rPr lang="fr-FR" sz="2800" dirty="0">
                <a:latin typeface="Symbol" pitchFamily="18" charset="2"/>
              </a:rPr>
              <a:t>S</a:t>
            </a:r>
            <a:endParaRPr lang="fr-FR" sz="2800" i="1" dirty="0"/>
          </a:p>
          <a:p>
            <a:pPr>
              <a:buNone/>
            </a:pPr>
            <a:r>
              <a:rPr lang="fr-FR" sz="2800" dirty="0"/>
              <a:t>   Trouver les positions de </a:t>
            </a:r>
            <a:r>
              <a:rPr lang="fr-FR" sz="2800" dirty="0">
                <a:solidFill>
                  <a:srgbClr val="FF0000"/>
                </a:solidFill>
              </a:rPr>
              <a:t>toutes les occurrences exactes de tous les mots </a:t>
            </a:r>
            <a:r>
              <a:rPr lang="fr-FR" sz="2800" dirty="0"/>
              <a:t>de </a:t>
            </a:r>
            <a:r>
              <a:rPr lang="fr-FR" sz="2800" dirty="0">
                <a:latin typeface="French Script MT" pitchFamily="66" charset="0"/>
              </a:rPr>
              <a:t>P</a:t>
            </a:r>
            <a:r>
              <a:rPr lang="fr-FR" sz="2800" dirty="0"/>
              <a:t> dans </a:t>
            </a:r>
            <a:r>
              <a:rPr lang="fr-FR" sz="2800" i="1" dirty="0"/>
              <a:t>T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9551" y="4509120"/>
          <a:ext cx="7920891" cy="23323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6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7310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70C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70C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B05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r>
                        <a:rPr lang="fr-FR" sz="2000" b="1" i="1" dirty="0"/>
                        <a:t>T</a:t>
                      </a:r>
                      <a:r>
                        <a:rPr lang="fr-FR" b="1" i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827584" y="4077072"/>
            <a:ext cx="2316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/>
              <a:t>P </a:t>
            </a:r>
            <a:r>
              <a:rPr lang="fr-FR" sz="2000" i="1" dirty="0"/>
              <a:t>= </a:t>
            </a:r>
            <a:r>
              <a:rPr lang="fr-FR" sz="2000" dirty="0"/>
              <a:t>{</a:t>
            </a:r>
            <a:r>
              <a:rPr lang="fr-FR" sz="2000" dirty="0">
                <a:solidFill>
                  <a:srgbClr val="FF0000"/>
                </a:solidFill>
              </a:rPr>
              <a:t>GCG</a:t>
            </a:r>
            <a:r>
              <a:rPr lang="fr-FR" sz="2000" dirty="0"/>
              <a:t>, </a:t>
            </a:r>
            <a:r>
              <a:rPr lang="fr-FR" sz="2000" dirty="0">
                <a:solidFill>
                  <a:srgbClr val="0070C0"/>
                </a:solidFill>
              </a:rPr>
              <a:t>CGC</a:t>
            </a:r>
            <a:r>
              <a:rPr lang="fr-FR" sz="2000" dirty="0"/>
              <a:t>, </a:t>
            </a:r>
            <a:r>
              <a:rPr lang="fr-FR" sz="2000" dirty="0">
                <a:solidFill>
                  <a:srgbClr val="00B050"/>
                </a:solidFill>
              </a:rPr>
              <a:t>CCG</a:t>
            </a:r>
            <a:r>
              <a:rPr lang="fr-FR" sz="2000" dirty="0"/>
              <a:t>}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Recherche Multiple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2520280"/>
          </a:xfrm>
        </p:spPr>
        <p:txBody>
          <a:bodyPr>
            <a:normAutofit/>
          </a:bodyPr>
          <a:lstStyle/>
          <a:p>
            <a:r>
              <a:rPr lang="fr-FR" sz="2800" dirty="0"/>
              <a:t>Application directe des algos de recherche exacte: </a:t>
            </a:r>
            <a:r>
              <a:rPr lang="fr-FR" sz="2800" i="1" dirty="0">
                <a:solidFill>
                  <a:srgbClr val="FF0000"/>
                </a:solidFill>
              </a:rPr>
              <a:t>O(</a:t>
            </a:r>
            <a:r>
              <a:rPr lang="fr-FR" sz="2800" i="1" dirty="0" err="1">
                <a:solidFill>
                  <a:srgbClr val="FF0000"/>
                </a:solidFill>
              </a:rPr>
              <a:t>m+l.n</a:t>
            </a:r>
            <a:r>
              <a:rPr lang="fr-FR" sz="2800" i="1" dirty="0">
                <a:solidFill>
                  <a:srgbClr val="FF0000"/>
                </a:solidFill>
              </a:rPr>
              <a:t>)</a:t>
            </a:r>
            <a:r>
              <a:rPr lang="fr-FR" sz="2800" dirty="0"/>
              <a:t> (</a:t>
            </a:r>
            <a:r>
              <a:rPr lang="fr-FR" sz="2800" i="1" dirty="0"/>
              <a:t>m</a:t>
            </a:r>
            <a:r>
              <a:rPr lang="fr-FR" sz="2800" dirty="0"/>
              <a:t> taille totale </a:t>
            </a:r>
            <a:r>
              <a:rPr lang="fr-FR" sz="2800"/>
              <a:t>des mots, l nombre de mots)</a:t>
            </a:r>
            <a:endParaRPr lang="fr-FR" sz="2800" dirty="0"/>
          </a:p>
          <a:p>
            <a:pPr>
              <a:buNone/>
            </a:pPr>
            <a:endParaRPr lang="fr-FR" sz="2800" dirty="0"/>
          </a:p>
          <a:p>
            <a:r>
              <a:rPr lang="fr-FR" sz="2800" b="1" u="sng" dirty="0">
                <a:solidFill>
                  <a:srgbClr val="C00000"/>
                </a:solidFill>
              </a:rPr>
              <a:t>Objectif</a:t>
            </a:r>
            <a:r>
              <a:rPr lang="fr-FR" sz="2800" dirty="0"/>
              <a:t>: Recherche en un seul parcours du texte : </a:t>
            </a:r>
            <a:r>
              <a:rPr lang="fr-FR" sz="2800" dirty="0">
                <a:solidFill>
                  <a:srgbClr val="FF0000"/>
                </a:solidFill>
              </a:rPr>
              <a:t>O(m+n)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9551" y="4509120"/>
          <a:ext cx="7920891" cy="23323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6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688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7310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70C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70C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B05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r>
                        <a:rPr lang="fr-FR" sz="2000" b="1" i="1" dirty="0"/>
                        <a:t>T</a:t>
                      </a:r>
                      <a:r>
                        <a:rPr lang="fr-FR" b="1" i="1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B05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2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827584" y="4077072"/>
            <a:ext cx="2316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i="1" dirty="0"/>
              <a:t>P </a:t>
            </a:r>
            <a:r>
              <a:rPr lang="fr-FR" sz="2000" i="1" dirty="0"/>
              <a:t>= </a:t>
            </a:r>
            <a:r>
              <a:rPr lang="fr-FR" sz="2000" dirty="0"/>
              <a:t>{</a:t>
            </a:r>
            <a:r>
              <a:rPr lang="fr-FR" sz="2000" dirty="0">
                <a:solidFill>
                  <a:srgbClr val="FF0000"/>
                </a:solidFill>
              </a:rPr>
              <a:t>GCG</a:t>
            </a:r>
            <a:r>
              <a:rPr lang="fr-FR" sz="2000" dirty="0"/>
              <a:t>, </a:t>
            </a:r>
            <a:r>
              <a:rPr lang="fr-FR" sz="2000" dirty="0">
                <a:solidFill>
                  <a:srgbClr val="0070C0"/>
                </a:solidFill>
              </a:rPr>
              <a:t>CGC</a:t>
            </a:r>
            <a:r>
              <a:rPr lang="fr-FR" sz="2000" dirty="0"/>
              <a:t>, </a:t>
            </a:r>
            <a:r>
              <a:rPr lang="fr-FR" sz="2000" dirty="0">
                <a:solidFill>
                  <a:srgbClr val="00B050"/>
                </a:solidFill>
              </a:rPr>
              <a:t>CCG</a:t>
            </a:r>
            <a:r>
              <a:rPr lang="fr-FR" sz="2000" dirty="0"/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Intérêts de la recherche exacte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Utilitaire de base pour la manipulation de textes</a:t>
            </a:r>
            <a:r>
              <a:rPr lang="fr-FR" dirty="0"/>
              <a:t>. Aussi important que le tri ou opérations arithmétiques de base.</a:t>
            </a:r>
          </a:p>
          <a:p>
            <a:r>
              <a:rPr lang="fr-FR" dirty="0"/>
              <a:t>Applications courantes: </a:t>
            </a:r>
            <a:r>
              <a:rPr lang="fr-CA" dirty="0"/>
              <a:t>utilitaires UNIX comme </a:t>
            </a:r>
            <a:r>
              <a:rPr lang="fr-CA" dirty="0" err="1"/>
              <a:t>grep</a:t>
            </a:r>
            <a:r>
              <a:rPr lang="fr-CA" dirty="0"/>
              <a:t>; outils de recherche web; recherche dans les </a:t>
            </a:r>
            <a:r>
              <a:rPr lang="fr-CA" dirty="0" err="1"/>
              <a:t>cathalogues</a:t>
            </a:r>
            <a:r>
              <a:rPr lang="fr-CA" dirty="0"/>
              <a:t> de bibliothèques </a:t>
            </a:r>
            <a:r>
              <a:rPr lang="fr-FR" dirty="0"/>
              <a:t>ou revues électroniques…</a:t>
            </a:r>
          </a:p>
          <a:p>
            <a:r>
              <a:rPr lang="fr-CA" dirty="0">
                <a:solidFill>
                  <a:srgbClr val="FF0000"/>
                </a:solidFill>
              </a:rPr>
              <a:t>Utilitaire de base pour la recherche de motifs biologiques</a:t>
            </a:r>
            <a:r>
              <a:rPr lang="fr-CA" dirty="0"/>
              <a:t>: recherche approchée (BLAST, FASTA...), recherche de répétitions, alignement multiple…</a:t>
            </a:r>
            <a:endParaRPr lang="fr-F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Algorithme de Aho-</a:t>
            </a:r>
            <a:r>
              <a:rPr lang="fr-FR" dirty="0" err="1"/>
              <a:t>Corasick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1"/>
          </a:xfrm>
        </p:spPr>
        <p:txBody>
          <a:bodyPr>
            <a:normAutofit/>
          </a:bodyPr>
          <a:lstStyle/>
          <a:p>
            <a:r>
              <a:rPr lang="fr-FR" sz="2400" dirty="0"/>
              <a:t>Utilisé dans le programme </a:t>
            </a:r>
            <a:r>
              <a:rPr lang="fr-FR" sz="2400" dirty="0" err="1"/>
              <a:t>fgrep</a:t>
            </a:r>
            <a:r>
              <a:rPr lang="fr-FR" sz="2400" dirty="0"/>
              <a:t> d’UNIX</a:t>
            </a:r>
          </a:p>
          <a:p>
            <a:r>
              <a:rPr lang="fr-FR" sz="2400" dirty="0"/>
              <a:t>Basé sur la </a:t>
            </a:r>
            <a:r>
              <a:rPr lang="fr-FR" sz="2400" dirty="0">
                <a:solidFill>
                  <a:srgbClr val="0070C0"/>
                </a:solidFill>
              </a:rPr>
              <a:t>démarche KMP</a:t>
            </a:r>
          </a:p>
          <a:p>
            <a:r>
              <a:rPr lang="fr-FR" sz="2400" dirty="0"/>
              <a:t>Prétraitement:</a:t>
            </a:r>
            <a:r>
              <a:rPr lang="fr-FR" sz="2400" dirty="0">
                <a:solidFill>
                  <a:srgbClr val="0070C0"/>
                </a:solidFill>
              </a:rPr>
              <a:t> </a:t>
            </a:r>
            <a:r>
              <a:rPr lang="fr-FR" sz="2400" dirty="0"/>
              <a:t>Construction d’un arbre </a:t>
            </a:r>
            <a:r>
              <a:rPr lang="fr-FR" sz="2400" dirty="0">
                <a:latin typeface="Lucida Calligraphy" pitchFamily="66" charset="0"/>
              </a:rPr>
              <a:t>K, </a:t>
            </a:r>
            <a:r>
              <a:rPr lang="fr-FR" sz="2400" dirty="0">
                <a:solidFill>
                  <a:srgbClr val="FF0000"/>
                </a:solidFill>
              </a:rPr>
              <a:t>arbre de Aho-</a:t>
            </a:r>
            <a:r>
              <a:rPr lang="fr-FR" sz="2400" dirty="0" err="1">
                <a:solidFill>
                  <a:srgbClr val="FF0000"/>
                </a:solidFill>
              </a:rPr>
              <a:t>Corasick</a:t>
            </a:r>
            <a:r>
              <a:rPr lang="fr-FR" sz="2400" dirty="0">
                <a:solidFill>
                  <a:srgbClr val="FF0000"/>
                </a:solidFill>
              </a:rPr>
              <a:t>,</a:t>
            </a:r>
            <a:r>
              <a:rPr lang="fr-FR" sz="2400" dirty="0"/>
              <a:t> index sur les mots de </a:t>
            </a:r>
            <a:r>
              <a:rPr lang="fr-FR" sz="2400" dirty="0">
                <a:latin typeface="Lucida Calligraphy" pitchFamily="66" charset="0"/>
              </a:rPr>
              <a:t>P</a:t>
            </a:r>
          </a:p>
          <a:p>
            <a:pPr>
              <a:buNone/>
            </a:pPr>
            <a:endParaRPr lang="fr-FR" sz="2800" dirty="0">
              <a:latin typeface="Lucida Calligraphy" pitchFamily="66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3501008"/>
            <a:ext cx="41729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Lucida Calligraphy" pitchFamily="66" charset="0"/>
              </a:rPr>
              <a:t>P</a:t>
            </a:r>
            <a:r>
              <a:rPr lang="fr-FR" sz="2400" dirty="0"/>
              <a:t> = {</a:t>
            </a:r>
            <a:r>
              <a:rPr lang="fr-FR" sz="2400" dirty="0" err="1"/>
              <a:t>abbac</a:t>
            </a:r>
            <a:r>
              <a:rPr lang="fr-FR" sz="2400" dirty="0"/>
              <a:t>, </a:t>
            </a:r>
            <a:r>
              <a:rPr lang="fr-FR" sz="2400" dirty="0" err="1"/>
              <a:t>ac</a:t>
            </a:r>
            <a:r>
              <a:rPr lang="fr-FR" sz="2400" dirty="0"/>
              <a:t>, </a:t>
            </a:r>
            <a:r>
              <a:rPr lang="fr-FR" sz="2400" dirty="0" err="1"/>
              <a:t>bacd</a:t>
            </a:r>
            <a:r>
              <a:rPr lang="fr-FR" sz="2400" dirty="0"/>
              <a:t>, </a:t>
            </a:r>
            <a:r>
              <a:rPr lang="fr-FR" sz="2400" dirty="0" err="1"/>
              <a:t>ababc</a:t>
            </a:r>
            <a:r>
              <a:rPr lang="fr-FR" sz="2400" dirty="0"/>
              <a:t>, ab}</a:t>
            </a:r>
          </a:p>
        </p:txBody>
      </p:sp>
      <p:sp>
        <p:nvSpPr>
          <p:cNvPr id="5" name="Ellipse 4"/>
          <p:cNvSpPr/>
          <p:nvPr/>
        </p:nvSpPr>
        <p:spPr>
          <a:xfrm>
            <a:off x="2267744" y="48691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>
            <a:endCxn id="8" idx="2"/>
          </p:cNvCxnSpPr>
          <p:nvPr/>
        </p:nvCxnSpPr>
        <p:spPr>
          <a:xfrm>
            <a:off x="2411760" y="4941168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Ellipse 7"/>
          <p:cNvSpPr/>
          <p:nvPr/>
        </p:nvSpPr>
        <p:spPr>
          <a:xfrm>
            <a:off x="3059832" y="48691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3707904" y="48691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/>
          <p:cNvCxnSpPr/>
          <p:nvPr/>
        </p:nvCxnSpPr>
        <p:spPr>
          <a:xfrm>
            <a:off x="3851920" y="494116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>
            <a:endCxn id="9" idx="2"/>
          </p:cNvCxnSpPr>
          <p:nvPr/>
        </p:nvCxnSpPr>
        <p:spPr>
          <a:xfrm>
            <a:off x="3203848" y="494116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4427984" y="48691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2555776" y="450912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275856" y="450912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3995936" y="450912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788024" y="450912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20" name="Connecteur droit 19"/>
          <p:cNvCxnSpPr>
            <a:stCxn id="15" idx="6"/>
          </p:cNvCxnSpPr>
          <p:nvPr/>
        </p:nvCxnSpPr>
        <p:spPr>
          <a:xfrm>
            <a:off x="4572000" y="494116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Ellipse 20"/>
          <p:cNvSpPr/>
          <p:nvPr/>
        </p:nvSpPr>
        <p:spPr>
          <a:xfrm>
            <a:off x="5148064" y="48691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22"/>
          <p:cNvCxnSpPr/>
          <p:nvPr/>
        </p:nvCxnSpPr>
        <p:spPr>
          <a:xfrm>
            <a:off x="5292080" y="494116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Ellipse 23"/>
          <p:cNvSpPr/>
          <p:nvPr/>
        </p:nvSpPr>
        <p:spPr>
          <a:xfrm>
            <a:off x="5868144" y="48691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5436096" y="450912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cxnSp>
        <p:nvCxnSpPr>
          <p:cNvPr id="26" name="Connecteur droit 25"/>
          <p:cNvCxnSpPr/>
          <p:nvPr/>
        </p:nvCxnSpPr>
        <p:spPr>
          <a:xfrm>
            <a:off x="3131840" y="4365104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endCxn id="8" idx="0"/>
          </p:cNvCxnSpPr>
          <p:nvPr/>
        </p:nvCxnSpPr>
        <p:spPr>
          <a:xfrm>
            <a:off x="3131840" y="4365104"/>
            <a:ext cx="0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Ellipse 30"/>
          <p:cNvSpPr/>
          <p:nvPr/>
        </p:nvSpPr>
        <p:spPr>
          <a:xfrm>
            <a:off x="3707904" y="429309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3" name="Connecteur droit 32"/>
          <p:cNvCxnSpPr/>
          <p:nvPr/>
        </p:nvCxnSpPr>
        <p:spPr>
          <a:xfrm>
            <a:off x="2339752" y="5013176"/>
            <a:ext cx="0" cy="13681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2339752" y="6381328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Ellipse 35"/>
          <p:cNvSpPr/>
          <p:nvPr/>
        </p:nvSpPr>
        <p:spPr>
          <a:xfrm>
            <a:off x="2987824" y="63093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3635896" y="63093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39"/>
          <p:cNvCxnSpPr/>
          <p:nvPr/>
        </p:nvCxnSpPr>
        <p:spPr>
          <a:xfrm>
            <a:off x="3779912" y="638132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Ellipse 40"/>
          <p:cNvSpPr/>
          <p:nvPr/>
        </p:nvSpPr>
        <p:spPr>
          <a:xfrm>
            <a:off x="4355976" y="63093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/>
          <p:cNvSpPr txBox="1"/>
          <p:nvPr/>
        </p:nvSpPr>
        <p:spPr>
          <a:xfrm>
            <a:off x="3923928" y="594928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4716016" y="594928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d</a:t>
            </a:r>
          </a:p>
        </p:txBody>
      </p:sp>
      <p:cxnSp>
        <p:nvCxnSpPr>
          <p:cNvPr id="44" name="Connecteur droit 43"/>
          <p:cNvCxnSpPr>
            <a:stCxn id="41" idx="6"/>
          </p:cNvCxnSpPr>
          <p:nvPr/>
        </p:nvCxnSpPr>
        <p:spPr>
          <a:xfrm>
            <a:off x="4499992" y="638132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Ellipse 44"/>
          <p:cNvSpPr/>
          <p:nvPr/>
        </p:nvSpPr>
        <p:spPr>
          <a:xfrm>
            <a:off x="5076056" y="63093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" name="Connecteur droit 45"/>
          <p:cNvCxnSpPr/>
          <p:nvPr/>
        </p:nvCxnSpPr>
        <p:spPr>
          <a:xfrm>
            <a:off x="4572000" y="56612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5148064" y="55892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9" name="Connecteur droit 48"/>
          <p:cNvCxnSpPr>
            <a:stCxn id="36" idx="6"/>
            <a:endCxn id="39" idx="2"/>
          </p:cNvCxnSpPr>
          <p:nvPr/>
        </p:nvCxnSpPr>
        <p:spPr>
          <a:xfrm>
            <a:off x="3131840" y="638132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2555776" y="594928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3275856" y="594928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56" name="Connecteur droit 55"/>
          <p:cNvCxnSpPr/>
          <p:nvPr/>
        </p:nvCxnSpPr>
        <p:spPr>
          <a:xfrm>
            <a:off x="3779912" y="5013176"/>
            <a:ext cx="0" cy="6480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>
            <a:off x="3779912" y="5661248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3923928" y="522920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61" name="Ellipse 60"/>
          <p:cNvSpPr/>
          <p:nvPr/>
        </p:nvSpPr>
        <p:spPr>
          <a:xfrm>
            <a:off x="4427984" y="55892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ZoneTexte 61"/>
          <p:cNvSpPr txBox="1"/>
          <p:nvPr/>
        </p:nvSpPr>
        <p:spPr>
          <a:xfrm>
            <a:off x="4716016" y="522920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cxnSp>
        <p:nvCxnSpPr>
          <p:cNvPr id="63" name="Connecteur droit 62"/>
          <p:cNvCxnSpPr/>
          <p:nvPr/>
        </p:nvCxnSpPr>
        <p:spPr>
          <a:xfrm>
            <a:off x="5292080" y="56612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Ellipse 63"/>
          <p:cNvSpPr/>
          <p:nvPr/>
        </p:nvSpPr>
        <p:spPr>
          <a:xfrm>
            <a:off x="5868144" y="55892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ZoneTexte 64"/>
          <p:cNvSpPr txBox="1"/>
          <p:nvPr/>
        </p:nvSpPr>
        <p:spPr>
          <a:xfrm>
            <a:off x="5436096" y="522920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3275856" y="3933056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67" name="Rectangle 66"/>
          <p:cNvSpPr/>
          <p:nvPr/>
        </p:nvSpPr>
        <p:spPr>
          <a:xfrm>
            <a:off x="1043608" y="3501008"/>
            <a:ext cx="864096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Rectangle 67"/>
          <p:cNvSpPr/>
          <p:nvPr/>
        </p:nvSpPr>
        <p:spPr>
          <a:xfrm>
            <a:off x="1907704" y="3501008"/>
            <a:ext cx="432048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Rectangle 68"/>
          <p:cNvSpPr/>
          <p:nvPr/>
        </p:nvSpPr>
        <p:spPr>
          <a:xfrm>
            <a:off x="2339752" y="3501008"/>
            <a:ext cx="720080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/>
          <p:cNvSpPr/>
          <p:nvPr/>
        </p:nvSpPr>
        <p:spPr>
          <a:xfrm>
            <a:off x="3059832" y="3501008"/>
            <a:ext cx="864096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/>
          <p:cNvSpPr/>
          <p:nvPr/>
        </p:nvSpPr>
        <p:spPr>
          <a:xfrm>
            <a:off x="3635896" y="4221088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/>
          <p:cNvSpPr/>
          <p:nvPr/>
        </p:nvSpPr>
        <p:spPr>
          <a:xfrm>
            <a:off x="5796136" y="479715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5004048" y="623731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Ellipse 70"/>
          <p:cNvSpPr/>
          <p:nvPr/>
        </p:nvSpPr>
        <p:spPr>
          <a:xfrm>
            <a:off x="3635896" y="479715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Ellipse 71"/>
          <p:cNvSpPr/>
          <p:nvPr/>
        </p:nvSpPr>
        <p:spPr>
          <a:xfrm>
            <a:off x="5796136" y="551723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Rectangle 72"/>
          <p:cNvSpPr/>
          <p:nvPr/>
        </p:nvSpPr>
        <p:spPr>
          <a:xfrm>
            <a:off x="3925373" y="3501008"/>
            <a:ext cx="432048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5" grpId="0" animBg="1"/>
      <p:bldP spid="16" grpId="0"/>
      <p:bldP spid="17" grpId="0"/>
      <p:bldP spid="18" grpId="0"/>
      <p:bldP spid="19" grpId="0"/>
      <p:bldP spid="21" grpId="0" animBg="1"/>
      <p:bldP spid="24" grpId="0" animBg="1"/>
      <p:bldP spid="25" grpId="0"/>
      <p:bldP spid="31" grpId="0" animBg="1"/>
      <p:bldP spid="36" grpId="0" animBg="1"/>
      <p:bldP spid="39" grpId="0" animBg="1"/>
      <p:bldP spid="41" grpId="0" animBg="1"/>
      <p:bldP spid="42" grpId="0"/>
      <p:bldP spid="43" grpId="0"/>
      <p:bldP spid="45" grpId="0" animBg="1"/>
      <p:bldP spid="47" grpId="0" animBg="1"/>
      <p:bldP spid="52" grpId="0"/>
      <p:bldP spid="53" grpId="0"/>
      <p:bldP spid="59" grpId="0"/>
      <p:bldP spid="61" grpId="0" animBg="1"/>
      <p:bldP spid="62" grpId="0"/>
      <p:bldP spid="64" grpId="0" animBg="1"/>
      <p:bldP spid="65" grpId="0"/>
      <p:bldP spid="66" grpId="0"/>
      <p:bldP spid="67" grpId="0" animBg="1"/>
      <p:bldP spid="67" grpId="1" animBg="1"/>
      <p:bldP spid="68" grpId="0" animBg="1"/>
      <p:bldP spid="68" grpId="3" animBg="1"/>
      <p:bldP spid="69" grpId="0" animBg="1"/>
      <p:bldP spid="69" grpId="2" animBg="1"/>
      <p:bldP spid="70" grpId="0" animBg="1"/>
      <p:bldP spid="70" grpId="1" animBg="1"/>
      <p:bldP spid="54" grpId="0" animBg="1"/>
      <p:bldP spid="55" grpId="0" animBg="1"/>
      <p:bldP spid="60" grpId="0" animBg="1"/>
      <p:bldP spid="71" grpId="0" animBg="1"/>
      <p:bldP spid="72" grpId="0" animBg="1"/>
      <p:bldP spid="7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Arbre de Aho-</a:t>
            </a:r>
            <a:r>
              <a:rPr lang="fr-FR" dirty="0" err="1"/>
              <a:t>Corasick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Définition: L’arbre de Aho-</a:t>
            </a:r>
            <a:r>
              <a:rPr lang="fr-FR" dirty="0" err="1"/>
              <a:t>Corasick</a:t>
            </a:r>
            <a:r>
              <a:rPr lang="fr-FR" dirty="0"/>
              <a:t> pour un ensemble de mots </a:t>
            </a:r>
            <a:r>
              <a:rPr lang="fr-FR" dirty="0">
                <a:latin typeface="Lucida Calligraphy" pitchFamily="66" charset="0"/>
              </a:rPr>
              <a:t>P</a:t>
            </a:r>
            <a:r>
              <a:rPr lang="fr-FR" dirty="0"/>
              <a:t> est un arbre enraciné orienté </a:t>
            </a:r>
            <a:r>
              <a:rPr lang="fr-FR" dirty="0">
                <a:latin typeface="Lucida Calligraphy" pitchFamily="66" charset="0"/>
              </a:rPr>
              <a:t>K </a:t>
            </a:r>
            <a:r>
              <a:rPr lang="fr-FR" dirty="0"/>
              <a:t>satisfaisant les 4 contraintes suivantes:</a:t>
            </a:r>
          </a:p>
          <a:p>
            <a:pPr lvl="1"/>
            <a:r>
              <a:rPr lang="fr-FR" dirty="0"/>
              <a:t>Chaque arête est étiquetée par un et un seul caractère.</a:t>
            </a:r>
          </a:p>
          <a:p>
            <a:pPr lvl="1"/>
            <a:r>
              <a:rPr lang="fr-FR" dirty="0"/>
              <a:t>Deux arêtes sortant d’un même sommet ont des étiquettes différentes.</a:t>
            </a:r>
          </a:p>
          <a:p>
            <a:pPr lvl="1"/>
            <a:r>
              <a:rPr lang="fr-FR" dirty="0"/>
              <a:t>Chaque mot de </a:t>
            </a:r>
            <a:r>
              <a:rPr lang="fr-FR" i="1" dirty="0"/>
              <a:t>p</a:t>
            </a:r>
            <a:r>
              <a:rPr lang="fr-FR" i="1" baseline="-25000" dirty="0"/>
              <a:t>i</a:t>
            </a:r>
            <a:r>
              <a:rPr lang="fr-FR" dirty="0"/>
              <a:t> de </a:t>
            </a:r>
            <a:r>
              <a:rPr lang="fr-FR" dirty="0">
                <a:latin typeface="Lucida Calligraphy" pitchFamily="66" charset="0"/>
              </a:rPr>
              <a:t>P</a:t>
            </a:r>
            <a:r>
              <a:rPr lang="fr-FR" dirty="0"/>
              <a:t> est associé à un sommet </a:t>
            </a:r>
            <a:r>
              <a:rPr lang="fr-FR" i="1" dirty="0"/>
              <a:t>v</a:t>
            </a:r>
            <a:r>
              <a:rPr lang="fr-FR" dirty="0"/>
              <a:t> de </a:t>
            </a:r>
            <a:r>
              <a:rPr lang="fr-FR" dirty="0">
                <a:latin typeface="Lucida Calligraphy" pitchFamily="66" charset="0"/>
              </a:rPr>
              <a:t>K</a:t>
            </a:r>
            <a:r>
              <a:rPr lang="fr-FR" dirty="0"/>
              <a:t>: i.e. les caractères étiquetant le chemin de la racine de </a:t>
            </a:r>
            <a:r>
              <a:rPr lang="fr-FR" dirty="0">
                <a:latin typeface="Lucida Calligraphy" pitchFamily="66" charset="0"/>
              </a:rPr>
              <a:t>K</a:t>
            </a:r>
            <a:r>
              <a:rPr lang="fr-FR" dirty="0"/>
              <a:t> à </a:t>
            </a:r>
            <a:r>
              <a:rPr lang="fr-FR" i="1" dirty="0"/>
              <a:t>v</a:t>
            </a:r>
            <a:r>
              <a:rPr lang="fr-FR" dirty="0"/>
              <a:t> forment  le mot </a:t>
            </a:r>
            <a:r>
              <a:rPr lang="fr-FR" i="1" dirty="0"/>
              <a:t>p</a:t>
            </a:r>
            <a:r>
              <a:rPr lang="fr-FR" i="1" baseline="-25000" dirty="0"/>
              <a:t>i</a:t>
            </a:r>
            <a:r>
              <a:rPr lang="fr-FR" dirty="0"/>
              <a:t>. De plus, chaque feuille de </a:t>
            </a:r>
            <a:r>
              <a:rPr lang="fr-FR" dirty="0">
                <a:latin typeface="Lucida Calligraphy" pitchFamily="66" charset="0"/>
              </a:rPr>
              <a:t>K</a:t>
            </a:r>
            <a:r>
              <a:rPr lang="fr-FR" dirty="0"/>
              <a:t> est associée à un mot de </a:t>
            </a:r>
            <a:r>
              <a:rPr lang="fr-FR" dirty="0">
                <a:latin typeface="Lucida Calligraphy" pitchFamily="66" charset="0"/>
              </a:rPr>
              <a:t>P</a:t>
            </a:r>
            <a:r>
              <a:rPr lang="fr-FR" dirty="0"/>
              <a:t>.</a:t>
            </a:r>
          </a:p>
          <a:p>
            <a:r>
              <a:rPr lang="fr-FR" dirty="0"/>
              <a:t>  </a:t>
            </a:r>
            <a:r>
              <a:rPr lang="fr-FR" dirty="0">
                <a:latin typeface="+mj-lt"/>
              </a:rPr>
              <a:t>Construction de l’arbre en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O(m) </a:t>
            </a:r>
            <a:r>
              <a:rPr lang="fr-FR" sz="2600" dirty="0">
                <a:latin typeface="+mj-lt"/>
              </a:rPr>
              <a:t>(m: taille totale des mots)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Recherche dans un 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8"/>
          </a:xfrm>
        </p:spPr>
        <p:txBody>
          <a:bodyPr/>
          <a:lstStyle/>
          <a:p>
            <a:r>
              <a:rPr lang="fr-FR" dirty="0"/>
              <a:t>Recherche </a:t>
            </a:r>
            <a:r>
              <a:rPr lang="fr-FR" dirty="0" err="1"/>
              <a:t>naive</a:t>
            </a:r>
            <a:r>
              <a:rPr lang="fr-FR" dirty="0"/>
              <a:t>: </a:t>
            </a:r>
            <a:r>
              <a:rPr lang="fr-FR" dirty="0">
                <a:solidFill>
                  <a:srgbClr val="0070C0"/>
                </a:solidFill>
              </a:rPr>
              <a:t>O(mn)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27584" y="2636912"/>
            <a:ext cx="3717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Lucida Calligraphy" pitchFamily="66" charset="0"/>
              </a:rPr>
              <a:t>P</a:t>
            </a:r>
            <a:r>
              <a:rPr lang="fr-FR" sz="2400" dirty="0"/>
              <a:t> = {</a:t>
            </a:r>
            <a:r>
              <a:rPr lang="fr-FR" sz="2400" dirty="0" err="1"/>
              <a:t>abbac</a:t>
            </a:r>
            <a:r>
              <a:rPr lang="fr-FR" sz="2400" dirty="0"/>
              <a:t>, </a:t>
            </a:r>
            <a:r>
              <a:rPr lang="fr-FR" sz="2400" dirty="0" err="1"/>
              <a:t>ac</a:t>
            </a:r>
            <a:r>
              <a:rPr lang="fr-FR" sz="2400" dirty="0"/>
              <a:t>, </a:t>
            </a:r>
            <a:r>
              <a:rPr lang="fr-FR" sz="2400" dirty="0" err="1"/>
              <a:t>bacd</a:t>
            </a:r>
            <a:r>
              <a:rPr lang="fr-FR" sz="2400" dirty="0"/>
              <a:t>, </a:t>
            </a:r>
            <a:r>
              <a:rPr lang="fr-FR" sz="2400" dirty="0" err="1"/>
              <a:t>ababc</a:t>
            </a:r>
            <a:r>
              <a:rPr lang="fr-FR" sz="2400" dirty="0"/>
              <a:t>}</a:t>
            </a:r>
          </a:p>
        </p:txBody>
      </p:sp>
      <p:sp>
        <p:nvSpPr>
          <p:cNvPr id="5" name="Ellipse 4"/>
          <p:cNvSpPr/>
          <p:nvPr/>
        </p:nvSpPr>
        <p:spPr>
          <a:xfrm>
            <a:off x="269979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>
            <a:endCxn id="7" idx="2"/>
          </p:cNvCxnSpPr>
          <p:nvPr/>
        </p:nvCxnSpPr>
        <p:spPr>
          <a:xfrm>
            <a:off x="2843808" y="4077072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3491880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413995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>
            <a:off x="4283968" y="407707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endCxn id="8" idx="2"/>
          </p:cNvCxnSpPr>
          <p:nvPr/>
        </p:nvCxnSpPr>
        <p:spPr>
          <a:xfrm>
            <a:off x="3635896" y="4077072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486003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2987824" y="364502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707904" y="364502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427984" y="364502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220072" y="364502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16" name="Connecteur droit 15"/>
          <p:cNvCxnSpPr>
            <a:stCxn id="11" idx="6"/>
          </p:cNvCxnSpPr>
          <p:nvPr/>
        </p:nvCxnSpPr>
        <p:spPr>
          <a:xfrm>
            <a:off x="5004048" y="407707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558011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5724128" y="407707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630019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5868144" y="3645024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cxnSp>
        <p:nvCxnSpPr>
          <p:cNvPr id="21" name="Connecteur droit 20"/>
          <p:cNvCxnSpPr/>
          <p:nvPr/>
        </p:nvCxnSpPr>
        <p:spPr>
          <a:xfrm>
            <a:off x="3563888" y="350100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>
            <a:endCxn id="7" idx="0"/>
          </p:cNvCxnSpPr>
          <p:nvPr/>
        </p:nvCxnSpPr>
        <p:spPr>
          <a:xfrm>
            <a:off x="3563888" y="3501008"/>
            <a:ext cx="0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4139952" y="34290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23"/>
          <p:cNvCxnSpPr/>
          <p:nvPr/>
        </p:nvCxnSpPr>
        <p:spPr>
          <a:xfrm>
            <a:off x="2771800" y="4149080"/>
            <a:ext cx="0" cy="13681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771800" y="5517232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3419872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4067944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27"/>
          <p:cNvCxnSpPr/>
          <p:nvPr/>
        </p:nvCxnSpPr>
        <p:spPr>
          <a:xfrm>
            <a:off x="4211960" y="551723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>
            <a:off x="4788024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355976" y="5085184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148064" y="508518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d</a:t>
            </a:r>
          </a:p>
        </p:txBody>
      </p:sp>
      <p:cxnSp>
        <p:nvCxnSpPr>
          <p:cNvPr id="32" name="Connecteur droit 31"/>
          <p:cNvCxnSpPr>
            <a:stCxn id="29" idx="6"/>
          </p:cNvCxnSpPr>
          <p:nvPr/>
        </p:nvCxnSpPr>
        <p:spPr>
          <a:xfrm>
            <a:off x="4932040" y="551723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5508104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4" name="Connecteur droit 33"/>
          <p:cNvCxnSpPr/>
          <p:nvPr/>
        </p:nvCxnSpPr>
        <p:spPr>
          <a:xfrm>
            <a:off x="5004048" y="479715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Ellipse 34"/>
          <p:cNvSpPr/>
          <p:nvPr/>
        </p:nvSpPr>
        <p:spPr>
          <a:xfrm>
            <a:off x="5580112" y="47251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6" name="Connecteur droit 35"/>
          <p:cNvCxnSpPr>
            <a:stCxn id="26" idx="6"/>
            <a:endCxn id="27" idx="2"/>
          </p:cNvCxnSpPr>
          <p:nvPr/>
        </p:nvCxnSpPr>
        <p:spPr>
          <a:xfrm>
            <a:off x="3563888" y="5517232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3707904" y="508518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39" name="Connecteur droit 38"/>
          <p:cNvCxnSpPr/>
          <p:nvPr/>
        </p:nvCxnSpPr>
        <p:spPr>
          <a:xfrm>
            <a:off x="4211960" y="4149080"/>
            <a:ext cx="0" cy="6480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4211960" y="4797152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4355976" y="436510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42" name="Ellipse 41"/>
          <p:cNvSpPr/>
          <p:nvPr/>
        </p:nvSpPr>
        <p:spPr>
          <a:xfrm>
            <a:off x="4860032" y="47251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5148064" y="436510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cxnSp>
        <p:nvCxnSpPr>
          <p:cNvPr id="44" name="Connecteur droit 43"/>
          <p:cNvCxnSpPr/>
          <p:nvPr/>
        </p:nvCxnSpPr>
        <p:spPr>
          <a:xfrm>
            <a:off x="5724128" y="479715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Ellipse 44"/>
          <p:cNvSpPr/>
          <p:nvPr/>
        </p:nvSpPr>
        <p:spPr>
          <a:xfrm>
            <a:off x="6300192" y="47251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/>
          <p:cNvSpPr txBox="1"/>
          <p:nvPr/>
        </p:nvSpPr>
        <p:spPr>
          <a:xfrm>
            <a:off x="5868144" y="4365104"/>
            <a:ext cx="293670" cy="400110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3707904" y="306896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539552" y="5949280"/>
            <a:ext cx="3283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Lucida Calligraphy" pitchFamily="66" charset="0"/>
              </a:rPr>
              <a:t>T</a:t>
            </a:r>
            <a:r>
              <a:rPr lang="fr-FR" sz="2800" dirty="0"/>
              <a:t> =  a b a b b a c d ….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187624" y="6021288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Rectangle 53"/>
          <p:cNvSpPr/>
          <p:nvPr/>
        </p:nvSpPr>
        <p:spPr>
          <a:xfrm>
            <a:off x="2987824" y="3573016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/>
          <p:cNvSpPr/>
          <p:nvPr/>
        </p:nvSpPr>
        <p:spPr>
          <a:xfrm>
            <a:off x="1475656" y="6021288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/>
          <p:cNvSpPr/>
          <p:nvPr/>
        </p:nvSpPr>
        <p:spPr>
          <a:xfrm>
            <a:off x="3707904" y="3573016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>
            <a:off x="1763688" y="6021288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Rectangle 57"/>
          <p:cNvSpPr/>
          <p:nvPr/>
        </p:nvSpPr>
        <p:spPr>
          <a:xfrm>
            <a:off x="4355976" y="4293096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58"/>
          <p:cNvSpPr/>
          <p:nvPr/>
        </p:nvSpPr>
        <p:spPr>
          <a:xfrm>
            <a:off x="2051720" y="6021288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Rectangle 59"/>
          <p:cNvSpPr/>
          <p:nvPr/>
        </p:nvSpPr>
        <p:spPr>
          <a:xfrm>
            <a:off x="5148064" y="4293096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2" name="Connecteur droit avec flèche 61"/>
          <p:cNvCxnSpPr/>
          <p:nvPr/>
        </p:nvCxnSpPr>
        <p:spPr>
          <a:xfrm>
            <a:off x="1331640" y="57332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>
            <a:off x="1547664" y="57332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/>
          <p:nvPr/>
        </p:nvCxnSpPr>
        <p:spPr>
          <a:xfrm>
            <a:off x="1907704" y="57332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>
          <a:xfrm>
            <a:off x="2195736" y="57332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8" name="Explosion 1 47"/>
          <p:cNvSpPr/>
          <p:nvPr/>
        </p:nvSpPr>
        <p:spPr>
          <a:xfrm>
            <a:off x="2339752" y="5769260"/>
            <a:ext cx="216024" cy="180020"/>
          </a:xfrm>
          <a:prstGeom prst="irregularSeal1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srgbClr val="FF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877250" y="4293096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/>
          <p:cNvSpPr/>
          <p:nvPr/>
        </p:nvSpPr>
        <p:spPr>
          <a:xfrm>
            <a:off x="2339752" y="6027525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ZoneTexte 70"/>
          <p:cNvSpPr txBox="1"/>
          <p:nvPr/>
        </p:nvSpPr>
        <p:spPr>
          <a:xfrm>
            <a:off x="3015617" y="508518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C3D2E6C1-272D-C032-A942-0956D51A1BCD}"/>
              </a:ext>
            </a:extLst>
          </p:cNvPr>
          <p:cNvSpPr/>
          <p:nvPr/>
        </p:nvSpPr>
        <p:spPr>
          <a:xfrm>
            <a:off x="4077069" y="335699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56CE70E7-8BAD-1F9B-1656-8152D1AC307D}"/>
              </a:ext>
            </a:extLst>
          </p:cNvPr>
          <p:cNvSpPr/>
          <p:nvPr/>
        </p:nvSpPr>
        <p:spPr>
          <a:xfrm>
            <a:off x="6227853" y="3933056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C0B9ABF7-8D36-5B9A-6964-7A689CA69002}"/>
              </a:ext>
            </a:extLst>
          </p:cNvPr>
          <p:cNvSpPr/>
          <p:nvPr/>
        </p:nvSpPr>
        <p:spPr>
          <a:xfrm>
            <a:off x="6227853" y="4653136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A4679367-47AE-8597-B7E6-0667AD53C4BD}"/>
              </a:ext>
            </a:extLst>
          </p:cNvPr>
          <p:cNvSpPr/>
          <p:nvPr/>
        </p:nvSpPr>
        <p:spPr>
          <a:xfrm>
            <a:off x="5436096" y="5371994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48" grpId="0" animBg="1"/>
      <p:bldP spid="69" grpId="0" animBg="1"/>
      <p:bldP spid="7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Recherche dans un 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8"/>
          </a:xfrm>
        </p:spPr>
        <p:txBody>
          <a:bodyPr/>
          <a:lstStyle/>
          <a:p>
            <a:r>
              <a:rPr lang="fr-FR" dirty="0"/>
              <a:t>Recherche </a:t>
            </a:r>
            <a:r>
              <a:rPr lang="fr-FR" dirty="0" err="1"/>
              <a:t>naive</a:t>
            </a:r>
            <a:r>
              <a:rPr lang="fr-FR" dirty="0"/>
              <a:t>: </a:t>
            </a:r>
            <a:r>
              <a:rPr lang="fr-FR" dirty="0">
                <a:solidFill>
                  <a:srgbClr val="0070C0"/>
                </a:solidFill>
              </a:rPr>
              <a:t>O(mn)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27584" y="2636912"/>
            <a:ext cx="3717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Lucida Calligraphy" pitchFamily="66" charset="0"/>
              </a:rPr>
              <a:t>P</a:t>
            </a:r>
            <a:r>
              <a:rPr lang="fr-FR" sz="2400" dirty="0"/>
              <a:t> = {</a:t>
            </a:r>
            <a:r>
              <a:rPr lang="fr-FR" sz="2400" dirty="0" err="1"/>
              <a:t>abbac</a:t>
            </a:r>
            <a:r>
              <a:rPr lang="fr-FR" sz="2400" dirty="0"/>
              <a:t>, </a:t>
            </a:r>
            <a:r>
              <a:rPr lang="fr-FR" sz="2400" dirty="0" err="1"/>
              <a:t>ac</a:t>
            </a:r>
            <a:r>
              <a:rPr lang="fr-FR" sz="2400" dirty="0"/>
              <a:t>, </a:t>
            </a:r>
            <a:r>
              <a:rPr lang="fr-FR" sz="2400" dirty="0" err="1"/>
              <a:t>bacd</a:t>
            </a:r>
            <a:r>
              <a:rPr lang="fr-FR" sz="2400" dirty="0"/>
              <a:t>, </a:t>
            </a:r>
            <a:r>
              <a:rPr lang="fr-FR" sz="2400" dirty="0" err="1"/>
              <a:t>ababc</a:t>
            </a:r>
            <a:r>
              <a:rPr lang="fr-FR" sz="2400" dirty="0"/>
              <a:t>}</a:t>
            </a:r>
          </a:p>
        </p:txBody>
      </p:sp>
      <p:sp>
        <p:nvSpPr>
          <p:cNvPr id="5" name="Ellipse 4"/>
          <p:cNvSpPr/>
          <p:nvPr/>
        </p:nvSpPr>
        <p:spPr>
          <a:xfrm>
            <a:off x="269979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>
            <a:endCxn id="7" idx="2"/>
          </p:cNvCxnSpPr>
          <p:nvPr/>
        </p:nvCxnSpPr>
        <p:spPr>
          <a:xfrm>
            <a:off x="2843808" y="4077072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3491880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413995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>
            <a:off x="4283968" y="407707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endCxn id="8" idx="2"/>
          </p:cNvCxnSpPr>
          <p:nvPr/>
        </p:nvCxnSpPr>
        <p:spPr>
          <a:xfrm>
            <a:off x="3635896" y="4077072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486003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2987824" y="364502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707904" y="364502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427984" y="364502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220072" y="364502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16" name="Connecteur droit 15"/>
          <p:cNvCxnSpPr>
            <a:stCxn id="11" idx="6"/>
          </p:cNvCxnSpPr>
          <p:nvPr/>
        </p:nvCxnSpPr>
        <p:spPr>
          <a:xfrm>
            <a:off x="5004048" y="407707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558011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5724128" y="407707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630019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5868144" y="3645024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cxnSp>
        <p:nvCxnSpPr>
          <p:cNvPr id="21" name="Connecteur droit 20"/>
          <p:cNvCxnSpPr/>
          <p:nvPr/>
        </p:nvCxnSpPr>
        <p:spPr>
          <a:xfrm>
            <a:off x="3563888" y="350100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>
            <a:endCxn id="7" idx="0"/>
          </p:cNvCxnSpPr>
          <p:nvPr/>
        </p:nvCxnSpPr>
        <p:spPr>
          <a:xfrm>
            <a:off x="3563888" y="3501008"/>
            <a:ext cx="0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4139952" y="34290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23"/>
          <p:cNvCxnSpPr/>
          <p:nvPr/>
        </p:nvCxnSpPr>
        <p:spPr>
          <a:xfrm>
            <a:off x="2771800" y="4149080"/>
            <a:ext cx="0" cy="13681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771800" y="5517232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3419872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4067944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27"/>
          <p:cNvCxnSpPr/>
          <p:nvPr/>
        </p:nvCxnSpPr>
        <p:spPr>
          <a:xfrm>
            <a:off x="4211960" y="551723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>
            <a:off x="4788024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355976" y="5085184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148064" y="508518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d</a:t>
            </a:r>
          </a:p>
        </p:txBody>
      </p:sp>
      <p:cxnSp>
        <p:nvCxnSpPr>
          <p:cNvPr id="32" name="Connecteur droit 31"/>
          <p:cNvCxnSpPr>
            <a:stCxn id="29" idx="6"/>
          </p:cNvCxnSpPr>
          <p:nvPr/>
        </p:nvCxnSpPr>
        <p:spPr>
          <a:xfrm>
            <a:off x="4932040" y="551723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5508104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4" name="Connecteur droit 33"/>
          <p:cNvCxnSpPr/>
          <p:nvPr/>
        </p:nvCxnSpPr>
        <p:spPr>
          <a:xfrm>
            <a:off x="5004048" y="479715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Ellipse 34"/>
          <p:cNvSpPr/>
          <p:nvPr/>
        </p:nvSpPr>
        <p:spPr>
          <a:xfrm>
            <a:off x="5580112" y="47251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6" name="Connecteur droit 35"/>
          <p:cNvCxnSpPr>
            <a:stCxn id="26" idx="6"/>
            <a:endCxn id="27" idx="2"/>
          </p:cNvCxnSpPr>
          <p:nvPr/>
        </p:nvCxnSpPr>
        <p:spPr>
          <a:xfrm>
            <a:off x="3563888" y="5517232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3707904" y="508518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39" name="Connecteur droit 38"/>
          <p:cNvCxnSpPr/>
          <p:nvPr/>
        </p:nvCxnSpPr>
        <p:spPr>
          <a:xfrm>
            <a:off x="4211960" y="4149080"/>
            <a:ext cx="0" cy="6480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4211960" y="4797152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4355976" y="436510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42" name="Ellipse 41"/>
          <p:cNvSpPr/>
          <p:nvPr/>
        </p:nvSpPr>
        <p:spPr>
          <a:xfrm>
            <a:off x="4860032" y="47251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5148064" y="436510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cxnSp>
        <p:nvCxnSpPr>
          <p:cNvPr id="44" name="Connecteur droit 43"/>
          <p:cNvCxnSpPr/>
          <p:nvPr/>
        </p:nvCxnSpPr>
        <p:spPr>
          <a:xfrm>
            <a:off x="5724128" y="479715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Ellipse 44"/>
          <p:cNvSpPr/>
          <p:nvPr/>
        </p:nvSpPr>
        <p:spPr>
          <a:xfrm>
            <a:off x="6300192" y="47251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/>
          <p:cNvSpPr txBox="1"/>
          <p:nvPr/>
        </p:nvSpPr>
        <p:spPr>
          <a:xfrm>
            <a:off x="5868144" y="4365104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3707904" y="306896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539552" y="5949280"/>
            <a:ext cx="3283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Lucida Calligraphy" pitchFamily="66" charset="0"/>
              </a:rPr>
              <a:t>T</a:t>
            </a:r>
            <a:r>
              <a:rPr lang="fr-FR" sz="2800" dirty="0"/>
              <a:t> =  a b a b b a c d ….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475656" y="6021288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2" name="Connecteur droit avec flèche 61"/>
          <p:cNvCxnSpPr/>
          <p:nvPr/>
        </p:nvCxnSpPr>
        <p:spPr>
          <a:xfrm>
            <a:off x="1331640" y="57332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>
            <a:off x="1547664" y="57332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/>
          <p:nvPr/>
        </p:nvCxnSpPr>
        <p:spPr>
          <a:xfrm>
            <a:off x="1907704" y="5751258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>
            <a:off x="1547664" y="5445224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2987824" y="5013176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 66"/>
          <p:cNvSpPr/>
          <p:nvPr/>
        </p:nvSpPr>
        <p:spPr>
          <a:xfrm>
            <a:off x="1763688" y="6021288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8" name="Connecteur droit avec flèche 67"/>
          <p:cNvCxnSpPr/>
          <p:nvPr/>
        </p:nvCxnSpPr>
        <p:spPr>
          <a:xfrm>
            <a:off x="1907704" y="5445224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3707904" y="5013176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/>
          <p:cNvSpPr/>
          <p:nvPr/>
        </p:nvSpPr>
        <p:spPr>
          <a:xfrm>
            <a:off x="2038027" y="6021288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Rectangle 71"/>
          <p:cNvSpPr/>
          <p:nvPr/>
        </p:nvSpPr>
        <p:spPr>
          <a:xfrm>
            <a:off x="4376042" y="4997207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Explosion 1 72"/>
          <p:cNvSpPr/>
          <p:nvPr/>
        </p:nvSpPr>
        <p:spPr>
          <a:xfrm>
            <a:off x="2073175" y="5751258"/>
            <a:ext cx="216024" cy="180020"/>
          </a:xfrm>
          <a:prstGeom prst="irregularSeal1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srgbClr val="FF0000"/>
              </a:solidFill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3015617" y="508518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65" name="Ellipse 64"/>
          <p:cNvSpPr/>
          <p:nvPr/>
        </p:nvSpPr>
        <p:spPr>
          <a:xfrm>
            <a:off x="4077069" y="335699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Ellipse 70"/>
          <p:cNvSpPr/>
          <p:nvPr/>
        </p:nvSpPr>
        <p:spPr>
          <a:xfrm>
            <a:off x="6227853" y="3933056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Ellipse 73"/>
          <p:cNvSpPr/>
          <p:nvPr/>
        </p:nvSpPr>
        <p:spPr>
          <a:xfrm>
            <a:off x="6227853" y="4653136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Ellipse 75"/>
          <p:cNvSpPr/>
          <p:nvPr/>
        </p:nvSpPr>
        <p:spPr>
          <a:xfrm>
            <a:off x="5436096" y="5371994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1" animBg="1"/>
      <p:bldP spid="66" grpId="1" animBg="1"/>
      <p:bldP spid="67" grpId="0" animBg="1"/>
      <p:bldP spid="67" grpId="1" animBg="1"/>
      <p:bldP spid="69" grpId="0" animBg="1"/>
      <p:bldP spid="69" grpId="1" animBg="1"/>
      <p:bldP spid="70" grpId="0" animBg="1"/>
      <p:bldP spid="72" grpId="0" animBg="1"/>
      <p:bldP spid="7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Recherche dans un 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8"/>
          </a:xfrm>
        </p:spPr>
        <p:txBody>
          <a:bodyPr/>
          <a:lstStyle/>
          <a:p>
            <a:r>
              <a:rPr lang="fr-FR" dirty="0"/>
              <a:t>Recherche </a:t>
            </a:r>
            <a:r>
              <a:rPr lang="fr-FR" dirty="0" err="1"/>
              <a:t>naive</a:t>
            </a:r>
            <a:r>
              <a:rPr lang="fr-FR" dirty="0"/>
              <a:t>: </a:t>
            </a:r>
            <a:r>
              <a:rPr lang="fr-FR" dirty="0">
                <a:solidFill>
                  <a:srgbClr val="0070C0"/>
                </a:solidFill>
              </a:rPr>
              <a:t>O(mn)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27584" y="2636912"/>
            <a:ext cx="3717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Lucida Calligraphy" pitchFamily="66" charset="0"/>
              </a:rPr>
              <a:t>P</a:t>
            </a:r>
            <a:r>
              <a:rPr lang="fr-FR" sz="2400" dirty="0"/>
              <a:t> = {</a:t>
            </a:r>
            <a:r>
              <a:rPr lang="fr-FR" sz="2400" dirty="0" err="1"/>
              <a:t>abbac</a:t>
            </a:r>
            <a:r>
              <a:rPr lang="fr-FR" sz="2400" dirty="0"/>
              <a:t>, </a:t>
            </a:r>
            <a:r>
              <a:rPr lang="fr-FR" sz="2400" dirty="0" err="1"/>
              <a:t>ac</a:t>
            </a:r>
            <a:r>
              <a:rPr lang="fr-FR" sz="2400" dirty="0"/>
              <a:t>, </a:t>
            </a:r>
            <a:r>
              <a:rPr lang="fr-FR" sz="2400" dirty="0" err="1"/>
              <a:t>bacd</a:t>
            </a:r>
            <a:r>
              <a:rPr lang="fr-FR" sz="2400" dirty="0"/>
              <a:t>, </a:t>
            </a:r>
            <a:r>
              <a:rPr lang="fr-FR" sz="2400" dirty="0" err="1"/>
              <a:t>ababc</a:t>
            </a:r>
            <a:r>
              <a:rPr lang="fr-FR" sz="2400" dirty="0"/>
              <a:t>}</a:t>
            </a:r>
          </a:p>
        </p:txBody>
      </p:sp>
      <p:sp>
        <p:nvSpPr>
          <p:cNvPr id="5" name="Ellipse 4"/>
          <p:cNvSpPr/>
          <p:nvPr/>
        </p:nvSpPr>
        <p:spPr>
          <a:xfrm>
            <a:off x="269979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>
            <a:endCxn id="7" idx="2"/>
          </p:cNvCxnSpPr>
          <p:nvPr/>
        </p:nvCxnSpPr>
        <p:spPr>
          <a:xfrm>
            <a:off x="2843808" y="4077072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3491880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413995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>
            <a:off x="4283968" y="407707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endCxn id="8" idx="2"/>
          </p:cNvCxnSpPr>
          <p:nvPr/>
        </p:nvCxnSpPr>
        <p:spPr>
          <a:xfrm>
            <a:off x="3635896" y="4077072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486003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2987824" y="364502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707904" y="364502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427984" y="364502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220072" y="364502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16" name="Connecteur droit 15"/>
          <p:cNvCxnSpPr>
            <a:stCxn id="11" idx="6"/>
          </p:cNvCxnSpPr>
          <p:nvPr/>
        </p:nvCxnSpPr>
        <p:spPr>
          <a:xfrm>
            <a:off x="5004048" y="407707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558011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5724128" y="407707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6300192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5868144" y="3645024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cxnSp>
        <p:nvCxnSpPr>
          <p:cNvPr id="21" name="Connecteur droit 20"/>
          <p:cNvCxnSpPr/>
          <p:nvPr/>
        </p:nvCxnSpPr>
        <p:spPr>
          <a:xfrm>
            <a:off x="3563888" y="350100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>
            <a:endCxn id="7" idx="0"/>
          </p:cNvCxnSpPr>
          <p:nvPr/>
        </p:nvCxnSpPr>
        <p:spPr>
          <a:xfrm>
            <a:off x="3563888" y="3501008"/>
            <a:ext cx="0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4139952" y="34290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23"/>
          <p:cNvCxnSpPr/>
          <p:nvPr/>
        </p:nvCxnSpPr>
        <p:spPr>
          <a:xfrm>
            <a:off x="2771800" y="4149080"/>
            <a:ext cx="0" cy="13681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771800" y="5517232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3419872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4067944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27"/>
          <p:cNvCxnSpPr/>
          <p:nvPr/>
        </p:nvCxnSpPr>
        <p:spPr>
          <a:xfrm>
            <a:off x="4211960" y="551723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>
            <a:off x="4788024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355976" y="5085184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148064" y="508518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d</a:t>
            </a:r>
          </a:p>
        </p:txBody>
      </p:sp>
      <p:cxnSp>
        <p:nvCxnSpPr>
          <p:cNvPr id="32" name="Connecteur droit 31"/>
          <p:cNvCxnSpPr>
            <a:stCxn id="29" idx="6"/>
          </p:cNvCxnSpPr>
          <p:nvPr/>
        </p:nvCxnSpPr>
        <p:spPr>
          <a:xfrm>
            <a:off x="4932040" y="551723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5508104" y="54452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4" name="Connecteur droit 33"/>
          <p:cNvCxnSpPr/>
          <p:nvPr/>
        </p:nvCxnSpPr>
        <p:spPr>
          <a:xfrm>
            <a:off x="5004048" y="479715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Ellipse 34"/>
          <p:cNvSpPr/>
          <p:nvPr/>
        </p:nvSpPr>
        <p:spPr>
          <a:xfrm>
            <a:off x="5580112" y="47251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6" name="Connecteur droit 35"/>
          <p:cNvCxnSpPr>
            <a:stCxn id="26" idx="6"/>
            <a:endCxn id="27" idx="2"/>
          </p:cNvCxnSpPr>
          <p:nvPr/>
        </p:nvCxnSpPr>
        <p:spPr>
          <a:xfrm>
            <a:off x="3563888" y="5517232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3015617" y="508518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3707904" y="508518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39" name="Connecteur droit 38"/>
          <p:cNvCxnSpPr/>
          <p:nvPr/>
        </p:nvCxnSpPr>
        <p:spPr>
          <a:xfrm>
            <a:off x="4211960" y="4149080"/>
            <a:ext cx="0" cy="6480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4211960" y="4797152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4355976" y="436510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42" name="Ellipse 41"/>
          <p:cNvSpPr/>
          <p:nvPr/>
        </p:nvSpPr>
        <p:spPr>
          <a:xfrm>
            <a:off x="4860032" y="47251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5148064" y="436510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cxnSp>
        <p:nvCxnSpPr>
          <p:cNvPr id="44" name="Connecteur droit 43"/>
          <p:cNvCxnSpPr/>
          <p:nvPr/>
        </p:nvCxnSpPr>
        <p:spPr>
          <a:xfrm>
            <a:off x="5724128" y="479715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Ellipse 44"/>
          <p:cNvSpPr/>
          <p:nvPr/>
        </p:nvSpPr>
        <p:spPr>
          <a:xfrm>
            <a:off x="6300192" y="47251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/>
          <p:cNvSpPr txBox="1"/>
          <p:nvPr/>
        </p:nvSpPr>
        <p:spPr>
          <a:xfrm>
            <a:off x="5868144" y="4365104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3707904" y="306896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539552" y="5949280"/>
            <a:ext cx="3283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Lucida Calligraphy" pitchFamily="66" charset="0"/>
              </a:rPr>
              <a:t>T</a:t>
            </a:r>
            <a:r>
              <a:rPr lang="fr-FR" sz="2800" dirty="0"/>
              <a:t> =  a b a b b a c d ….</a:t>
            </a:r>
          </a:p>
        </p:txBody>
      </p:sp>
      <p:cxnSp>
        <p:nvCxnSpPr>
          <p:cNvPr id="62" name="Connecteur droit avec flèche 61"/>
          <p:cNvCxnSpPr/>
          <p:nvPr/>
        </p:nvCxnSpPr>
        <p:spPr>
          <a:xfrm>
            <a:off x="1331640" y="57332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>
            <a:off x="1547664" y="57332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/>
          <p:nvPr/>
        </p:nvCxnSpPr>
        <p:spPr>
          <a:xfrm>
            <a:off x="1907704" y="57332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>
          <a:xfrm>
            <a:off x="2195736" y="57332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>
            <a:off x="1547664" y="5445224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1763688" y="6021288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8" name="Connecteur droit avec flèche 67"/>
          <p:cNvCxnSpPr/>
          <p:nvPr/>
        </p:nvCxnSpPr>
        <p:spPr>
          <a:xfrm>
            <a:off x="1907704" y="5445224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/>
          <p:nvPr/>
        </p:nvCxnSpPr>
        <p:spPr>
          <a:xfrm>
            <a:off x="1907704" y="515719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3003467" y="3602849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0" name="Connecteur droit avec flèche 69"/>
          <p:cNvCxnSpPr/>
          <p:nvPr/>
        </p:nvCxnSpPr>
        <p:spPr>
          <a:xfrm>
            <a:off x="2195736" y="5445224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/>
          <p:nvPr/>
        </p:nvCxnSpPr>
        <p:spPr>
          <a:xfrm>
            <a:off x="2195736" y="5177227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2037171" y="6021288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Rectangle 74"/>
          <p:cNvSpPr/>
          <p:nvPr/>
        </p:nvSpPr>
        <p:spPr>
          <a:xfrm>
            <a:off x="3721497" y="3602849"/>
            <a:ext cx="288032" cy="43204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Ellipse 68"/>
          <p:cNvSpPr/>
          <p:nvPr/>
        </p:nvSpPr>
        <p:spPr>
          <a:xfrm>
            <a:off x="4068313" y="335699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Ellipse 75"/>
          <p:cNvSpPr/>
          <p:nvPr/>
        </p:nvSpPr>
        <p:spPr>
          <a:xfrm>
            <a:off x="6228184" y="3932055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6228184" y="4653136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5436096" y="5373216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51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73" grpId="1" animBg="1"/>
      <p:bldP spid="7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Recherche dans un texte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Accélération: Généralisation de KMP. Considérer une </a:t>
            </a:r>
            <a:r>
              <a:rPr lang="fr-FR" dirty="0">
                <a:solidFill>
                  <a:srgbClr val="FF0000"/>
                </a:solidFill>
              </a:rPr>
              <a:t>fonction d’échec</a:t>
            </a:r>
            <a:r>
              <a:rPr lang="fr-FR" dirty="0"/>
              <a:t>.</a:t>
            </a:r>
          </a:p>
          <a:p>
            <a:r>
              <a:rPr lang="fr-FR" i="1" dirty="0"/>
              <a:t>X</a:t>
            </a:r>
            <a:r>
              <a:rPr lang="fr-FR" dirty="0"/>
              <a:t>: Préfixe d’un mot de </a:t>
            </a:r>
            <a:r>
              <a:rPr lang="fr-FR" dirty="0">
                <a:latin typeface="Lucida Calligraphy" pitchFamily="66" charset="0"/>
              </a:rPr>
              <a:t>P</a:t>
            </a:r>
          </a:p>
          <a:p>
            <a:pPr>
              <a:buNone/>
            </a:pPr>
            <a:r>
              <a:rPr lang="fr-FR" dirty="0"/>
              <a:t>    </a:t>
            </a:r>
            <a:r>
              <a:rPr lang="fr-FR" dirty="0">
                <a:solidFill>
                  <a:srgbClr val="0070C0"/>
                </a:solidFill>
              </a:rPr>
              <a:t>Bord(X)</a:t>
            </a:r>
            <a:r>
              <a:rPr lang="fr-FR" dirty="0"/>
              <a:t>: Plus long suffixe propre de </a:t>
            </a:r>
            <a:r>
              <a:rPr lang="fr-FR" i="1" dirty="0"/>
              <a:t>X</a:t>
            </a:r>
            <a:r>
              <a:rPr lang="fr-FR" dirty="0"/>
              <a:t> qui soit préfixe d’un mot de </a:t>
            </a:r>
            <a:r>
              <a:rPr lang="fr-FR" dirty="0">
                <a:latin typeface="Lucida Calligraphy" pitchFamily="66" charset="0"/>
              </a:rPr>
              <a:t>P</a:t>
            </a:r>
            <a:r>
              <a:rPr lang="fr-FR" dirty="0"/>
              <a:t>. </a:t>
            </a:r>
          </a:p>
          <a:p>
            <a:r>
              <a:rPr lang="fr-FR" b="1" u="sng" dirty="0">
                <a:solidFill>
                  <a:srgbClr val="0070C0"/>
                </a:solidFill>
              </a:rPr>
              <a:t>Fonction d’échec</a:t>
            </a:r>
            <a:r>
              <a:rPr lang="fr-FR" dirty="0"/>
              <a:t>: Renvoie au sommet correspondant au plus long bord du mot atteint.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Fonction d’échec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99592" y="1988840"/>
            <a:ext cx="3717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Lucida Calligraphy" pitchFamily="66" charset="0"/>
              </a:rPr>
              <a:t>P</a:t>
            </a:r>
            <a:r>
              <a:rPr lang="fr-FR" sz="2400" dirty="0"/>
              <a:t> = {</a:t>
            </a:r>
            <a:r>
              <a:rPr lang="fr-FR" sz="2400" dirty="0" err="1"/>
              <a:t>abbac</a:t>
            </a:r>
            <a:r>
              <a:rPr lang="fr-FR" sz="2400" dirty="0"/>
              <a:t>, </a:t>
            </a:r>
            <a:r>
              <a:rPr lang="fr-FR" sz="2400" dirty="0" err="1"/>
              <a:t>ac</a:t>
            </a:r>
            <a:r>
              <a:rPr lang="fr-FR" sz="2400" dirty="0"/>
              <a:t>, </a:t>
            </a:r>
            <a:r>
              <a:rPr lang="fr-FR" sz="2400" dirty="0" err="1"/>
              <a:t>bacd</a:t>
            </a:r>
            <a:r>
              <a:rPr lang="fr-FR" sz="2400" dirty="0"/>
              <a:t>, </a:t>
            </a:r>
            <a:r>
              <a:rPr lang="fr-FR" sz="2400" dirty="0" err="1"/>
              <a:t>ababc</a:t>
            </a:r>
            <a:r>
              <a:rPr lang="fr-FR" sz="2400" dirty="0"/>
              <a:t>}</a:t>
            </a:r>
          </a:p>
        </p:txBody>
      </p:sp>
      <p:sp>
        <p:nvSpPr>
          <p:cNvPr id="5" name="Ellipse 4"/>
          <p:cNvSpPr/>
          <p:nvPr/>
        </p:nvSpPr>
        <p:spPr>
          <a:xfrm>
            <a:off x="277180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>
            <a:endCxn id="7" idx="2"/>
          </p:cNvCxnSpPr>
          <p:nvPr/>
        </p:nvCxnSpPr>
        <p:spPr>
          <a:xfrm>
            <a:off x="2915816" y="3861048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3563888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421196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>
            <a:off x="4355976" y="38610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endCxn id="8" idx="2"/>
          </p:cNvCxnSpPr>
          <p:nvPr/>
        </p:nvCxnSpPr>
        <p:spPr>
          <a:xfrm>
            <a:off x="3707904" y="386104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493204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3059832" y="342900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779912" y="342900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499992" y="342900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292080" y="342900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16" name="Connecteur droit 15"/>
          <p:cNvCxnSpPr>
            <a:stCxn id="11" idx="6"/>
          </p:cNvCxnSpPr>
          <p:nvPr/>
        </p:nvCxnSpPr>
        <p:spPr>
          <a:xfrm>
            <a:off x="5076056" y="38610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565212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5796136" y="38610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637220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5940152" y="342900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cxnSp>
        <p:nvCxnSpPr>
          <p:cNvPr id="21" name="Connecteur droit 20"/>
          <p:cNvCxnSpPr/>
          <p:nvPr/>
        </p:nvCxnSpPr>
        <p:spPr>
          <a:xfrm>
            <a:off x="3635896" y="3284984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>
            <a:endCxn id="7" idx="0"/>
          </p:cNvCxnSpPr>
          <p:nvPr/>
        </p:nvCxnSpPr>
        <p:spPr>
          <a:xfrm>
            <a:off x="3635896" y="3284984"/>
            <a:ext cx="0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4211960" y="321297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23"/>
          <p:cNvCxnSpPr/>
          <p:nvPr/>
        </p:nvCxnSpPr>
        <p:spPr>
          <a:xfrm>
            <a:off x="2843808" y="3933056"/>
            <a:ext cx="0" cy="13681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843808" y="5301208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3491880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4139952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27"/>
          <p:cNvCxnSpPr/>
          <p:nvPr/>
        </p:nvCxnSpPr>
        <p:spPr>
          <a:xfrm>
            <a:off x="4283968" y="530120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>
            <a:off x="4860032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427984" y="486916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220072" y="486916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d</a:t>
            </a:r>
          </a:p>
        </p:txBody>
      </p:sp>
      <p:cxnSp>
        <p:nvCxnSpPr>
          <p:cNvPr id="32" name="Connecteur droit 31"/>
          <p:cNvCxnSpPr>
            <a:stCxn id="29" idx="6"/>
          </p:cNvCxnSpPr>
          <p:nvPr/>
        </p:nvCxnSpPr>
        <p:spPr>
          <a:xfrm>
            <a:off x="5004048" y="530120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5580112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4" name="Connecteur droit 33"/>
          <p:cNvCxnSpPr/>
          <p:nvPr/>
        </p:nvCxnSpPr>
        <p:spPr>
          <a:xfrm>
            <a:off x="5076056" y="458112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Ellipse 34"/>
          <p:cNvSpPr/>
          <p:nvPr/>
        </p:nvSpPr>
        <p:spPr>
          <a:xfrm>
            <a:off x="5652120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6" name="Connecteur droit 35"/>
          <p:cNvCxnSpPr>
            <a:stCxn id="26" idx="6"/>
            <a:endCxn id="27" idx="2"/>
          </p:cNvCxnSpPr>
          <p:nvPr/>
        </p:nvCxnSpPr>
        <p:spPr>
          <a:xfrm>
            <a:off x="3635896" y="530120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3059832" y="486916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3779912" y="486916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39" name="Connecteur droit 38"/>
          <p:cNvCxnSpPr/>
          <p:nvPr/>
        </p:nvCxnSpPr>
        <p:spPr>
          <a:xfrm>
            <a:off x="4283968" y="3933056"/>
            <a:ext cx="0" cy="6480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4283968" y="4581128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4427984" y="414908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42" name="Ellipse 41"/>
          <p:cNvSpPr/>
          <p:nvPr/>
        </p:nvSpPr>
        <p:spPr>
          <a:xfrm>
            <a:off x="4932040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5220072" y="414908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cxnSp>
        <p:nvCxnSpPr>
          <p:cNvPr id="44" name="Connecteur droit 43"/>
          <p:cNvCxnSpPr/>
          <p:nvPr/>
        </p:nvCxnSpPr>
        <p:spPr>
          <a:xfrm>
            <a:off x="5796136" y="458112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Ellipse 44"/>
          <p:cNvSpPr/>
          <p:nvPr/>
        </p:nvSpPr>
        <p:spPr>
          <a:xfrm>
            <a:off x="6372200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/>
          <p:cNvSpPr txBox="1"/>
          <p:nvPr/>
        </p:nvSpPr>
        <p:spPr>
          <a:xfrm>
            <a:off x="5940152" y="414908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3779912" y="2780928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cxnSp>
        <p:nvCxnSpPr>
          <p:cNvPr id="57" name="Connecteur droit avec flèche 56"/>
          <p:cNvCxnSpPr>
            <a:stCxn id="17" idx="3"/>
            <a:endCxn id="27" idx="0"/>
          </p:cNvCxnSpPr>
          <p:nvPr/>
        </p:nvCxnSpPr>
        <p:spPr>
          <a:xfrm flipH="1">
            <a:off x="4211960" y="3911965"/>
            <a:ext cx="1461251" cy="13172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endCxn id="26" idx="0"/>
          </p:cNvCxnSpPr>
          <p:nvPr/>
        </p:nvCxnSpPr>
        <p:spPr>
          <a:xfrm flipH="1">
            <a:off x="3563888" y="3861048"/>
            <a:ext cx="720080" cy="13681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>
            <a:endCxn id="26" idx="7"/>
          </p:cNvCxnSpPr>
          <p:nvPr/>
        </p:nvCxnSpPr>
        <p:spPr>
          <a:xfrm flipH="1">
            <a:off x="3614805" y="3861048"/>
            <a:ext cx="1389243" cy="13892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>
            <a:stCxn id="19" idx="3"/>
            <a:endCxn id="29" idx="0"/>
          </p:cNvCxnSpPr>
          <p:nvPr/>
        </p:nvCxnSpPr>
        <p:spPr>
          <a:xfrm flipH="1">
            <a:off x="4932040" y="3911965"/>
            <a:ext cx="1461251" cy="13172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endCxn id="27" idx="7"/>
          </p:cNvCxnSpPr>
          <p:nvPr/>
        </p:nvCxnSpPr>
        <p:spPr>
          <a:xfrm flipH="1">
            <a:off x="4262877" y="4581128"/>
            <a:ext cx="690255" cy="6691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Connecteur droit avec flèche 78"/>
          <p:cNvCxnSpPr>
            <a:endCxn id="8" idx="5"/>
          </p:cNvCxnSpPr>
          <p:nvPr/>
        </p:nvCxnSpPr>
        <p:spPr>
          <a:xfrm flipH="1" flipV="1">
            <a:off x="4334885" y="3911965"/>
            <a:ext cx="1389243" cy="6691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>
            <a:stCxn id="27" idx="0"/>
            <a:endCxn id="7" idx="4"/>
          </p:cNvCxnSpPr>
          <p:nvPr/>
        </p:nvCxnSpPr>
        <p:spPr>
          <a:xfrm flipH="1" flipV="1">
            <a:off x="3635896" y="3933056"/>
            <a:ext cx="576064" cy="129614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4" name="Connecteur droit avec flèche 83"/>
          <p:cNvCxnSpPr>
            <a:endCxn id="23" idx="1"/>
          </p:cNvCxnSpPr>
          <p:nvPr/>
        </p:nvCxnSpPr>
        <p:spPr>
          <a:xfrm flipH="1" flipV="1">
            <a:off x="4233051" y="3234067"/>
            <a:ext cx="698989" cy="20671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8" name="Ellipse 57"/>
          <p:cNvSpPr/>
          <p:nvPr/>
        </p:nvSpPr>
        <p:spPr>
          <a:xfrm>
            <a:off x="4139952" y="3147536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Ellipse 58"/>
          <p:cNvSpPr/>
          <p:nvPr/>
        </p:nvSpPr>
        <p:spPr>
          <a:xfrm>
            <a:off x="6300192" y="371703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6300192" y="443711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Ellipse 60"/>
          <p:cNvSpPr/>
          <p:nvPr/>
        </p:nvSpPr>
        <p:spPr>
          <a:xfrm>
            <a:off x="5508104" y="515719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Algorithme linéaire pour la fonction d’échec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/>
              <a:t>r</a:t>
            </a:r>
            <a:r>
              <a:rPr lang="fr-FR" dirty="0"/>
              <a:t> racine de </a:t>
            </a:r>
            <a:r>
              <a:rPr lang="fr-FR" dirty="0">
                <a:latin typeface="Lucida Calligraphy" pitchFamily="66" charset="0"/>
              </a:rPr>
              <a:t>K</a:t>
            </a:r>
          </a:p>
          <a:p>
            <a:r>
              <a:rPr lang="fr-FR" dirty="0"/>
              <a:t>Calculer </a:t>
            </a:r>
            <a:r>
              <a:rPr lang="fr-FR" i="1" dirty="0"/>
              <a:t>f(v) </a:t>
            </a:r>
            <a:r>
              <a:rPr lang="fr-FR" dirty="0"/>
              <a:t>pour tout sommet </a:t>
            </a:r>
            <a:r>
              <a:rPr lang="fr-FR" i="1" dirty="0"/>
              <a:t>v</a:t>
            </a:r>
            <a:r>
              <a:rPr lang="fr-FR" dirty="0"/>
              <a:t> de </a:t>
            </a:r>
            <a:r>
              <a:rPr lang="fr-FR" dirty="0">
                <a:latin typeface="Lucida Calligraphy" pitchFamily="66" charset="0"/>
              </a:rPr>
              <a:t>K</a:t>
            </a:r>
            <a:r>
              <a:rPr lang="fr-FR" dirty="0"/>
              <a:t>.</a:t>
            </a:r>
          </a:p>
          <a:p>
            <a:r>
              <a:rPr lang="fr-FR" i="1" dirty="0"/>
              <a:t>v’ </a:t>
            </a:r>
            <a:r>
              <a:rPr lang="fr-FR" i="1" dirty="0">
                <a:sym typeface="Wingdings" pitchFamily="2" charset="2"/>
              </a:rPr>
              <a:t> v </a:t>
            </a:r>
            <a:r>
              <a:rPr lang="fr-FR" dirty="0">
                <a:sym typeface="Wingdings" pitchFamily="2" charset="2"/>
              </a:rPr>
              <a:t>: arête étiquetée de la lettre </a:t>
            </a:r>
            <a:r>
              <a:rPr lang="fr-FR" i="1" dirty="0">
                <a:sym typeface="Wingdings" pitchFamily="2" charset="2"/>
              </a:rPr>
              <a:t>x</a:t>
            </a:r>
          </a:p>
          <a:p>
            <a:pPr lvl="1"/>
            <a:r>
              <a:rPr lang="fr-FR" dirty="0">
                <a:sym typeface="Wingdings" pitchFamily="2" charset="2"/>
              </a:rPr>
              <a:t>Si </a:t>
            </a:r>
            <a:r>
              <a:rPr lang="fr-FR" i="1" dirty="0">
                <a:sym typeface="Wingdings" pitchFamily="2" charset="2"/>
              </a:rPr>
              <a:t>v = r </a:t>
            </a:r>
            <a:r>
              <a:rPr lang="fr-FR" dirty="0">
                <a:sym typeface="Wingdings" pitchFamily="2" charset="2"/>
              </a:rPr>
              <a:t>ou </a:t>
            </a:r>
            <a:r>
              <a:rPr lang="fr-FR" i="1" dirty="0">
                <a:sym typeface="Wingdings" pitchFamily="2" charset="2"/>
              </a:rPr>
              <a:t>r</a:t>
            </a:r>
            <a:r>
              <a:rPr lang="fr-FR" i="1" dirty="0"/>
              <a:t> </a:t>
            </a:r>
            <a:r>
              <a:rPr lang="fr-FR" i="1" dirty="0">
                <a:sym typeface="Wingdings" pitchFamily="2" charset="2"/>
              </a:rPr>
              <a:t> v</a:t>
            </a:r>
            <a:r>
              <a:rPr lang="fr-FR" dirty="0">
                <a:sym typeface="Wingdings" pitchFamily="2" charset="2"/>
              </a:rPr>
              <a:t>, alors </a:t>
            </a:r>
            <a:r>
              <a:rPr lang="fr-FR" i="1" dirty="0">
                <a:sym typeface="Wingdings" pitchFamily="2" charset="2"/>
              </a:rPr>
              <a:t>f(v) = r</a:t>
            </a:r>
            <a:r>
              <a:rPr lang="fr-FR" dirty="0">
                <a:sym typeface="Wingdings" pitchFamily="2" charset="2"/>
              </a:rPr>
              <a:t>.</a:t>
            </a:r>
          </a:p>
          <a:p>
            <a:pPr lvl="1"/>
            <a:r>
              <a:rPr lang="fr-FR" dirty="0">
                <a:sym typeface="Wingdings" pitchFamily="2" charset="2"/>
              </a:rPr>
              <a:t>On suppose que </a:t>
            </a:r>
            <a:r>
              <a:rPr lang="fr-FR" i="1" dirty="0">
                <a:sym typeface="Wingdings" pitchFamily="2" charset="2"/>
              </a:rPr>
              <a:t>f(v)</a:t>
            </a:r>
            <a:r>
              <a:rPr lang="fr-FR" dirty="0">
                <a:sym typeface="Wingdings" pitchFamily="2" charset="2"/>
              </a:rPr>
              <a:t> connu pour tout sommet </a:t>
            </a:r>
            <a:r>
              <a:rPr lang="fr-FR" i="1" dirty="0">
                <a:sym typeface="Wingdings" pitchFamily="2" charset="2"/>
              </a:rPr>
              <a:t>v</a:t>
            </a:r>
            <a:r>
              <a:rPr lang="fr-FR" dirty="0">
                <a:sym typeface="Wingdings" pitchFamily="2" charset="2"/>
              </a:rPr>
              <a:t> de profondeur </a:t>
            </a:r>
            <a:r>
              <a:rPr lang="fr-FR" i="1" dirty="0">
                <a:sym typeface="Wingdings" pitchFamily="2" charset="2"/>
              </a:rPr>
              <a:t>≤ k</a:t>
            </a:r>
            <a:r>
              <a:rPr lang="fr-FR" dirty="0">
                <a:sym typeface="Wingdings" pitchFamily="2" charset="2"/>
              </a:rPr>
              <a:t>. </a:t>
            </a:r>
            <a:r>
              <a:rPr lang="fr-FR" dirty="0">
                <a:solidFill>
                  <a:srgbClr val="0070C0"/>
                </a:solidFill>
                <a:sym typeface="Wingdings" pitchFamily="2" charset="2"/>
              </a:rPr>
              <a:t>On veut calculer </a:t>
            </a:r>
            <a:r>
              <a:rPr lang="fr-FR" i="1" dirty="0">
                <a:solidFill>
                  <a:srgbClr val="0070C0"/>
                </a:solidFill>
                <a:sym typeface="Wingdings" pitchFamily="2" charset="2"/>
              </a:rPr>
              <a:t>f(v)</a:t>
            </a:r>
            <a:r>
              <a:rPr lang="fr-FR" dirty="0">
                <a:solidFill>
                  <a:srgbClr val="0070C0"/>
                </a:solidFill>
                <a:sym typeface="Wingdings" pitchFamily="2" charset="2"/>
              </a:rPr>
              <a:t> pour </a:t>
            </a:r>
            <a:r>
              <a:rPr lang="fr-FR" i="1" dirty="0">
                <a:solidFill>
                  <a:srgbClr val="0070C0"/>
                </a:solidFill>
                <a:sym typeface="Wingdings" pitchFamily="2" charset="2"/>
              </a:rPr>
              <a:t>v</a:t>
            </a:r>
            <a:r>
              <a:rPr lang="fr-FR" dirty="0">
                <a:solidFill>
                  <a:srgbClr val="0070C0"/>
                </a:solidFill>
                <a:sym typeface="Wingdings" pitchFamily="2" charset="2"/>
              </a:rPr>
              <a:t> de profondeur </a:t>
            </a:r>
            <a:r>
              <a:rPr lang="fr-FR" i="1" dirty="0">
                <a:solidFill>
                  <a:srgbClr val="0070C0"/>
                </a:solidFill>
                <a:sym typeface="Wingdings" pitchFamily="2" charset="2"/>
              </a:rPr>
              <a:t>k+1</a:t>
            </a:r>
            <a:r>
              <a:rPr lang="fr-FR" dirty="0">
                <a:solidFill>
                  <a:srgbClr val="0070C0"/>
                </a:solidFill>
                <a:sym typeface="Wingdings" pitchFamily="2" charset="2"/>
              </a:rPr>
              <a:t>. </a:t>
            </a:r>
            <a:endParaRPr lang="fr-F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Algorithme linéaire pour la fonction d’échec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5661248"/>
            <a:ext cx="8712968" cy="892696"/>
          </a:xfrm>
        </p:spPr>
        <p:txBody>
          <a:bodyPr>
            <a:normAutofit/>
          </a:bodyPr>
          <a:lstStyle/>
          <a:p>
            <a:r>
              <a:rPr lang="fr-FR" sz="2800" dirty="0"/>
              <a:t>Si il existe une arête </a:t>
            </a:r>
            <a:r>
              <a:rPr lang="fr-FR" sz="2800" i="1" dirty="0"/>
              <a:t>f(v’)</a:t>
            </a:r>
            <a:r>
              <a:rPr lang="fr-FR" sz="2800" i="1" dirty="0">
                <a:sym typeface="Wingdings" pitchFamily="2" charset="2"/>
              </a:rPr>
              <a:t> w </a:t>
            </a:r>
            <a:r>
              <a:rPr lang="fr-FR" sz="2800" dirty="0">
                <a:sym typeface="Wingdings" pitchFamily="2" charset="2"/>
              </a:rPr>
              <a:t>étiquetée </a:t>
            </a:r>
            <a:r>
              <a:rPr lang="fr-FR" sz="2800" i="1" dirty="0">
                <a:sym typeface="Wingdings" pitchFamily="2" charset="2"/>
              </a:rPr>
              <a:t>x</a:t>
            </a:r>
            <a:r>
              <a:rPr lang="fr-FR" sz="2800" dirty="0">
                <a:sym typeface="Wingdings" pitchFamily="2" charset="2"/>
              </a:rPr>
              <a:t>, alors </a:t>
            </a:r>
            <a:r>
              <a:rPr lang="fr-FR" sz="2800" i="1" dirty="0">
                <a:sym typeface="Wingdings" pitchFamily="2" charset="2"/>
              </a:rPr>
              <a:t>f(v) = w</a:t>
            </a:r>
            <a:r>
              <a:rPr lang="fr-FR" sz="2800" dirty="0">
                <a:sym typeface="Wingdings" pitchFamily="2" charset="2"/>
              </a:rPr>
              <a:t>.</a:t>
            </a:r>
            <a:endParaRPr lang="fr-FR" sz="2800" dirty="0"/>
          </a:p>
        </p:txBody>
      </p:sp>
      <p:sp>
        <p:nvSpPr>
          <p:cNvPr id="4" name="Ellipse 3"/>
          <p:cNvSpPr/>
          <p:nvPr/>
        </p:nvSpPr>
        <p:spPr>
          <a:xfrm>
            <a:off x="4593091" y="193792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3801003" y="294603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224939" y="366611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360843" y="496225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728995" y="496225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5745219" y="294603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393291" y="352209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>
            <a:stCxn id="5" idx="7"/>
            <a:endCxn id="4" idx="3"/>
          </p:cNvCxnSpPr>
          <p:nvPr/>
        </p:nvCxnSpPr>
        <p:spPr>
          <a:xfrm flipV="1">
            <a:off x="3923928" y="2060848"/>
            <a:ext cx="690254" cy="906278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>
            <a:stCxn id="9" idx="1"/>
            <a:endCxn id="4" idx="5"/>
          </p:cNvCxnSpPr>
          <p:nvPr/>
        </p:nvCxnSpPr>
        <p:spPr>
          <a:xfrm flipH="1" flipV="1">
            <a:off x="4716016" y="2060848"/>
            <a:ext cx="1050294" cy="906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H="1" flipV="1">
            <a:off x="5889235" y="3090051"/>
            <a:ext cx="504056" cy="4320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6" idx="7"/>
            <a:endCxn id="5" idx="3"/>
          </p:cNvCxnSpPr>
          <p:nvPr/>
        </p:nvCxnSpPr>
        <p:spPr>
          <a:xfrm flipV="1">
            <a:off x="3347864" y="3068960"/>
            <a:ext cx="474230" cy="61824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7" idx="0"/>
          </p:cNvCxnSpPr>
          <p:nvPr/>
        </p:nvCxnSpPr>
        <p:spPr>
          <a:xfrm flipV="1">
            <a:off x="2432851" y="3810131"/>
            <a:ext cx="834270" cy="11521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8" idx="0"/>
            <a:endCxn id="6" idx="4"/>
          </p:cNvCxnSpPr>
          <p:nvPr/>
        </p:nvCxnSpPr>
        <p:spPr>
          <a:xfrm flipH="1" flipV="1">
            <a:off x="3296947" y="3810131"/>
            <a:ext cx="504056" cy="11521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2864899" y="3450091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v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3224939" y="2946035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4499992" y="1484784"/>
            <a:ext cx="292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r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3512971" y="2658003"/>
            <a:ext cx="410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v’</a:t>
            </a:r>
          </a:p>
        </p:txBody>
      </p:sp>
      <p:cxnSp>
        <p:nvCxnSpPr>
          <p:cNvPr id="39" name="Connecteur droit avec flèche 38"/>
          <p:cNvCxnSpPr/>
          <p:nvPr/>
        </p:nvCxnSpPr>
        <p:spPr>
          <a:xfrm>
            <a:off x="2555776" y="2060848"/>
            <a:ext cx="0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flipV="1">
            <a:off x="2555776" y="1916832"/>
            <a:ext cx="0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1187624" y="3501008"/>
            <a:ext cx="1225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Niveau k+1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1331640" y="2636912"/>
            <a:ext cx="993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Niveau k</a:t>
            </a:r>
          </a:p>
        </p:txBody>
      </p:sp>
      <p:cxnSp>
        <p:nvCxnSpPr>
          <p:cNvPr id="45" name="Connecteur droit avec flèche 44"/>
          <p:cNvCxnSpPr>
            <a:endCxn id="9" idx="2"/>
          </p:cNvCxnSpPr>
          <p:nvPr/>
        </p:nvCxnSpPr>
        <p:spPr>
          <a:xfrm>
            <a:off x="3923928" y="2996952"/>
            <a:ext cx="1821291" cy="210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0" name="ZoneTexte 49"/>
          <p:cNvSpPr txBox="1"/>
          <p:nvPr/>
        </p:nvSpPr>
        <p:spPr>
          <a:xfrm>
            <a:off x="6084168" y="2924944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6588224" y="3356992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w</a:t>
            </a:r>
          </a:p>
        </p:txBody>
      </p:sp>
      <p:cxnSp>
        <p:nvCxnSpPr>
          <p:cNvPr id="52" name="Connecteur droit avec flèche 51"/>
          <p:cNvCxnSpPr>
            <a:endCxn id="10" idx="2"/>
          </p:cNvCxnSpPr>
          <p:nvPr/>
        </p:nvCxnSpPr>
        <p:spPr>
          <a:xfrm flipV="1">
            <a:off x="3347864" y="3594107"/>
            <a:ext cx="3045427" cy="1949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 flipH="1" flipV="1">
            <a:off x="4737107" y="2009931"/>
            <a:ext cx="2613379" cy="3091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Ellipse 54"/>
          <p:cNvSpPr/>
          <p:nvPr/>
        </p:nvSpPr>
        <p:spPr>
          <a:xfrm>
            <a:off x="7308304" y="22768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ZoneTexte 55"/>
          <p:cNvSpPr txBox="1"/>
          <p:nvPr/>
        </p:nvSpPr>
        <p:spPr>
          <a:xfrm>
            <a:off x="7236296" y="1772816"/>
            <a:ext cx="84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t=f(s)</a:t>
            </a:r>
          </a:p>
        </p:txBody>
      </p:sp>
      <p:cxnSp>
        <p:nvCxnSpPr>
          <p:cNvPr id="57" name="Connecteur droit avec flèche 56"/>
          <p:cNvCxnSpPr/>
          <p:nvPr/>
        </p:nvCxnSpPr>
        <p:spPr>
          <a:xfrm flipV="1">
            <a:off x="5868144" y="2420888"/>
            <a:ext cx="1512168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8" name="ZoneTexte 57"/>
          <p:cNvSpPr txBox="1"/>
          <p:nvPr/>
        </p:nvSpPr>
        <p:spPr>
          <a:xfrm>
            <a:off x="5724128" y="2420888"/>
            <a:ext cx="964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s=f(v’)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3851922" y="2132855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Symbol" pitchFamily="18" charset="2"/>
              </a:rPr>
              <a:t>a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5220072" y="2132856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Symbol" pitchFamily="18" charset="2"/>
              </a:rPr>
              <a:t>b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4071694" y="1902023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0C0"/>
                </a:solidFill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animBg="1"/>
      <p:bldP spid="50" grpId="0"/>
      <p:bldP spid="51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Algorithme linéaire pour la fonction d’échec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5661248"/>
            <a:ext cx="8229600" cy="892696"/>
          </a:xfrm>
        </p:spPr>
        <p:txBody>
          <a:bodyPr>
            <a:normAutofit/>
          </a:bodyPr>
          <a:lstStyle/>
          <a:p>
            <a:r>
              <a:rPr lang="fr-FR" sz="2800" dirty="0"/>
              <a:t>Sinon, on recommence avec s=</a:t>
            </a:r>
            <a:r>
              <a:rPr lang="fr-FR" sz="2800" i="1" dirty="0"/>
              <a:t>f(v’)</a:t>
            </a:r>
          </a:p>
        </p:txBody>
      </p:sp>
      <p:sp>
        <p:nvSpPr>
          <p:cNvPr id="4" name="Ellipse 3"/>
          <p:cNvSpPr/>
          <p:nvPr/>
        </p:nvSpPr>
        <p:spPr>
          <a:xfrm>
            <a:off x="4593091" y="193792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3801003" y="294603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224939" y="366611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360843" y="496225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728995" y="496225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5745219" y="294603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>
            <a:stCxn id="5" idx="7"/>
            <a:endCxn id="4" idx="3"/>
          </p:cNvCxnSpPr>
          <p:nvPr/>
        </p:nvCxnSpPr>
        <p:spPr>
          <a:xfrm flipV="1">
            <a:off x="3923928" y="2060848"/>
            <a:ext cx="690254" cy="906278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>
            <a:stCxn id="9" idx="1"/>
            <a:endCxn id="4" idx="5"/>
          </p:cNvCxnSpPr>
          <p:nvPr/>
        </p:nvCxnSpPr>
        <p:spPr>
          <a:xfrm flipH="1" flipV="1">
            <a:off x="4716016" y="2060848"/>
            <a:ext cx="1050294" cy="906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6" idx="7"/>
            <a:endCxn id="5" idx="3"/>
          </p:cNvCxnSpPr>
          <p:nvPr/>
        </p:nvCxnSpPr>
        <p:spPr>
          <a:xfrm flipV="1">
            <a:off x="3347864" y="3068960"/>
            <a:ext cx="474230" cy="61824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7" idx="0"/>
          </p:cNvCxnSpPr>
          <p:nvPr/>
        </p:nvCxnSpPr>
        <p:spPr>
          <a:xfrm flipV="1">
            <a:off x="2432851" y="3810131"/>
            <a:ext cx="834270" cy="11521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8" idx="0"/>
            <a:endCxn id="6" idx="4"/>
          </p:cNvCxnSpPr>
          <p:nvPr/>
        </p:nvCxnSpPr>
        <p:spPr>
          <a:xfrm flipH="1" flipV="1">
            <a:off x="3296947" y="3810131"/>
            <a:ext cx="504056" cy="11521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2864899" y="3450091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v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3224939" y="2946035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4499992" y="1484784"/>
            <a:ext cx="292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r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3512971" y="2658003"/>
            <a:ext cx="410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v’</a:t>
            </a:r>
          </a:p>
        </p:txBody>
      </p:sp>
      <p:cxnSp>
        <p:nvCxnSpPr>
          <p:cNvPr id="39" name="Connecteur droit avec flèche 38"/>
          <p:cNvCxnSpPr/>
          <p:nvPr/>
        </p:nvCxnSpPr>
        <p:spPr>
          <a:xfrm>
            <a:off x="2555776" y="2060848"/>
            <a:ext cx="0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flipV="1">
            <a:off x="2555776" y="1916832"/>
            <a:ext cx="0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1187624" y="3501008"/>
            <a:ext cx="1225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Niveau k+1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1331640" y="2636912"/>
            <a:ext cx="993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Niveau k</a:t>
            </a:r>
          </a:p>
        </p:txBody>
      </p:sp>
      <p:cxnSp>
        <p:nvCxnSpPr>
          <p:cNvPr id="45" name="Connecteur droit avec flèche 44"/>
          <p:cNvCxnSpPr>
            <a:endCxn id="9" idx="2"/>
          </p:cNvCxnSpPr>
          <p:nvPr/>
        </p:nvCxnSpPr>
        <p:spPr>
          <a:xfrm>
            <a:off x="3923928" y="2996952"/>
            <a:ext cx="1821291" cy="210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5724128" y="2420888"/>
            <a:ext cx="964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s=f(v’)</a:t>
            </a:r>
          </a:p>
        </p:txBody>
      </p:sp>
      <p:cxnSp>
        <p:nvCxnSpPr>
          <p:cNvPr id="30" name="Connecteur droit 29"/>
          <p:cNvCxnSpPr>
            <a:endCxn id="4" idx="6"/>
          </p:cNvCxnSpPr>
          <p:nvPr/>
        </p:nvCxnSpPr>
        <p:spPr>
          <a:xfrm flipH="1" flipV="1">
            <a:off x="4737107" y="2009931"/>
            <a:ext cx="2613379" cy="3091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Ellipse 35"/>
          <p:cNvSpPr/>
          <p:nvPr/>
        </p:nvSpPr>
        <p:spPr>
          <a:xfrm>
            <a:off x="7308304" y="22768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7236296" y="1772816"/>
            <a:ext cx="84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t=f(s)</a:t>
            </a:r>
          </a:p>
        </p:txBody>
      </p:sp>
      <p:cxnSp>
        <p:nvCxnSpPr>
          <p:cNvPr id="38" name="Connecteur droit avec flèche 37"/>
          <p:cNvCxnSpPr>
            <a:endCxn id="36" idx="4"/>
          </p:cNvCxnSpPr>
          <p:nvPr/>
        </p:nvCxnSpPr>
        <p:spPr>
          <a:xfrm flipV="1">
            <a:off x="5868144" y="2420888"/>
            <a:ext cx="1512168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flipH="1" flipV="1">
            <a:off x="7452320" y="2420888"/>
            <a:ext cx="360040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Ellipse 46"/>
          <p:cNvSpPr/>
          <p:nvPr/>
        </p:nvSpPr>
        <p:spPr>
          <a:xfrm>
            <a:off x="7740352" y="28529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7668344" y="2276872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70C0"/>
                </a:solidFill>
              </a:rPr>
              <a:t>x</a:t>
            </a:r>
          </a:p>
        </p:txBody>
      </p:sp>
      <p:cxnSp>
        <p:nvCxnSpPr>
          <p:cNvPr id="53" name="Connecteur droit avec flèche 52"/>
          <p:cNvCxnSpPr>
            <a:endCxn id="47" idx="3"/>
          </p:cNvCxnSpPr>
          <p:nvPr/>
        </p:nvCxnSpPr>
        <p:spPr>
          <a:xfrm flipV="1">
            <a:off x="3347864" y="2975861"/>
            <a:ext cx="4413579" cy="7411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2204864"/>
          </a:xfrm>
        </p:spPr>
        <p:txBody>
          <a:bodyPr>
            <a:normAutofit/>
          </a:bodyPr>
          <a:lstStyle/>
          <a:p>
            <a:r>
              <a:rPr lang="fr-FR" sz="4000" dirty="0"/>
              <a:t>Exemple d’application biologique: </a:t>
            </a:r>
            <a:r>
              <a:rPr lang="fr-FR" sz="2800" dirty="0"/>
              <a:t>Utilisation du </a:t>
            </a:r>
            <a:r>
              <a:rPr lang="fr-FR" sz="2800" dirty="0" err="1"/>
              <a:t>transcriptome</a:t>
            </a:r>
            <a:r>
              <a:rPr lang="fr-FR" sz="2800" dirty="0"/>
              <a:t> pour annoter le génome.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464496"/>
          </a:xfrm>
        </p:spPr>
        <p:txBody>
          <a:bodyPr>
            <a:normAutofit fontScale="85000" lnSpcReduction="20000"/>
          </a:bodyPr>
          <a:lstStyle/>
          <a:p>
            <a:r>
              <a:rPr lang="en-CA" dirty="0" err="1">
                <a:solidFill>
                  <a:srgbClr val="FF0000"/>
                </a:solidFill>
              </a:rPr>
              <a:t>Transcriptome</a:t>
            </a:r>
            <a:r>
              <a:rPr lang="en-CA" dirty="0"/>
              <a:t>: Ensemble </a:t>
            </a:r>
            <a:r>
              <a:rPr lang="fr-CA" dirty="0"/>
              <a:t>des ARN messagers représentant les gènes exprimés dans une lignée cellulaire donnée. </a:t>
            </a:r>
          </a:p>
          <a:p>
            <a:r>
              <a:rPr lang="fr-CA" dirty="0"/>
              <a:t>Technologie </a:t>
            </a:r>
            <a:r>
              <a:rPr lang="fr-CA"/>
              <a:t>HTS «</a:t>
            </a:r>
            <a:r>
              <a:rPr lang="fr-CA" dirty="0"/>
              <a:t> </a:t>
            </a:r>
            <a:r>
              <a:rPr lang="fr-CA" i="1" dirty="0"/>
              <a:t>high-</a:t>
            </a:r>
            <a:r>
              <a:rPr lang="fr-CA" i="1" dirty="0" err="1"/>
              <a:t>throughput</a:t>
            </a:r>
            <a:r>
              <a:rPr lang="fr-CA" i="1" dirty="0"/>
              <a:t> screening »</a:t>
            </a:r>
            <a:r>
              <a:rPr lang="fr-CA" dirty="0"/>
              <a:t> permet de </a:t>
            </a:r>
            <a:r>
              <a:rPr lang="fr-CA" dirty="0">
                <a:solidFill>
                  <a:srgbClr val="FF0000"/>
                </a:solidFill>
              </a:rPr>
              <a:t>séquencer des segments de chaque transcrit.</a:t>
            </a:r>
          </a:p>
          <a:p>
            <a:r>
              <a:rPr lang="fr-CA" dirty="0"/>
              <a:t>Retrouver leur position dans le génome permet une </a:t>
            </a:r>
            <a:r>
              <a:rPr lang="fr-CA" dirty="0">
                <a:solidFill>
                  <a:srgbClr val="FF0000"/>
                </a:solidFill>
              </a:rPr>
              <a:t>annotation des gènes fonctionnels</a:t>
            </a:r>
            <a:r>
              <a:rPr lang="fr-CA" dirty="0"/>
              <a:t>.</a:t>
            </a:r>
          </a:p>
          <a:p>
            <a:r>
              <a:rPr lang="fr-CA" dirty="0"/>
              <a:t>Pertinent seulement s’il existe une seule occurrence de chaque marqueur dans le génome. </a:t>
            </a:r>
          </a:p>
          <a:p>
            <a:r>
              <a:rPr lang="fr-CA" dirty="0"/>
              <a:t>Plus les marqueurs sont longs, plus ils sont spécifiques.</a:t>
            </a:r>
          </a:p>
          <a:p>
            <a:r>
              <a:rPr lang="fr-CA" dirty="0"/>
              <a:t>Avec la technologie HTS, possible de séquencer des </a:t>
            </a:r>
            <a:r>
              <a:rPr lang="fr-CA" dirty="0">
                <a:solidFill>
                  <a:srgbClr val="FF0000"/>
                </a:solidFill>
              </a:rPr>
              <a:t>marqueurs de taille ~36 </a:t>
            </a:r>
            <a:r>
              <a:rPr lang="fr-CA" dirty="0"/>
              <a:t>en grande quantité.</a:t>
            </a:r>
            <a:endParaRPr lang="fr-F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Fonction d’échec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99592" y="1988840"/>
            <a:ext cx="3717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Lucida Calligraphy" pitchFamily="66" charset="0"/>
              </a:rPr>
              <a:t>P</a:t>
            </a:r>
            <a:r>
              <a:rPr lang="fr-FR" sz="2400" dirty="0"/>
              <a:t> = {</a:t>
            </a:r>
            <a:r>
              <a:rPr lang="fr-FR" sz="2400" dirty="0" err="1"/>
              <a:t>abbac</a:t>
            </a:r>
            <a:r>
              <a:rPr lang="fr-FR" sz="2400" dirty="0"/>
              <a:t>, </a:t>
            </a:r>
            <a:r>
              <a:rPr lang="fr-FR" sz="2400" dirty="0" err="1"/>
              <a:t>ac</a:t>
            </a:r>
            <a:r>
              <a:rPr lang="fr-FR" sz="2400" dirty="0"/>
              <a:t>, </a:t>
            </a:r>
            <a:r>
              <a:rPr lang="fr-FR" sz="2400" dirty="0" err="1"/>
              <a:t>bacd</a:t>
            </a:r>
            <a:r>
              <a:rPr lang="fr-FR" sz="2400" dirty="0"/>
              <a:t>, </a:t>
            </a:r>
            <a:r>
              <a:rPr lang="fr-FR" sz="2400" dirty="0" err="1"/>
              <a:t>ababc</a:t>
            </a:r>
            <a:r>
              <a:rPr lang="fr-FR" sz="2400" dirty="0"/>
              <a:t>}</a:t>
            </a:r>
          </a:p>
        </p:txBody>
      </p:sp>
      <p:sp>
        <p:nvSpPr>
          <p:cNvPr id="5" name="Ellipse 4"/>
          <p:cNvSpPr/>
          <p:nvPr/>
        </p:nvSpPr>
        <p:spPr>
          <a:xfrm>
            <a:off x="277180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>
            <a:endCxn id="7" idx="2"/>
          </p:cNvCxnSpPr>
          <p:nvPr/>
        </p:nvCxnSpPr>
        <p:spPr>
          <a:xfrm>
            <a:off x="2915816" y="3861048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3563888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421196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>
            <a:off x="4355976" y="38610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endCxn id="8" idx="2"/>
          </p:cNvCxnSpPr>
          <p:nvPr/>
        </p:nvCxnSpPr>
        <p:spPr>
          <a:xfrm>
            <a:off x="3707904" y="386104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493204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3059832" y="342900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779912" y="342900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499992" y="342900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292080" y="342900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16" name="Connecteur droit 15"/>
          <p:cNvCxnSpPr>
            <a:stCxn id="11" idx="6"/>
          </p:cNvCxnSpPr>
          <p:nvPr/>
        </p:nvCxnSpPr>
        <p:spPr>
          <a:xfrm>
            <a:off x="5076056" y="38610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565212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5796136" y="38610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637220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5940152" y="342900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cxnSp>
        <p:nvCxnSpPr>
          <p:cNvPr id="21" name="Connecteur droit 20"/>
          <p:cNvCxnSpPr/>
          <p:nvPr/>
        </p:nvCxnSpPr>
        <p:spPr>
          <a:xfrm>
            <a:off x="3635896" y="3284984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>
            <a:endCxn id="7" idx="0"/>
          </p:cNvCxnSpPr>
          <p:nvPr/>
        </p:nvCxnSpPr>
        <p:spPr>
          <a:xfrm>
            <a:off x="3635896" y="3284984"/>
            <a:ext cx="0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4211960" y="321297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23"/>
          <p:cNvCxnSpPr/>
          <p:nvPr/>
        </p:nvCxnSpPr>
        <p:spPr>
          <a:xfrm>
            <a:off x="2843808" y="3933056"/>
            <a:ext cx="0" cy="13681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843808" y="5301208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3491880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4139952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27"/>
          <p:cNvCxnSpPr/>
          <p:nvPr/>
        </p:nvCxnSpPr>
        <p:spPr>
          <a:xfrm>
            <a:off x="4283968" y="530120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>
            <a:off x="4860032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427984" y="486916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220072" y="486916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d</a:t>
            </a:r>
          </a:p>
        </p:txBody>
      </p:sp>
      <p:cxnSp>
        <p:nvCxnSpPr>
          <p:cNvPr id="32" name="Connecteur droit 31"/>
          <p:cNvCxnSpPr>
            <a:stCxn id="29" idx="6"/>
          </p:cNvCxnSpPr>
          <p:nvPr/>
        </p:nvCxnSpPr>
        <p:spPr>
          <a:xfrm>
            <a:off x="5004048" y="530120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5580112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4" name="Connecteur droit 33"/>
          <p:cNvCxnSpPr/>
          <p:nvPr/>
        </p:nvCxnSpPr>
        <p:spPr>
          <a:xfrm>
            <a:off x="5076056" y="458112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Ellipse 34"/>
          <p:cNvSpPr/>
          <p:nvPr/>
        </p:nvSpPr>
        <p:spPr>
          <a:xfrm>
            <a:off x="5652120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6" name="Connecteur droit 35"/>
          <p:cNvCxnSpPr>
            <a:stCxn id="26" idx="6"/>
            <a:endCxn id="27" idx="2"/>
          </p:cNvCxnSpPr>
          <p:nvPr/>
        </p:nvCxnSpPr>
        <p:spPr>
          <a:xfrm>
            <a:off x="3635896" y="530120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3059832" y="486916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3779912" y="486916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39" name="Connecteur droit 38"/>
          <p:cNvCxnSpPr/>
          <p:nvPr/>
        </p:nvCxnSpPr>
        <p:spPr>
          <a:xfrm>
            <a:off x="4283968" y="3933056"/>
            <a:ext cx="0" cy="6480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4283968" y="4581128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4427984" y="414908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42" name="Ellipse 41"/>
          <p:cNvSpPr/>
          <p:nvPr/>
        </p:nvSpPr>
        <p:spPr>
          <a:xfrm>
            <a:off x="4932040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5220072" y="414908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cxnSp>
        <p:nvCxnSpPr>
          <p:cNvPr id="44" name="Connecteur droit 43"/>
          <p:cNvCxnSpPr/>
          <p:nvPr/>
        </p:nvCxnSpPr>
        <p:spPr>
          <a:xfrm>
            <a:off x="5796136" y="458112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Ellipse 44"/>
          <p:cNvSpPr/>
          <p:nvPr/>
        </p:nvSpPr>
        <p:spPr>
          <a:xfrm>
            <a:off x="6372200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/>
          <p:cNvSpPr txBox="1"/>
          <p:nvPr/>
        </p:nvSpPr>
        <p:spPr>
          <a:xfrm>
            <a:off x="5940152" y="414908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3779912" y="2780928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cxnSp>
        <p:nvCxnSpPr>
          <p:cNvPr id="69" name="Connecteur droit avec flèche 68"/>
          <p:cNvCxnSpPr>
            <a:endCxn id="26" idx="7"/>
          </p:cNvCxnSpPr>
          <p:nvPr/>
        </p:nvCxnSpPr>
        <p:spPr>
          <a:xfrm flipH="1">
            <a:off x="3614805" y="3861048"/>
            <a:ext cx="1389243" cy="13892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8" name="ZoneTexte 57"/>
          <p:cNvSpPr txBox="1"/>
          <p:nvPr/>
        </p:nvSpPr>
        <p:spPr>
          <a:xfrm>
            <a:off x="5868144" y="2852936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92D050"/>
                </a:solidFill>
              </a:rPr>
              <a:t>v</a:t>
            </a:r>
          </a:p>
        </p:txBody>
      </p:sp>
      <p:cxnSp>
        <p:nvCxnSpPr>
          <p:cNvPr id="60" name="Connecteur droit avec flèche 59"/>
          <p:cNvCxnSpPr/>
          <p:nvPr/>
        </p:nvCxnSpPr>
        <p:spPr>
          <a:xfrm flipH="1">
            <a:off x="5796136" y="3284984"/>
            <a:ext cx="162064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 flipH="1">
            <a:off x="5004048" y="3212976"/>
            <a:ext cx="216024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5076056" y="2708920"/>
            <a:ext cx="410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92D050"/>
                </a:solidFill>
              </a:rPr>
              <a:t>v’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3131840" y="5445224"/>
            <a:ext cx="690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92D050"/>
                </a:solidFill>
              </a:rPr>
              <a:t>f(v’)</a:t>
            </a:r>
          </a:p>
        </p:txBody>
      </p:sp>
      <p:cxnSp>
        <p:nvCxnSpPr>
          <p:cNvPr id="71" name="Connecteur droit avec flèche 70"/>
          <p:cNvCxnSpPr/>
          <p:nvPr/>
        </p:nvCxnSpPr>
        <p:spPr>
          <a:xfrm flipH="1">
            <a:off x="4283968" y="3861048"/>
            <a:ext cx="1389243" cy="13892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4" name="Ellipse 53"/>
          <p:cNvSpPr/>
          <p:nvPr/>
        </p:nvSpPr>
        <p:spPr>
          <a:xfrm>
            <a:off x="5522511" y="515719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/>
          <p:cNvSpPr/>
          <p:nvPr/>
        </p:nvSpPr>
        <p:spPr>
          <a:xfrm>
            <a:off x="4139952" y="3140968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6300192" y="3725661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6300192" y="443711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6" grpId="0"/>
      <p:bldP spid="6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Fonction d’échec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99592" y="1988840"/>
            <a:ext cx="3717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Lucida Calligraphy" pitchFamily="66" charset="0"/>
              </a:rPr>
              <a:t>P</a:t>
            </a:r>
            <a:r>
              <a:rPr lang="fr-FR" sz="2400" dirty="0"/>
              <a:t> = {</a:t>
            </a:r>
            <a:r>
              <a:rPr lang="fr-FR" sz="2400" dirty="0" err="1"/>
              <a:t>abbac</a:t>
            </a:r>
            <a:r>
              <a:rPr lang="fr-FR" sz="2400" dirty="0"/>
              <a:t>, </a:t>
            </a:r>
            <a:r>
              <a:rPr lang="fr-FR" sz="2400" dirty="0" err="1"/>
              <a:t>ac</a:t>
            </a:r>
            <a:r>
              <a:rPr lang="fr-FR" sz="2400" dirty="0"/>
              <a:t>, </a:t>
            </a:r>
            <a:r>
              <a:rPr lang="fr-FR" sz="2400" dirty="0" err="1"/>
              <a:t>bacd</a:t>
            </a:r>
            <a:r>
              <a:rPr lang="fr-FR" sz="2400" dirty="0"/>
              <a:t>, </a:t>
            </a:r>
            <a:r>
              <a:rPr lang="fr-FR" sz="2400" dirty="0" err="1"/>
              <a:t>ababc</a:t>
            </a:r>
            <a:r>
              <a:rPr lang="fr-FR" sz="2400" dirty="0"/>
              <a:t>}</a:t>
            </a:r>
          </a:p>
        </p:txBody>
      </p:sp>
      <p:sp>
        <p:nvSpPr>
          <p:cNvPr id="5" name="Ellipse 4"/>
          <p:cNvSpPr/>
          <p:nvPr/>
        </p:nvSpPr>
        <p:spPr>
          <a:xfrm>
            <a:off x="277180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>
            <a:endCxn id="7" idx="2"/>
          </p:cNvCxnSpPr>
          <p:nvPr/>
        </p:nvCxnSpPr>
        <p:spPr>
          <a:xfrm>
            <a:off x="2915816" y="3861048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3563888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421196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>
            <a:off x="4355976" y="38610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endCxn id="8" idx="2"/>
          </p:cNvCxnSpPr>
          <p:nvPr/>
        </p:nvCxnSpPr>
        <p:spPr>
          <a:xfrm>
            <a:off x="3707904" y="386104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493204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3059832" y="342900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779912" y="342900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499992" y="342900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292080" y="342900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16" name="Connecteur droit 15"/>
          <p:cNvCxnSpPr>
            <a:stCxn id="11" idx="6"/>
          </p:cNvCxnSpPr>
          <p:nvPr/>
        </p:nvCxnSpPr>
        <p:spPr>
          <a:xfrm>
            <a:off x="5076056" y="38610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565212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5796136" y="386104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6372200" y="378904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5940152" y="342900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cxnSp>
        <p:nvCxnSpPr>
          <p:cNvPr id="21" name="Connecteur droit 20"/>
          <p:cNvCxnSpPr/>
          <p:nvPr/>
        </p:nvCxnSpPr>
        <p:spPr>
          <a:xfrm>
            <a:off x="3635896" y="3284984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>
            <a:endCxn id="7" idx="0"/>
          </p:cNvCxnSpPr>
          <p:nvPr/>
        </p:nvCxnSpPr>
        <p:spPr>
          <a:xfrm>
            <a:off x="3635896" y="3284984"/>
            <a:ext cx="0" cy="5040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Ellipse 22"/>
          <p:cNvSpPr/>
          <p:nvPr/>
        </p:nvSpPr>
        <p:spPr>
          <a:xfrm>
            <a:off x="4211960" y="321297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23"/>
          <p:cNvCxnSpPr/>
          <p:nvPr/>
        </p:nvCxnSpPr>
        <p:spPr>
          <a:xfrm>
            <a:off x="2843808" y="3933056"/>
            <a:ext cx="0" cy="13681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843808" y="5301208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3491880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4139952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27"/>
          <p:cNvCxnSpPr/>
          <p:nvPr/>
        </p:nvCxnSpPr>
        <p:spPr>
          <a:xfrm>
            <a:off x="4283968" y="530120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>
            <a:off x="4860032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427984" y="486916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220072" y="486916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d</a:t>
            </a:r>
          </a:p>
        </p:txBody>
      </p:sp>
      <p:cxnSp>
        <p:nvCxnSpPr>
          <p:cNvPr id="32" name="Connecteur droit 31"/>
          <p:cNvCxnSpPr>
            <a:stCxn id="29" idx="6"/>
          </p:cNvCxnSpPr>
          <p:nvPr/>
        </p:nvCxnSpPr>
        <p:spPr>
          <a:xfrm>
            <a:off x="5004048" y="530120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5580112" y="52292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4" name="Connecteur droit 33"/>
          <p:cNvCxnSpPr/>
          <p:nvPr/>
        </p:nvCxnSpPr>
        <p:spPr>
          <a:xfrm>
            <a:off x="5076056" y="458112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Ellipse 34"/>
          <p:cNvSpPr/>
          <p:nvPr/>
        </p:nvSpPr>
        <p:spPr>
          <a:xfrm>
            <a:off x="5652120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6" name="Connecteur droit 35"/>
          <p:cNvCxnSpPr>
            <a:stCxn id="26" idx="6"/>
            <a:endCxn id="27" idx="2"/>
          </p:cNvCxnSpPr>
          <p:nvPr/>
        </p:nvCxnSpPr>
        <p:spPr>
          <a:xfrm>
            <a:off x="3635896" y="530120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3059832" y="486916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3779912" y="486916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cxnSp>
        <p:nvCxnSpPr>
          <p:cNvPr id="39" name="Connecteur droit 38"/>
          <p:cNvCxnSpPr/>
          <p:nvPr/>
        </p:nvCxnSpPr>
        <p:spPr>
          <a:xfrm>
            <a:off x="4283968" y="3933056"/>
            <a:ext cx="0" cy="6480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4283968" y="4581128"/>
            <a:ext cx="7200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4427984" y="414908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a</a:t>
            </a:r>
          </a:p>
        </p:txBody>
      </p:sp>
      <p:sp>
        <p:nvSpPr>
          <p:cNvPr id="42" name="Ellipse 41"/>
          <p:cNvSpPr/>
          <p:nvPr/>
        </p:nvSpPr>
        <p:spPr>
          <a:xfrm>
            <a:off x="4932040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5220072" y="414908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b</a:t>
            </a:r>
          </a:p>
        </p:txBody>
      </p:sp>
      <p:cxnSp>
        <p:nvCxnSpPr>
          <p:cNvPr id="44" name="Connecteur droit 43"/>
          <p:cNvCxnSpPr/>
          <p:nvPr/>
        </p:nvCxnSpPr>
        <p:spPr>
          <a:xfrm>
            <a:off x="5796136" y="4581128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Ellipse 44"/>
          <p:cNvSpPr/>
          <p:nvPr/>
        </p:nvSpPr>
        <p:spPr>
          <a:xfrm>
            <a:off x="6372200" y="450912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/>
          <p:cNvSpPr txBox="1"/>
          <p:nvPr/>
        </p:nvSpPr>
        <p:spPr>
          <a:xfrm>
            <a:off x="5940152" y="414908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3779912" y="2780928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c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5580112" y="4077072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92D050"/>
                </a:solidFill>
              </a:rPr>
              <a:t>v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4788024" y="4077072"/>
            <a:ext cx="410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92D050"/>
                </a:solidFill>
              </a:rPr>
              <a:t>v’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3923928" y="5445224"/>
            <a:ext cx="964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92D050"/>
                </a:solidFill>
              </a:rPr>
              <a:t>s=f(v’)</a:t>
            </a:r>
          </a:p>
        </p:txBody>
      </p:sp>
      <p:cxnSp>
        <p:nvCxnSpPr>
          <p:cNvPr id="71" name="Connecteur droit avec flèche 70"/>
          <p:cNvCxnSpPr/>
          <p:nvPr/>
        </p:nvCxnSpPr>
        <p:spPr>
          <a:xfrm flipH="1">
            <a:off x="4211960" y="4653136"/>
            <a:ext cx="741171" cy="59715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endCxn id="7" idx="4"/>
          </p:cNvCxnSpPr>
          <p:nvPr/>
        </p:nvCxnSpPr>
        <p:spPr>
          <a:xfrm flipH="1" flipV="1">
            <a:off x="3635896" y="3933056"/>
            <a:ext cx="504056" cy="12750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2771800" y="3068960"/>
            <a:ext cx="84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92D050"/>
                </a:solidFill>
              </a:rPr>
              <a:t>t=f(s)</a:t>
            </a:r>
          </a:p>
        </p:txBody>
      </p:sp>
      <p:cxnSp>
        <p:nvCxnSpPr>
          <p:cNvPr id="74" name="Connecteur droit avec flèche 73"/>
          <p:cNvCxnSpPr>
            <a:endCxn id="8" idx="6"/>
          </p:cNvCxnSpPr>
          <p:nvPr/>
        </p:nvCxnSpPr>
        <p:spPr>
          <a:xfrm flipH="1" flipV="1">
            <a:off x="4355976" y="3861048"/>
            <a:ext cx="1245228" cy="6480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/>
          <p:nvPr/>
        </p:nvCxnSpPr>
        <p:spPr>
          <a:xfrm>
            <a:off x="3347864" y="3501008"/>
            <a:ext cx="216024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6" name="Ellipse 55"/>
          <p:cNvSpPr/>
          <p:nvPr/>
        </p:nvSpPr>
        <p:spPr>
          <a:xfrm>
            <a:off x="4132383" y="3135961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6300192" y="371703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Ellipse 58"/>
          <p:cNvSpPr/>
          <p:nvPr/>
        </p:nvSpPr>
        <p:spPr>
          <a:xfrm>
            <a:off x="6300192" y="443711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5507773" y="5157192"/>
            <a:ext cx="288032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8" grpId="0"/>
      <p:bldP spid="73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Algorithmes</a:t>
            </a:r>
          </a:p>
        </p:txBody>
      </p:sp>
      <p:graphicFrame>
        <p:nvGraphicFramePr>
          <p:cNvPr id="952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210354"/>
              </p:ext>
            </p:extLst>
          </p:nvPr>
        </p:nvGraphicFramePr>
        <p:xfrm>
          <a:off x="611559" y="-158630"/>
          <a:ext cx="8238475" cy="8916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7779960" imgH="10050480" progId="AcroExch.Document.7">
                  <p:embed/>
                </p:oleObj>
              </mc:Choice>
              <mc:Fallback>
                <p:oleObj name="Acrobat Document" r:id="rId2" imgW="7779960" imgH="10050480" progId="AcroExch.Document.7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59" y="-158630"/>
                        <a:ext cx="8238475" cy="89162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Exemple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964703"/>
          </a:xfrm>
        </p:spPr>
        <p:txBody>
          <a:bodyPr/>
          <a:lstStyle/>
          <a:p>
            <a:r>
              <a:rPr lang="fr-FR" dirty="0"/>
              <a:t>P = {</a:t>
            </a:r>
            <a:r>
              <a:rPr lang="fr-FR" dirty="0" err="1"/>
              <a:t>potato</a:t>
            </a:r>
            <a:r>
              <a:rPr lang="fr-FR" dirty="0"/>
              <a:t>, pot, </a:t>
            </a:r>
            <a:r>
              <a:rPr lang="fr-FR" dirty="0" err="1"/>
              <a:t>tatter</a:t>
            </a:r>
            <a:r>
              <a:rPr lang="fr-FR" dirty="0"/>
              <a:t>, </a:t>
            </a:r>
            <a:r>
              <a:rPr lang="fr-FR" dirty="0" err="1"/>
              <a:t>at</a:t>
            </a:r>
            <a:r>
              <a:rPr lang="fr-FR" dirty="0"/>
              <a:t>}</a:t>
            </a:r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254290"/>
              </p:ext>
            </p:extLst>
          </p:nvPr>
        </p:nvGraphicFramePr>
        <p:xfrm>
          <a:off x="3131840" y="1988840"/>
          <a:ext cx="5029200" cy="4387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6712200" imgH="5761080" progId="AcroExch.Document.7">
                  <p:embed/>
                </p:oleObj>
              </mc:Choice>
              <mc:Fallback>
                <p:oleObj name="Acrobat Document" r:id="rId2" imgW="6712200" imgH="5761080" progId="AcroExch.Document.7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988840"/>
                        <a:ext cx="5029200" cy="43871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51520" y="2780928"/>
            <a:ext cx="3337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i="1" dirty="0"/>
              <a:t>T</a:t>
            </a:r>
            <a:r>
              <a:rPr lang="fr-FR" sz="3200" dirty="0"/>
              <a:t> = p o t a t a t t e r</a:t>
            </a:r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6876256" y="3212976"/>
            <a:ext cx="936104" cy="936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 flipV="1">
            <a:off x="6516216" y="2755178"/>
            <a:ext cx="1224136" cy="3181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C072CFF8-EF28-4148-CAF5-1AFAD9A92F1F}"/>
              </a:ext>
            </a:extLst>
          </p:cNvPr>
          <p:cNvCxnSpPr>
            <a:cxnSpLocks/>
          </p:cNvCxnSpPr>
          <p:nvPr/>
        </p:nvCxnSpPr>
        <p:spPr>
          <a:xfrm flipV="1">
            <a:off x="6732240" y="2636912"/>
            <a:ext cx="360040" cy="72008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 : en angle 12">
            <a:extLst>
              <a:ext uri="{FF2B5EF4-FFF2-40B4-BE49-F238E27FC236}">
                <a16:creationId xmlns:a16="http://schemas.microsoft.com/office/drawing/2014/main" id="{7D82D716-8E2F-96AF-26EC-4C44CCA038D0}"/>
              </a:ext>
            </a:extLst>
          </p:cNvPr>
          <p:cNvCxnSpPr>
            <a:cxnSpLocks/>
          </p:cNvCxnSpPr>
          <p:nvPr/>
        </p:nvCxnSpPr>
        <p:spPr>
          <a:xfrm rot="16200000" flipV="1">
            <a:off x="5724128" y="3573016"/>
            <a:ext cx="1944216" cy="504056"/>
          </a:xfrm>
          <a:prstGeom prst="bentConnector3">
            <a:avLst>
              <a:gd name="adj1" fmla="val -581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Complexité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Optimisation: Fonction </a:t>
            </a:r>
            <a:r>
              <a:rPr lang="fr-FR" i="1" dirty="0"/>
              <a:t>op</a:t>
            </a:r>
            <a:r>
              <a:rPr lang="fr-FR" dirty="0"/>
              <a:t> (pour output)</a:t>
            </a:r>
          </a:p>
          <a:p>
            <a:pPr>
              <a:buNone/>
            </a:pPr>
            <a:r>
              <a:rPr lang="fr-FR" dirty="0"/>
              <a:t>    Pour tout nœud </a:t>
            </a:r>
            <a:r>
              <a:rPr lang="fr-FR" i="1" dirty="0"/>
              <a:t>v</a:t>
            </a:r>
            <a:r>
              <a:rPr lang="fr-FR" dirty="0"/>
              <a:t>, </a:t>
            </a:r>
            <a:r>
              <a:rPr lang="fr-FR" i="1" dirty="0"/>
              <a:t>C</a:t>
            </a:r>
            <a:r>
              <a:rPr lang="fr-FR" i="1" baseline="-25000" dirty="0"/>
              <a:t>v</a:t>
            </a:r>
            <a:r>
              <a:rPr lang="fr-FR" dirty="0"/>
              <a:t> chemin, possiblement vide, déterminé par </a:t>
            </a:r>
            <a:r>
              <a:rPr lang="fr-FR"/>
              <a:t>les sommets </a:t>
            </a:r>
            <a:r>
              <a:rPr lang="fr-FR" i="1" dirty="0"/>
              <a:t>f(v), f(f(v)),… </a:t>
            </a:r>
            <a:r>
              <a:rPr lang="fr-FR" dirty="0"/>
              <a:t>autres que la racine.</a:t>
            </a:r>
          </a:p>
          <a:p>
            <a:pPr>
              <a:buNone/>
            </a:pPr>
            <a:r>
              <a:rPr lang="fr-FR" i="1" dirty="0">
                <a:solidFill>
                  <a:srgbClr val="C00000"/>
                </a:solidFill>
              </a:rPr>
              <a:t>   op(v)</a:t>
            </a:r>
            <a:r>
              <a:rPr lang="fr-FR" dirty="0"/>
              <a:t> : Premier nœud terminal de </a:t>
            </a:r>
            <a:r>
              <a:rPr lang="fr-FR" i="1" dirty="0"/>
              <a:t>C</a:t>
            </a:r>
            <a:r>
              <a:rPr lang="fr-FR" i="1" baseline="-25000" dirty="0"/>
              <a:t>v</a:t>
            </a:r>
            <a:r>
              <a:rPr lang="fr-FR" dirty="0"/>
              <a:t>, s’il y a lieu.</a:t>
            </a:r>
          </a:p>
          <a:p>
            <a:pPr>
              <a:buNone/>
            </a:pPr>
            <a:r>
              <a:rPr lang="fr-FR" dirty="0"/>
              <a:t>   Alors, dans l’</a:t>
            </a:r>
            <a:r>
              <a:rPr lang="fr-FR" dirty="0" err="1"/>
              <a:t>algo</a:t>
            </a:r>
            <a:r>
              <a:rPr lang="fr-FR" dirty="0"/>
              <a:t>, remplacer </a:t>
            </a:r>
            <a:r>
              <a:rPr lang="fr-FR" i="1" dirty="0"/>
              <a:t>f</a:t>
            </a:r>
            <a:r>
              <a:rPr lang="fr-FR" dirty="0"/>
              <a:t> à la ligne (9) par </a:t>
            </a:r>
            <a:r>
              <a:rPr lang="fr-FR" i="1" dirty="0"/>
              <a:t>op</a:t>
            </a:r>
            <a:r>
              <a:rPr lang="fr-FR" dirty="0"/>
              <a:t>.</a:t>
            </a:r>
          </a:p>
          <a:p>
            <a:r>
              <a:rPr lang="fr-FR" dirty="0"/>
              <a:t>Complexité:</a:t>
            </a:r>
          </a:p>
          <a:p>
            <a:pPr lvl="1"/>
            <a:r>
              <a:rPr lang="fr-FR" dirty="0"/>
              <a:t>Fonctions </a:t>
            </a:r>
            <a:r>
              <a:rPr lang="fr-FR" i="1" dirty="0"/>
              <a:t>f</a:t>
            </a:r>
            <a:r>
              <a:rPr lang="fr-FR" dirty="0"/>
              <a:t> et </a:t>
            </a:r>
            <a:r>
              <a:rPr lang="fr-FR" i="1" dirty="0"/>
              <a:t>op</a:t>
            </a:r>
            <a:r>
              <a:rPr lang="fr-FR" dirty="0"/>
              <a:t> calculées en temps </a:t>
            </a:r>
            <a:r>
              <a:rPr lang="fr-FR" i="1" dirty="0">
                <a:solidFill>
                  <a:srgbClr val="FF0000"/>
                </a:solidFill>
              </a:rPr>
              <a:t>O(m)</a:t>
            </a:r>
          </a:p>
          <a:p>
            <a:pPr lvl="1"/>
            <a:r>
              <a:rPr lang="fr-FR" i="1" dirty="0"/>
              <a:t>O(n) </a:t>
            </a:r>
            <a:r>
              <a:rPr lang="fr-FR" dirty="0"/>
              <a:t>comparaisons et </a:t>
            </a:r>
            <a:r>
              <a:rPr lang="fr-FR" i="1" dirty="0"/>
              <a:t>O(k</a:t>
            </a:r>
            <a:r>
              <a:rPr lang="fr-FR" dirty="0"/>
              <a:t>) parcours des liens </a:t>
            </a:r>
            <a:r>
              <a:rPr lang="fr-FR" i="1" dirty="0"/>
              <a:t>op, </a:t>
            </a:r>
            <a:r>
              <a:rPr lang="fr-FR" dirty="0"/>
              <a:t>où </a:t>
            </a:r>
            <a:r>
              <a:rPr lang="fr-FR" i="1" dirty="0"/>
              <a:t>k</a:t>
            </a:r>
            <a:r>
              <a:rPr lang="fr-FR" dirty="0"/>
              <a:t> est le nb d’occurrences des mots de </a:t>
            </a:r>
            <a:r>
              <a:rPr lang="fr-FR" dirty="0">
                <a:latin typeface="Lucida Calligraphy" pitchFamily="66" charset="0"/>
              </a:rPr>
              <a:t>P</a:t>
            </a:r>
            <a:r>
              <a:rPr lang="fr-FR" dirty="0"/>
              <a:t> dans </a:t>
            </a:r>
            <a:r>
              <a:rPr lang="fr-FR" i="1" dirty="0"/>
              <a:t>T</a:t>
            </a:r>
          </a:p>
          <a:p>
            <a:pPr lvl="1">
              <a:buNone/>
            </a:pPr>
            <a:r>
              <a:rPr lang="fr-FR" i="1" dirty="0">
                <a:sym typeface="Wingdings" pitchFamily="2" charset="2"/>
              </a:rPr>
              <a:t> </a:t>
            </a: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Parcours de </a:t>
            </a:r>
            <a:r>
              <a:rPr lang="fr-FR" i="1" dirty="0">
                <a:solidFill>
                  <a:srgbClr val="FF0000"/>
                </a:solidFill>
                <a:sym typeface="Wingdings" pitchFamily="2" charset="2"/>
              </a:rPr>
              <a:t>T </a:t>
            </a:r>
            <a:r>
              <a:rPr lang="fr-FR" dirty="0">
                <a:solidFill>
                  <a:srgbClr val="FF0000"/>
                </a:solidFill>
                <a:sym typeface="Wingdings" pitchFamily="2" charset="2"/>
              </a:rPr>
              <a:t>en</a:t>
            </a:r>
            <a:r>
              <a:rPr lang="fr-FR" i="1" dirty="0">
                <a:solidFill>
                  <a:srgbClr val="FF0000"/>
                </a:solidFill>
                <a:sym typeface="Wingdings" pitchFamily="2" charset="2"/>
              </a:rPr>
              <a:t> O</a:t>
            </a:r>
            <a:r>
              <a:rPr lang="en-CA" i="1" dirty="0">
                <a:solidFill>
                  <a:srgbClr val="FF0000"/>
                </a:solidFill>
                <a:sym typeface="Wingdings" pitchFamily="2" charset="2"/>
              </a:rPr>
              <a:t>(</a:t>
            </a:r>
            <a:r>
              <a:rPr lang="en-CA" i="1" dirty="0" err="1">
                <a:solidFill>
                  <a:srgbClr val="FF0000"/>
                </a:solidFill>
                <a:sym typeface="Wingdings" pitchFamily="2" charset="2"/>
              </a:rPr>
              <a:t>n+k</a:t>
            </a:r>
            <a:r>
              <a:rPr lang="en-CA" i="1" dirty="0">
                <a:solidFill>
                  <a:srgbClr val="FF0000"/>
                </a:solidFill>
                <a:sym typeface="Wingdings" pitchFamily="2" charset="2"/>
              </a:rPr>
              <a:t>)</a:t>
            </a:r>
            <a:endParaRPr lang="fr-FR" i="1" dirty="0">
              <a:solidFill>
                <a:srgbClr val="FF0000"/>
              </a:solidFill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A7F6A0-28F9-427A-9345-7EB1E553B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Références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8667B0-5F51-430D-9148-9C360A0D5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/>
              <a:t>Algorithms on Strings, Trees and Sequences – Computer science and Computational biology, </a:t>
            </a:r>
            <a:r>
              <a:rPr lang="en-CA" dirty="0"/>
              <a:t>Dan </a:t>
            </a:r>
            <a:r>
              <a:rPr lang="en-CA" dirty="0" err="1"/>
              <a:t>Gusfield</a:t>
            </a:r>
            <a:r>
              <a:rPr lang="en-CA" dirty="0"/>
              <a:t>, Cambridge University Press, 1997. </a:t>
            </a:r>
            <a:r>
              <a:rPr lang="en-CA" dirty="0" err="1"/>
              <a:t>Partie</a:t>
            </a:r>
            <a:r>
              <a:rPr lang="en-CA" dirty="0"/>
              <a:t> I.</a:t>
            </a:r>
          </a:p>
          <a:p>
            <a:r>
              <a:rPr lang="fr-CA" dirty="0"/>
              <a:t>Vous pouvez aussi consulter les cours de Thierry </a:t>
            </a:r>
            <a:r>
              <a:rPr lang="fr-CA" dirty="0" err="1"/>
              <a:t>Lecroq</a:t>
            </a:r>
            <a:r>
              <a:rPr lang="fr-CA" dirty="0"/>
              <a:t> sur le sujet, ou les ouvrages de Maxime Crochemore, Mathieu </a:t>
            </a:r>
            <a:r>
              <a:rPr lang="fr-CA" dirty="0" err="1"/>
              <a:t>Raffinot</a:t>
            </a:r>
            <a:r>
              <a:rPr lang="fr-CA" dirty="0"/>
              <a:t>, </a:t>
            </a:r>
            <a:r>
              <a:rPr lang="fr-CA" dirty="0" err="1"/>
              <a:t>Gonzallo</a:t>
            </a:r>
            <a:r>
              <a:rPr lang="fr-CA" dirty="0"/>
              <a:t> Navarro.</a:t>
            </a:r>
          </a:p>
          <a:p>
            <a:endParaRPr lang="en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32319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Pourquoi des algorithmes rapides?</a:t>
            </a:r>
            <a:br>
              <a:rPr lang="fr-FR" dirty="0"/>
            </a:br>
            <a:r>
              <a:rPr lang="fr-FR" dirty="0"/>
              <a:t>Dans notre exemple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Génomes de très grande taille: ~10</a:t>
            </a:r>
            <a:r>
              <a:rPr lang="fr-FR" baseline="30000" dirty="0"/>
              <a:t>6 </a:t>
            </a:r>
            <a:r>
              <a:rPr lang="fr-FR" dirty="0"/>
              <a:t>pour une bactérie (</a:t>
            </a:r>
            <a:r>
              <a:rPr lang="fr-FR" i="1" dirty="0"/>
              <a:t>E. coli</a:t>
            </a:r>
            <a:r>
              <a:rPr lang="fr-FR" dirty="0"/>
              <a:t>: 4.6Mb) à 10</a:t>
            </a:r>
            <a:r>
              <a:rPr lang="fr-FR" baseline="30000" dirty="0"/>
              <a:t>11</a:t>
            </a:r>
            <a:r>
              <a:rPr lang="fr-FR" dirty="0"/>
              <a:t> pour certains poissons. Homme: 3.2 Gb.</a:t>
            </a:r>
          </a:p>
          <a:p>
            <a:r>
              <a:rPr lang="fr-FR" dirty="0"/>
              <a:t>Des millions de « marqueurs » séquencés d’un </a:t>
            </a:r>
            <a:r>
              <a:rPr lang="fr-FR" dirty="0" err="1"/>
              <a:t>transcriptome</a:t>
            </a:r>
            <a:r>
              <a:rPr lang="fr-FR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Pourquoi des algorithmes rapides?</a:t>
            </a:r>
            <a:br>
              <a:rPr lang="fr-FR" dirty="0"/>
            </a:br>
            <a:r>
              <a:rPr lang="fr-FR" dirty="0"/>
              <a:t>Dans le cas général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Catalogues électroniques gigantesques;</a:t>
            </a:r>
          </a:p>
          <a:p>
            <a:r>
              <a:rPr lang="fr-CA" dirty="0"/>
              <a:t>Banques de données biologiques croissante de façon exponentielle.</a:t>
            </a:r>
          </a:p>
          <a:p>
            <a:r>
              <a:rPr lang="fr-CA" dirty="0"/>
              <a:t>Recherche exacte souvent utilisée comme étape de filtrage dans des logiciels complexes. Doit être le plus rapide possible.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/>
              <a:t>Recherche exacte- Algorithme naïf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67544" y="2852936"/>
          <a:ext cx="8280928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497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T:</a:t>
                      </a:r>
                      <a:endParaRPr lang="fr-FR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67544" y="3356992"/>
          <a:ext cx="3154638" cy="576064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497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P:</a:t>
                      </a:r>
                      <a:endParaRPr lang="fr-FR" sz="2400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3" name="Connecteur droit avec flèche 12"/>
          <p:cNvCxnSpPr/>
          <p:nvPr/>
        </p:nvCxnSpPr>
        <p:spPr>
          <a:xfrm>
            <a:off x="1115616" y="256490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1475656" y="256490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1835696" y="256490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2195736" y="256490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1475656" y="220486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331640" y="3356992"/>
          <a:ext cx="2760310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94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6" name="Connecteur droit avec flèche 25"/>
          <p:cNvCxnSpPr/>
          <p:nvPr/>
        </p:nvCxnSpPr>
        <p:spPr>
          <a:xfrm>
            <a:off x="1835696" y="220486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1691680" y="3356992"/>
          <a:ext cx="2760310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94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28" name="Connecteur droit avec flèche 27"/>
          <p:cNvCxnSpPr/>
          <p:nvPr/>
        </p:nvCxnSpPr>
        <p:spPr>
          <a:xfrm>
            <a:off x="1835696" y="177281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2051720" y="3356992"/>
          <a:ext cx="2760310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94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0" name="Connecteur droit avec flèche 29"/>
          <p:cNvCxnSpPr/>
          <p:nvPr/>
        </p:nvCxnSpPr>
        <p:spPr>
          <a:xfrm>
            <a:off x="2195736" y="220486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2411760" y="3356992"/>
          <a:ext cx="2760310" cy="576064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394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4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b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32" name="Connecteur droit avec flèche 31"/>
          <p:cNvCxnSpPr/>
          <p:nvPr/>
        </p:nvCxnSpPr>
        <p:spPr>
          <a:xfrm>
            <a:off x="2627784" y="256490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2987824" y="256490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3347864" y="256490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3779912" y="256490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4139952" y="256490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4572000" y="256490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5004048" y="256490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Étoile à 5 branches 38"/>
          <p:cNvSpPr/>
          <p:nvPr/>
        </p:nvSpPr>
        <p:spPr>
          <a:xfrm>
            <a:off x="4860032" y="2204864"/>
            <a:ext cx="216024" cy="266328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/>
              <a:t>Recherche exacte- Algorithme </a:t>
            </a:r>
            <a:r>
              <a:rPr lang="fr-FR" dirty="0" err="1"/>
              <a:t>naif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63688" y="3068960"/>
            <a:ext cx="5688632" cy="2232248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fr-FR" sz="2000" b="1" dirty="0">
                <a:latin typeface="Segoe UI Light" pitchFamily="34" charset="0"/>
              </a:rPr>
              <a:t>Algorithme recherche-</a:t>
            </a:r>
            <a:r>
              <a:rPr lang="fr-FR" sz="2000" b="1" dirty="0" err="1">
                <a:latin typeface="Segoe UI Light" pitchFamily="34" charset="0"/>
              </a:rPr>
              <a:t>naive</a:t>
            </a:r>
            <a:r>
              <a:rPr lang="fr-FR" sz="2000" b="1" dirty="0">
                <a:latin typeface="Segoe UI Light" pitchFamily="34" charset="0"/>
              </a:rPr>
              <a:t> (</a:t>
            </a:r>
            <a:r>
              <a:rPr lang="fr-FR" sz="2000" b="1" i="1" dirty="0">
                <a:latin typeface="Segoe UI Light" pitchFamily="34" charset="0"/>
              </a:rPr>
              <a:t>T, n, P  m</a:t>
            </a:r>
            <a:r>
              <a:rPr lang="fr-FR" sz="2000" b="1" dirty="0">
                <a:latin typeface="Segoe UI Light" pitchFamily="34" charset="0"/>
              </a:rPr>
              <a:t>)</a:t>
            </a:r>
          </a:p>
          <a:p>
            <a:pPr>
              <a:buNone/>
            </a:pPr>
            <a:r>
              <a:rPr lang="fr-CA" sz="2000" b="1" dirty="0">
                <a:latin typeface="Segoe UI Light" pitchFamily="34" charset="0"/>
              </a:rPr>
              <a:t>	Pour  j = 0 à n − m Faire</a:t>
            </a:r>
          </a:p>
          <a:p>
            <a:pPr>
              <a:buNone/>
            </a:pPr>
            <a:r>
              <a:rPr lang="fr-FR" sz="2000" b="1" dirty="0">
                <a:latin typeface="Segoe UI Light" pitchFamily="34" charset="0"/>
              </a:rPr>
              <a:t>		i := 0;</a:t>
            </a:r>
          </a:p>
          <a:p>
            <a:pPr>
              <a:buNone/>
            </a:pPr>
            <a:r>
              <a:rPr lang="fr-CA" sz="2000" b="1" dirty="0">
                <a:latin typeface="Segoe UI Light" pitchFamily="34" charset="0"/>
              </a:rPr>
              <a:t>		Tant que (T[</a:t>
            </a:r>
            <a:r>
              <a:rPr lang="fr-CA" sz="2000" b="1" dirty="0" err="1">
                <a:latin typeface="Segoe UI Light" pitchFamily="34" charset="0"/>
              </a:rPr>
              <a:t>j+i</a:t>
            </a:r>
            <a:r>
              <a:rPr lang="fr-CA" sz="2000" b="1" dirty="0">
                <a:latin typeface="Segoe UI Light" pitchFamily="34" charset="0"/>
              </a:rPr>
              <a:t>] = P[i] et i &lt; m) i := i + 1;</a:t>
            </a:r>
          </a:p>
          <a:p>
            <a:pPr>
              <a:buNone/>
            </a:pPr>
            <a:r>
              <a:rPr lang="fr-CA" sz="2000" b="1" dirty="0">
                <a:latin typeface="Segoe UI Light" pitchFamily="34" charset="0"/>
              </a:rPr>
              <a:t>		Si i = m Signaler une occurrence de P</a:t>
            </a:r>
          </a:p>
          <a:p>
            <a:pPr>
              <a:buNone/>
            </a:pPr>
            <a:r>
              <a:rPr lang="fr-CA" sz="2000" b="1" dirty="0">
                <a:latin typeface="Segoe UI Light" pitchFamily="34" charset="0"/>
              </a:rPr>
              <a:t>	Fin Pour</a:t>
            </a:r>
            <a:endParaRPr lang="fr-FR" sz="2000" b="1" dirty="0">
              <a:latin typeface="Segoe UI Light" pitchFamily="34" charset="0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1259632" y="1124744"/>
          <a:ext cx="5680323" cy="178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7004520" imgH="2372760" progId="AcroExch.Document.7">
                  <p:embed/>
                </p:oleObj>
              </mc:Choice>
              <mc:Fallback>
                <p:oleObj name="Acrobat Document" r:id="rId2" imgW="7004520" imgH="2372760" progId="AcroExch.Document.7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124744"/>
                        <a:ext cx="5680323" cy="178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39552" y="5445224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400" dirty="0">
                <a:solidFill>
                  <a:srgbClr val="0070C0"/>
                </a:solidFill>
              </a:rPr>
              <a:t>Complexité:</a:t>
            </a:r>
            <a:r>
              <a:rPr lang="fr-CA" sz="2400" dirty="0"/>
              <a:t> </a:t>
            </a:r>
            <a:r>
              <a:rPr lang="fr-CA" sz="2400" dirty="0">
                <a:solidFill>
                  <a:srgbClr val="FF0000"/>
                </a:solidFill>
              </a:rPr>
              <a:t>O(mn) </a:t>
            </a:r>
            <a:r>
              <a:rPr lang="fr-CA" sz="2400" dirty="0"/>
              <a:t>dans le pire des cas.</a:t>
            </a:r>
          </a:p>
          <a:p>
            <a:r>
              <a:rPr lang="fr-CA" sz="2400" dirty="0"/>
              <a:t>Pour un alphabet suffisamment grand, nombre moyen de </a:t>
            </a:r>
            <a:r>
              <a:rPr lang="fr-FR" sz="2400" dirty="0"/>
              <a:t>comparaisons O(n)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7866</TotalTime>
  <Words>2845</Words>
  <Application>Microsoft Office PowerPoint</Application>
  <PresentationFormat>Affichage à l'écran (4:3)</PresentationFormat>
  <Paragraphs>960</Paragraphs>
  <Slides>55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55</vt:i4>
      </vt:variant>
    </vt:vector>
  </HeadingPairs>
  <TitlesOfParts>
    <vt:vector size="64" baseType="lpstr">
      <vt:lpstr>Arial</vt:lpstr>
      <vt:lpstr>Calibri</vt:lpstr>
      <vt:lpstr>French Script MT</vt:lpstr>
      <vt:lpstr>Lucida Calligraphy</vt:lpstr>
      <vt:lpstr>Segoe UI Light</vt:lpstr>
      <vt:lpstr>Symbol</vt:lpstr>
      <vt:lpstr>Wingdings</vt:lpstr>
      <vt:lpstr>Thème Office</vt:lpstr>
      <vt:lpstr>Acrobat Document</vt:lpstr>
      <vt:lpstr>Recherche exacte de motifs</vt:lpstr>
      <vt:lpstr>Problème Recherche exacte d’un seul motif</vt:lpstr>
      <vt:lpstr>Problème Recherche exacte multiple</vt:lpstr>
      <vt:lpstr>Intérêts de la recherche exacte</vt:lpstr>
      <vt:lpstr>Exemple d’application biologique: Utilisation du transcriptome pour annoter le génome.</vt:lpstr>
      <vt:lpstr>Pourquoi des algorithmes rapides? Dans notre exemple</vt:lpstr>
      <vt:lpstr>Pourquoi des algorithmes rapides? Dans le cas général</vt:lpstr>
      <vt:lpstr>Recherche exacte- Algorithme naïf</vt:lpstr>
      <vt:lpstr>Recherche exacte- Algorithme naif</vt:lpstr>
      <vt:lpstr>Optimisations de l’algorithme naïf</vt:lpstr>
      <vt:lpstr>Approche Morris-Pratt (1970)</vt:lpstr>
      <vt:lpstr>Approche Morris-Pratt (1970)</vt:lpstr>
      <vt:lpstr>Algorithme MP</vt:lpstr>
      <vt:lpstr>Algorithme MP</vt:lpstr>
      <vt:lpstr>Algorithme MP</vt:lpstr>
      <vt:lpstr>Algorithme MP</vt:lpstr>
      <vt:lpstr>Algorithme MP</vt:lpstr>
      <vt:lpstr>Approche Morris-Pratt(1977)</vt:lpstr>
      <vt:lpstr>Approche Morris-Pratt (1970)</vt:lpstr>
      <vt:lpstr>Approche Morris-Pratt (1970)</vt:lpstr>
      <vt:lpstr>Approche Morris-Pratt(1977)</vt:lpstr>
      <vt:lpstr>Approche Knuth-Morris-Pratt(1977)</vt:lpstr>
      <vt:lpstr>Algorithme KMP</vt:lpstr>
      <vt:lpstr>Algorithme KMP</vt:lpstr>
      <vt:lpstr>Approche KMP</vt:lpstr>
      <vt:lpstr>Approche KMP</vt:lpstr>
      <vt:lpstr>Algorithme Boyer-Moore (1977)</vt:lpstr>
      <vt:lpstr>Algorithme Boyer-Moore (1977)</vt:lpstr>
      <vt:lpstr>Algorithme Boyer-Moore (1977)</vt:lpstr>
      <vt:lpstr>Algorithme Boyer-Moore (1977)</vt:lpstr>
      <vt:lpstr>Algorithme Boyer-Moore (1977)</vt:lpstr>
      <vt:lpstr>Algorithme Boyer-Moore (1977)</vt:lpstr>
      <vt:lpstr>Algorithme Boyer-Moore (1977)</vt:lpstr>
      <vt:lpstr>Algorithme de Horspool et Sunday</vt:lpstr>
      <vt:lpstr>Algorithme de Horspool et Sunday</vt:lpstr>
      <vt:lpstr>Algorithme de Boyer-Moore-Horspool</vt:lpstr>
      <vt:lpstr>Optimisations supplémentaires</vt:lpstr>
      <vt:lpstr>Recherche Multiple</vt:lpstr>
      <vt:lpstr>Recherche Multiple</vt:lpstr>
      <vt:lpstr>Algorithme de Aho-Corasick</vt:lpstr>
      <vt:lpstr>Arbre de Aho-Corasick</vt:lpstr>
      <vt:lpstr>Recherche dans un texte</vt:lpstr>
      <vt:lpstr>Recherche dans un texte</vt:lpstr>
      <vt:lpstr>Recherche dans un texte</vt:lpstr>
      <vt:lpstr>Recherche dans un texte</vt:lpstr>
      <vt:lpstr>Fonction d’échec</vt:lpstr>
      <vt:lpstr>Algorithme linéaire pour la fonction d’échec</vt:lpstr>
      <vt:lpstr>Algorithme linéaire pour la fonction d’échec</vt:lpstr>
      <vt:lpstr>Algorithme linéaire pour la fonction d’échec</vt:lpstr>
      <vt:lpstr>Fonction d’échec</vt:lpstr>
      <vt:lpstr>Fonction d’échec</vt:lpstr>
      <vt:lpstr>Algorithmes</vt:lpstr>
      <vt:lpstr>Exemple</vt:lpstr>
      <vt:lpstr>Complexité</vt:lpstr>
      <vt:lpstr>Références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Recherche exacte de motifs</dc:title>
  <dc:creator>Nadia</dc:creator>
  <cp:lastModifiedBy>Nadia El-Mabrouk</cp:lastModifiedBy>
  <cp:revision>178</cp:revision>
  <dcterms:created xsi:type="dcterms:W3CDTF">2011-09-01T14:43:47Z</dcterms:created>
  <dcterms:modified xsi:type="dcterms:W3CDTF">2024-10-28T20:09:29Z</dcterms:modified>
</cp:coreProperties>
</file>