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5" r:id="rId3"/>
    <p:sldId id="258" r:id="rId4"/>
    <p:sldId id="265" r:id="rId5"/>
    <p:sldId id="266" r:id="rId6"/>
    <p:sldId id="257" r:id="rId7"/>
    <p:sldId id="270" r:id="rId8"/>
    <p:sldId id="271" r:id="rId9"/>
    <p:sldId id="326" r:id="rId10"/>
    <p:sldId id="260" r:id="rId11"/>
    <p:sldId id="261" r:id="rId12"/>
    <p:sldId id="295" r:id="rId13"/>
    <p:sldId id="262" r:id="rId14"/>
    <p:sldId id="263" r:id="rId15"/>
    <p:sldId id="264" r:id="rId16"/>
    <p:sldId id="296" r:id="rId17"/>
    <p:sldId id="267" r:id="rId18"/>
    <p:sldId id="268" r:id="rId19"/>
    <p:sldId id="269" r:id="rId20"/>
    <p:sldId id="272" r:id="rId21"/>
    <p:sldId id="273" r:id="rId22"/>
    <p:sldId id="274" r:id="rId23"/>
    <p:sldId id="275" r:id="rId24"/>
    <p:sldId id="276" r:id="rId25"/>
    <p:sldId id="277" r:id="rId26"/>
    <p:sldId id="297" r:id="rId27"/>
    <p:sldId id="298" r:id="rId28"/>
    <p:sldId id="299" r:id="rId29"/>
    <p:sldId id="300" r:id="rId30"/>
    <p:sldId id="301" r:id="rId31"/>
    <p:sldId id="302" r:id="rId32"/>
    <p:sldId id="303" r:id="rId33"/>
    <p:sldId id="304" r:id="rId3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589" autoAdjust="0"/>
  </p:normalViewPr>
  <p:slideViewPr>
    <p:cSldViewPr>
      <p:cViewPr varScale="1">
        <p:scale>
          <a:sx n="47" d="100"/>
          <a:sy n="47" d="100"/>
        </p:scale>
        <p:origin x="1212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2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1722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620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01468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F84C8-ABCB-4F15-AF13-AFDD6E71179A}" type="slidenum">
              <a:rPr lang="fr-CA" altLang="en-US"/>
              <a:pPr>
                <a:defRPr/>
              </a:pPr>
              <a:t>‹N°›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1570189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ED25-A412-498F-90A8-3A321FF1B09C}" type="slidenum">
              <a:rPr lang="fr-CA" altLang="en-US"/>
              <a:pPr>
                <a:defRPr/>
              </a:pPr>
              <a:t>‹N°›</a:t>
            </a:fld>
            <a:endParaRPr lang="fr-CA" altLang="en-US"/>
          </a:p>
        </p:txBody>
      </p:sp>
    </p:spTree>
    <p:extLst>
      <p:ext uri="{BB962C8B-B14F-4D97-AF65-F5344CB8AC3E}">
        <p14:creationId xmlns:p14="http://schemas.microsoft.com/office/powerpoint/2010/main" val="84527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1116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29485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85034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23036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33184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46658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1741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8830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150E5-E904-4839-8127-EFE4BC4B423F}" type="datetimeFigureOut">
              <a:rPr lang="fr-CA" smtClean="0"/>
              <a:t>2021-11-09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C82D56-5800-4509-9262-A8A6142390D8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23721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Algorithmes de filtrage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/>
              <a:t>Nadia El-</a:t>
            </a:r>
            <a:r>
              <a:rPr lang="en-CA" dirty="0" err="1"/>
              <a:t>Mabrouk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22414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dirty="0"/>
              <a:t>Une méthode exacte (</a:t>
            </a:r>
            <a:r>
              <a:rPr lang="fr-FR" sz="3600" dirty="0" err="1"/>
              <a:t>Baeza</a:t>
            </a:r>
            <a:r>
              <a:rPr lang="fr-FR" sz="3600" dirty="0"/>
              <a:t>-Yates-</a:t>
            </a:r>
            <a:r>
              <a:rPr lang="fr-FR" sz="3600" dirty="0" err="1"/>
              <a:t>Perlberg</a:t>
            </a:r>
            <a:r>
              <a:rPr lang="fr-FR" sz="3600" dirty="0"/>
              <a:t>, 1992</a:t>
            </a:r>
            <a:r>
              <a:rPr lang="fr-FR" dirty="0"/>
              <a:t>)</a:t>
            </a: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36863"/>
          </a:xfrm>
        </p:spPr>
        <p:txBody>
          <a:bodyPr/>
          <a:lstStyle/>
          <a:p>
            <a:pPr eaLnBrk="1" hangingPunct="1"/>
            <a:r>
              <a:rPr lang="fr-FR" sz="2400" dirty="0"/>
              <a:t>Partition de </a:t>
            </a:r>
            <a:r>
              <a:rPr lang="fr-FR" sz="2400" i="1" dirty="0"/>
              <a:t>P</a:t>
            </a:r>
            <a:r>
              <a:rPr lang="fr-FR" sz="2400" dirty="0"/>
              <a:t> en régions de taille </a:t>
            </a:r>
            <a:r>
              <a:rPr lang="fr-FR" sz="2400" i="1" dirty="0"/>
              <a:t>k = ENT(m/d+1)  </a:t>
            </a:r>
            <a:r>
              <a:rPr lang="fr-FR" sz="2400" dirty="0">
                <a:sym typeface="Wingdings" pitchFamily="2" charset="2"/>
              </a:rPr>
              <a:t> </a:t>
            </a:r>
            <a:r>
              <a:rPr lang="fr-FR" sz="2400" i="1" dirty="0">
                <a:sym typeface="Wingdings" pitchFamily="2" charset="2"/>
              </a:rPr>
              <a:t>d+1</a:t>
            </a:r>
            <a:r>
              <a:rPr lang="fr-FR" sz="2400" dirty="0">
                <a:sym typeface="Wingdings" pitchFamily="2" charset="2"/>
              </a:rPr>
              <a:t> régions de taille </a:t>
            </a:r>
            <a:r>
              <a:rPr lang="fr-FR" sz="2400" i="1" dirty="0">
                <a:sym typeface="Wingdings" pitchFamily="2" charset="2"/>
              </a:rPr>
              <a:t>k</a:t>
            </a:r>
            <a:r>
              <a:rPr lang="fr-FR" sz="2400" dirty="0">
                <a:sym typeface="Wingdings" pitchFamily="2" charset="2"/>
              </a:rPr>
              <a:t>, plus au plus une région de taille </a:t>
            </a:r>
            <a:r>
              <a:rPr lang="fr-FR" sz="2400" i="1" dirty="0">
                <a:sym typeface="Wingdings" pitchFamily="2" charset="2"/>
              </a:rPr>
              <a:t>&lt; k.</a:t>
            </a:r>
          </a:p>
          <a:p>
            <a:pPr eaLnBrk="1" hangingPunct="1"/>
            <a:r>
              <a:rPr lang="fr-FR" sz="2400" dirty="0">
                <a:sym typeface="Wingdings" pitchFamily="2" charset="2"/>
              </a:rPr>
              <a:t>Si le facteur </a:t>
            </a:r>
            <a:r>
              <a:rPr lang="fr-FR" sz="2400" i="1" dirty="0">
                <a:sym typeface="Wingdings" pitchFamily="2" charset="2"/>
              </a:rPr>
              <a:t>T’ </a:t>
            </a:r>
            <a:r>
              <a:rPr lang="fr-FR" sz="2400" dirty="0">
                <a:sym typeface="Wingdings" pitchFamily="2" charset="2"/>
              </a:rPr>
              <a:t>de </a:t>
            </a:r>
            <a:r>
              <a:rPr lang="fr-FR" sz="2400" i="1" dirty="0">
                <a:sym typeface="Wingdings" pitchFamily="2" charset="2"/>
              </a:rPr>
              <a:t>T</a:t>
            </a:r>
            <a:r>
              <a:rPr lang="fr-FR" sz="2400" dirty="0">
                <a:sym typeface="Wingdings" pitchFamily="2" charset="2"/>
              </a:rPr>
              <a:t> est une occurrence de </a:t>
            </a:r>
            <a:r>
              <a:rPr lang="fr-FR" sz="2400" i="1" dirty="0">
                <a:sym typeface="Wingdings" pitchFamily="2" charset="2"/>
              </a:rPr>
              <a:t>P</a:t>
            </a:r>
            <a:r>
              <a:rPr lang="fr-FR" sz="2400" dirty="0">
                <a:sym typeface="Wingdings" pitchFamily="2" charset="2"/>
              </a:rPr>
              <a:t> à </a:t>
            </a:r>
            <a:r>
              <a:rPr lang="fr-FR" sz="2400" i="1" dirty="0">
                <a:sym typeface="Wingdings" pitchFamily="2" charset="2"/>
              </a:rPr>
              <a:t>d</a:t>
            </a:r>
            <a:r>
              <a:rPr lang="fr-FR" sz="2400" dirty="0">
                <a:sym typeface="Wingdings" pitchFamily="2" charset="2"/>
              </a:rPr>
              <a:t> erreurs près, alors il existe au moins une région </a:t>
            </a:r>
            <a:r>
              <a:rPr lang="fr-FR" sz="2400" i="1" dirty="0">
                <a:sym typeface="Wingdings" pitchFamily="2" charset="2"/>
              </a:rPr>
              <a:t>R</a:t>
            </a:r>
            <a:r>
              <a:rPr lang="fr-FR" sz="2400" dirty="0">
                <a:sym typeface="Wingdings" pitchFamily="2" charset="2"/>
              </a:rPr>
              <a:t> de </a:t>
            </a:r>
            <a:r>
              <a:rPr lang="fr-FR" sz="2400" i="1" dirty="0">
                <a:sym typeface="Wingdings" pitchFamily="2" charset="2"/>
              </a:rPr>
              <a:t>P</a:t>
            </a:r>
            <a:r>
              <a:rPr lang="fr-FR" sz="2400" dirty="0">
                <a:sym typeface="Wingdings" pitchFamily="2" charset="2"/>
              </a:rPr>
              <a:t> et un facteur de même taille </a:t>
            </a:r>
            <a:r>
              <a:rPr lang="fr-FR" sz="2400" i="1" dirty="0">
                <a:sym typeface="Wingdings" pitchFamily="2" charset="2"/>
              </a:rPr>
              <a:t>T’’ </a:t>
            </a:r>
            <a:r>
              <a:rPr lang="fr-FR" sz="2400" dirty="0">
                <a:sym typeface="Wingdings" pitchFamily="2" charset="2"/>
              </a:rPr>
              <a:t>de </a:t>
            </a:r>
            <a:r>
              <a:rPr lang="fr-FR" sz="2400" i="1" dirty="0">
                <a:sym typeface="Wingdings" pitchFamily="2" charset="2"/>
              </a:rPr>
              <a:t>T’</a:t>
            </a:r>
            <a:r>
              <a:rPr lang="fr-FR" sz="2400" dirty="0">
                <a:sym typeface="Wingdings" pitchFamily="2" charset="2"/>
              </a:rPr>
              <a:t> tel que </a:t>
            </a:r>
            <a:r>
              <a:rPr lang="fr-FR" sz="2400" i="1" dirty="0">
                <a:sym typeface="Wingdings" pitchFamily="2" charset="2"/>
              </a:rPr>
              <a:t>R</a:t>
            </a:r>
            <a:r>
              <a:rPr lang="fr-FR" sz="2400" dirty="0">
                <a:sym typeface="Wingdings" pitchFamily="2" charset="2"/>
              </a:rPr>
              <a:t> et </a:t>
            </a:r>
            <a:r>
              <a:rPr lang="fr-FR" sz="2400" i="1" dirty="0">
                <a:sym typeface="Wingdings" pitchFamily="2" charset="2"/>
              </a:rPr>
              <a:t>T’’ </a:t>
            </a:r>
            <a:r>
              <a:rPr lang="fr-FR" sz="2400" dirty="0">
                <a:sym typeface="Wingdings" pitchFamily="2" charset="2"/>
              </a:rPr>
              <a:t>coïncident exactement.</a:t>
            </a:r>
            <a:endParaRPr lang="fr-FR" sz="2400" dirty="0"/>
          </a:p>
        </p:txBody>
      </p:sp>
      <p:sp>
        <p:nvSpPr>
          <p:cNvPr id="4" name="Rectangle 3"/>
          <p:cNvSpPr/>
          <p:nvPr/>
        </p:nvSpPr>
        <p:spPr>
          <a:xfrm>
            <a:off x="1692275" y="5013325"/>
            <a:ext cx="6767513" cy="21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132138" y="5589588"/>
            <a:ext cx="3960812" cy="21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4572000" y="5013325"/>
            <a:ext cx="720725" cy="2159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4572000" y="5589588"/>
            <a:ext cx="720725" cy="2159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cxnSp>
        <p:nvCxnSpPr>
          <p:cNvPr id="9" name="Connecteur droit 8"/>
          <p:cNvCxnSpPr/>
          <p:nvPr/>
        </p:nvCxnSpPr>
        <p:spPr>
          <a:xfrm>
            <a:off x="3851275" y="5589588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6011863" y="5589588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732588" y="5589588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563" name="ZoneTexte 11"/>
          <p:cNvSpPr txBox="1">
            <a:spLocks noChangeArrowheads="1"/>
          </p:cNvSpPr>
          <p:nvPr/>
        </p:nvSpPr>
        <p:spPr bwMode="auto">
          <a:xfrm>
            <a:off x="2627313" y="5516563"/>
            <a:ext cx="40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P:</a:t>
            </a:r>
          </a:p>
        </p:txBody>
      </p:sp>
      <p:sp>
        <p:nvSpPr>
          <p:cNvPr id="23564" name="ZoneTexte 12"/>
          <p:cNvSpPr txBox="1">
            <a:spLocks noChangeArrowheads="1"/>
          </p:cNvSpPr>
          <p:nvPr/>
        </p:nvSpPr>
        <p:spPr bwMode="auto">
          <a:xfrm>
            <a:off x="1187450" y="4941888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T:</a:t>
            </a:r>
          </a:p>
        </p:txBody>
      </p:sp>
      <p:sp>
        <p:nvSpPr>
          <p:cNvPr id="23565" name="ZoneTexte 13"/>
          <p:cNvSpPr txBox="1">
            <a:spLocks noChangeArrowheads="1"/>
          </p:cNvSpPr>
          <p:nvPr/>
        </p:nvSpPr>
        <p:spPr bwMode="auto">
          <a:xfrm>
            <a:off x="4787900" y="4652963"/>
            <a:ext cx="420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T’’</a:t>
            </a:r>
          </a:p>
        </p:txBody>
      </p:sp>
      <p:sp>
        <p:nvSpPr>
          <p:cNvPr id="23566" name="ZoneTexte 14"/>
          <p:cNvSpPr txBox="1">
            <a:spLocks noChangeArrowheads="1"/>
          </p:cNvSpPr>
          <p:nvPr/>
        </p:nvSpPr>
        <p:spPr bwMode="auto">
          <a:xfrm>
            <a:off x="4716463" y="5876925"/>
            <a:ext cx="3508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R</a:t>
            </a:r>
          </a:p>
        </p:txBody>
      </p:sp>
      <p:cxnSp>
        <p:nvCxnSpPr>
          <p:cNvPr id="18" name="Connecteur droit 17"/>
          <p:cNvCxnSpPr/>
          <p:nvPr/>
        </p:nvCxnSpPr>
        <p:spPr>
          <a:xfrm>
            <a:off x="3132138" y="5013325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 flipV="1">
            <a:off x="3132138" y="4652963"/>
            <a:ext cx="0" cy="28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/>
          <p:cNvCxnSpPr/>
          <p:nvPr/>
        </p:nvCxnSpPr>
        <p:spPr>
          <a:xfrm>
            <a:off x="3132138" y="4652963"/>
            <a:ext cx="3960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7092950" y="5013325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 flipV="1">
            <a:off x="7092950" y="4652963"/>
            <a:ext cx="0" cy="2889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72" name="ZoneTexte 27"/>
          <p:cNvSpPr txBox="1">
            <a:spLocks noChangeArrowheads="1"/>
          </p:cNvSpPr>
          <p:nvPr/>
        </p:nvSpPr>
        <p:spPr bwMode="auto">
          <a:xfrm>
            <a:off x="5364163" y="4221163"/>
            <a:ext cx="3762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T’</a:t>
            </a:r>
          </a:p>
        </p:txBody>
      </p:sp>
    </p:spTree>
    <p:extLst>
      <p:ext uri="{BB962C8B-B14F-4D97-AF65-F5344CB8AC3E}">
        <p14:creationId xmlns:p14="http://schemas.microsoft.com/office/powerpoint/2010/main" val="1256569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Idée générale (</a:t>
            </a:r>
            <a:r>
              <a:rPr lang="fr-FR" sz="3600" dirty="0" err="1"/>
              <a:t>Baeza</a:t>
            </a:r>
            <a:r>
              <a:rPr lang="fr-FR" sz="3600" dirty="0"/>
              <a:t>-Yates-</a:t>
            </a:r>
            <a:r>
              <a:rPr lang="fr-FR" sz="3600" dirty="0" err="1"/>
              <a:t>Perlberg</a:t>
            </a:r>
            <a:r>
              <a:rPr lang="fr-FR" sz="3600" dirty="0"/>
              <a:t>, 1992</a:t>
            </a:r>
            <a:r>
              <a:rPr lang="fr-FR" dirty="0"/>
              <a:t>)</a:t>
            </a: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412"/>
            <a:ext cx="8579296" cy="5256931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buNone/>
            </a:pPr>
            <a:r>
              <a:rPr lang="fr-FR" sz="2800" dirty="0">
                <a:latin typeface="Script MT Bold" pitchFamily="66" charset="0"/>
              </a:rPr>
              <a:t>P:</a:t>
            </a:r>
            <a:r>
              <a:rPr lang="fr-FR" sz="2800" dirty="0"/>
              <a:t> Ensemble des </a:t>
            </a:r>
            <a:r>
              <a:rPr lang="fr-FR" sz="2800" i="1" dirty="0"/>
              <a:t>d+1 </a:t>
            </a:r>
            <a:r>
              <a:rPr lang="fr-FR" sz="2800" dirty="0"/>
              <a:t>premières régions de </a:t>
            </a:r>
            <a:r>
              <a:rPr lang="fr-FR" sz="2800" i="1" dirty="0"/>
              <a:t>P</a:t>
            </a:r>
            <a:r>
              <a:rPr lang="fr-FR" sz="2800" dirty="0"/>
              <a:t>.</a:t>
            </a:r>
          </a:p>
          <a:p>
            <a:pPr marL="0" indent="0" eaLnBrk="1" hangingPunct="1">
              <a:buNone/>
            </a:pPr>
            <a:endParaRPr lang="fr-FR" sz="2800" dirty="0"/>
          </a:p>
          <a:p>
            <a:pPr marL="514350" indent="-514350" eaLnBrk="1" hangingPunct="1">
              <a:buFont typeface="Garamond" pitchFamily="18" charset="0"/>
              <a:buAutoNum type="arabicPeriod"/>
            </a:pPr>
            <a:r>
              <a:rPr lang="fr-FR" sz="2800" dirty="0"/>
              <a:t>Construire un « index » de  </a:t>
            </a:r>
            <a:r>
              <a:rPr lang="fr-FR" sz="2800" dirty="0">
                <a:latin typeface="Script MT Bold" pitchFamily="66" charset="0"/>
              </a:rPr>
              <a:t>P.</a:t>
            </a:r>
          </a:p>
          <a:p>
            <a:pPr marL="514350" indent="-514350" eaLnBrk="1" hangingPunct="1">
              <a:buFont typeface="Garamond" pitchFamily="18" charset="0"/>
              <a:buAutoNum type="arabicPeriod"/>
            </a:pPr>
            <a:r>
              <a:rPr lang="fr-FR" sz="2800" dirty="0"/>
              <a:t>Trouver l’ensemble </a:t>
            </a:r>
            <a:r>
              <a:rPr lang="fr-FR" sz="2800" dirty="0">
                <a:latin typeface="Script MT Bold" pitchFamily="66" charset="0"/>
              </a:rPr>
              <a:t>I</a:t>
            </a:r>
            <a:r>
              <a:rPr lang="fr-FR" sz="2800" dirty="0"/>
              <a:t> des pos. des occurrences de </a:t>
            </a:r>
            <a:r>
              <a:rPr lang="fr-FR" sz="2800" dirty="0">
                <a:latin typeface="Script MT Bold" pitchFamily="66" charset="0"/>
              </a:rPr>
              <a:t>P</a:t>
            </a:r>
            <a:r>
              <a:rPr lang="fr-FR" sz="2800" dirty="0"/>
              <a:t> dans </a:t>
            </a:r>
            <a:r>
              <a:rPr lang="fr-FR" sz="2800" i="1" dirty="0"/>
              <a:t>T</a:t>
            </a:r>
            <a:r>
              <a:rPr lang="fr-FR" sz="2800" dirty="0"/>
              <a:t>.</a:t>
            </a:r>
          </a:p>
          <a:p>
            <a:pPr marL="514350" indent="-514350" eaLnBrk="1" hangingPunct="1">
              <a:buFont typeface="Garamond" pitchFamily="18" charset="0"/>
              <a:buAutoNum type="arabicPeriod"/>
            </a:pPr>
            <a:r>
              <a:rPr lang="fr-FR" sz="2800" dirty="0"/>
              <a:t>Étendre les occurrences par programmation dynamique.</a:t>
            </a:r>
          </a:p>
          <a:p>
            <a:pPr marL="0" indent="0" eaLnBrk="1" hangingPunct="1">
              <a:buNone/>
            </a:pPr>
            <a:endParaRPr lang="fr-FR" sz="2800" i="1" dirty="0"/>
          </a:p>
          <a:p>
            <a:r>
              <a:rPr lang="fr-FR" sz="2800" dirty="0"/>
              <a:t>Construction d’un index possible en temps et espace </a:t>
            </a:r>
            <a:r>
              <a:rPr lang="fr-FR" sz="2800" i="1" dirty="0"/>
              <a:t>O(m)</a:t>
            </a:r>
            <a:r>
              <a:rPr lang="fr-FR" sz="2800" dirty="0"/>
              <a:t>: Arbre des préfixes (Aho-</a:t>
            </a:r>
            <a:r>
              <a:rPr lang="fr-FR" sz="2800" dirty="0" err="1"/>
              <a:t>Corasick</a:t>
            </a:r>
            <a:r>
              <a:rPr lang="fr-FR" sz="2800" dirty="0"/>
              <a:t>), « trie structure».</a:t>
            </a:r>
          </a:p>
          <a:p>
            <a:r>
              <a:rPr lang="fr-FR" sz="2800" dirty="0"/>
              <a:t>Recherche exacte possible en </a:t>
            </a:r>
            <a:r>
              <a:rPr lang="fr-FR" sz="2800" i="1" dirty="0"/>
              <a:t>O(n)</a:t>
            </a:r>
          </a:p>
          <a:p>
            <a:r>
              <a:rPr lang="fr-FR" sz="2800" dirty="0"/>
              <a:t>Phase de vérification: </a:t>
            </a:r>
            <a:r>
              <a:rPr lang="fr-FR" sz="2800" i="1" dirty="0"/>
              <a:t>O(</a:t>
            </a:r>
            <a:r>
              <a:rPr lang="fr-FR" sz="2800" i="1" dirty="0" err="1"/>
              <a:t>hdm</a:t>
            </a:r>
            <a:r>
              <a:rPr lang="fr-FR" sz="2800" i="1" dirty="0"/>
              <a:t>)</a:t>
            </a:r>
            <a:r>
              <a:rPr lang="fr-FR" sz="2800" dirty="0"/>
              <a:t> où </a:t>
            </a:r>
            <a:r>
              <a:rPr lang="fr-FR" sz="2800" i="1" dirty="0"/>
              <a:t>h=|</a:t>
            </a:r>
            <a:r>
              <a:rPr lang="fr-FR" sz="2800" i="1" dirty="0">
                <a:latin typeface="Script MT Bold" pitchFamily="66" charset="0"/>
              </a:rPr>
              <a:t>I</a:t>
            </a:r>
            <a:r>
              <a:rPr lang="fr-FR" sz="2800" i="1" dirty="0"/>
              <a:t>|</a:t>
            </a:r>
            <a:r>
              <a:rPr lang="fr-FR" sz="2800" dirty="0"/>
              <a:t>.</a:t>
            </a:r>
          </a:p>
          <a:p>
            <a:pPr marL="0" indent="0">
              <a:buNone/>
            </a:pPr>
            <a:endParaRPr lang="fr-FR" sz="2800" dirty="0"/>
          </a:p>
          <a:p>
            <a:pPr marL="0" indent="0">
              <a:buNone/>
            </a:pPr>
            <a:r>
              <a:rPr lang="fr-FR" sz="2800" dirty="0">
                <a:solidFill>
                  <a:srgbClr val="FF0000"/>
                </a:solidFill>
                <a:sym typeface="Wingdings" panose="05000000000000000000" pitchFamily="2" charset="2"/>
              </a:rPr>
              <a:t> </a:t>
            </a:r>
            <a:r>
              <a:rPr lang="fr-FR" sz="2800" dirty="0">
                <a:solidFill>
                  <a:srgbClr val="FF0000"/>
                </a:solidFill>
              </a:rPr>
              <a:t>O(</a:t>
            </a:r>
            <a:r>
              <a:rPr lang="fr-FR" sz="2800" dirty="0" err="1">
                <a:solidFill>
                  <a:srgbClr val="FF0000"/>
                </a:solidFill>
              </a:rPr>
              <a:t>m+n+hdm</a:t>
            </a:r>
            <a:r>
              <a:rPr lang="fr-FR" sz="2800" dirty="0">
                <a:solidFill>
                  <a:srgbClr val="FF0000"/>
                </a:solidFill>
              </a:rPr>
              <a:t>)</a:t>
            </a:r>
            <a:r>
              <a:rPr lang="fr-FR" sz="2800" dirty="0"/>
              <a:t> </a:t>
            </a:r>
          </a:p>
          <a:p>
            <a:pPr marL="0" indent="0">
              <a:buNone/>
            </a:pPr>
            <a:endParaRPr lang="fr-FR" sz="2800" dirty="0"/>
          </a:p>
          <a:p>
            <a:pPr marL="514350" indent="-514350" eaLnBrk="1" hangingPunct="1">
              <a:buFont typeface="Wingdings" pitchFamily="2" charset="2"/>
              <a:buNone/>
            </a:pP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3841012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solidFill>
                  <a:srgbClr val="FF0000"/>
                </a:solidFill>
              </a:rPr>
              <a:t>3. Heuristique FASTA (</a:t>
            </a:r>
            <a:r>
              <a:rPr lang="fr-FR" sz="3100" dirty="0" err="1">
                <a:solidFill>
                  <a:srgbClr val="FF0000"/>
                </a:solidFill>
              </a:rPr>
              <a:t>Lipman</a:t>
            </a:r>
            <a:r>
              <a:rPr lang="fr-FR" sz="3100" dirty="0">
                <a:solidFill>
                  <a:srgbClr val="FF0000"/>
                </a:solidFill>
              </a:rPr>
              <a:t>, Pearson 1985</a:t>
            </a:r>
            <a:r>
              <a:rPr lang="fr-FR" dirty="0">
                <a:solidFill>
                  <a:srgbClr val="FF0000"/>
                </a:solidFill>
              </a:rPr>
              <a:t>)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err="1"/>
              <a:t>Taille</a:t>
            </a:r>
            <a:r>
              <a:rPr lang="en-CA" dirty="0"/>
              <a:t> de </a:t>
            </a:r>
            <a:r>
              <a:rPr lang="en-CA" dirty="0" err="1"/>
              <a:t>graine</a:t>
            </a:r>
            <a:r>
              <a:rPr lang="en-CA" dirty="0"/>
              <a:t> </a:t>
            </a:r>
            <a:r>
              <a:rPr lang="en-CA" i="1" dirty="0"/>
              <a:t>k</a:t>
            </a:r>
            <a:r>
              <a:rPr lang="en-CA" dirty="0"/>
              <a:t> </a:t>
            </a:r>
            <a:r>
              <a:rPr lang="en-CA" dirty="0" err="1"/>
              <a:t>fixée</a:t>
            </a:r>
            <a:r>
              <a:rPr lang="en-CA" dirty="0"/>
              <a:t> </a:t>
            </a:r>
            <a:r>
              <a:rPr lang="fr-FR" dirty="0"/>
              <a:t>(en général 6 pour </a:t>
            </a:r>
            <a:r>
              <a:rPr lang="fr-FR" dirty="0" err="1"/>
              <a:t>nuc</a:t>
            </a:r>
            <a:r>
              <a:rPr lang="fr-FR" dirty="0"/>
              <a:t>., 2 pour AA)</a:t>
            </a:r>
          </a:p>
          <a:p>
            <a:r>
              <a:rPr lang="fr-FR" dirty="0"/>
              <a:t>Indexer tous les facteurs de taille </a:t>
            </a:r>
            <a:r>
              <a:rPr lang="fr-FR" i="1" dirty="0"/>
              <a:t>k</a:t>
            </a:r>
            <a:r>
              <a:rPr lang="fr-FR" dirty="0"/>
              <a:t> de </a:t>
            </a:r>
            <a:r>
              <a:rPr lang="fr-FR" i="1" dirty="0"/>
              <a:t>P (O(m))</a:t>
            </a:r>
          </a:p>
          <a:p>
            <a:r>
              <a:rPr lang="fr-FR" dirty="0"/>
              <a:t>Rechercher toutes les occurrences exactes de ces facteurs de </a:t>
            </a:r>
            <a:r>
              <a:rPr lang="fr-FR" i="1" dirty="0"/>
              <a:t>P</a:t>
            </a:r>
            <a:r>
              <a:rPr lang="fr-FR" dirty="0"/>
              <a:t> dans </a:t>
            </a:r>
            <a:r>
              <a:rPr lang="fr-FR" i="1" dirty="0"/>
              <a:t>T (O(</a:t>
            </a:r>
            <a:r>
              <a:rPr lang="fr-FR" i="1" dirty="0" err="1"/>
              <a:t>m+n</a:t>
            </a:r>
            <a:r>
              <a:rPr lang="fr-FR" i="1" dirty="0"/>
              <a:t>))</a:t>
            </a:r>
          </a:p>
          <a:p>
            <a:r>
              <a:rPr lang="fr-FR" dirty="0"/>
              <a:t>Chainer les graines pour former des alignements complets</a:t>
            </a:r>
          </a:p>
          <a:p>
            <a:pPr marL="0" indent="0">
              <a:buNone/>
            </a:pPr>
            <a:r>
              <a:rPr lang="fr-FR" dirty="0"/>
              <a:t>~  temps proportionnel au nombre </a:t>
            </a:r>
            <a:r>
              <a:rPr lang="fr-FR" i="1" dirty="0"/>
              <a:t>h</a:t>
            </a:r>
            <a:r>
              <a:rPr lang="fr-FR" dirty="0"/>
              <a:t> de graines  </a:t>
            </a:r>
          </a:p>
          <a:p>
            <a:endParaRPr lang="fr-FR" i="1" dirty="0"/>
          </a:p>
          <a:p>
            <a:endParaRPr lang="fr-FR" i="1" dirty="0"/>
          </a:p>
          <a:p>
            <a:endParaRPr lang="fr-CA" i="1" dirty="0"/>
          </a:p>
        </p:txBody>
      </p:sp>
    </p:spTree>
    <p:extLst>
      <p:ext uri="{BB962C8B-B14F-4D97-AF65-F5344CB8AC3E}">
        <p14:creationId xmlns:p14="http://schemas.microsoft.com/office/powerpoint/2010/main" val="36074291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dirty="0"/>
              <a:t>Heuristique FASTA (</a:t>
            </a:r>
            <a:r>
              <a:rPr lang="fr-FR" sz="3600" dirty="0" err="1"/>
              <a:t>Lipman</a:t>
            </a:r>
            <a:r>
              <a:rPr lang="fr-FR" sz="3600" dirty="0"/>
              <a:t>, Pearson 1985</a:t>
            </a:r>
            <a:r>
              <a:rPr lang="fr-FR" dirty="0"/>
              <a:t>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752975"/>
          </a:xfrm>
        </p:spPr>
        <p:txBody>
          <a:bodyPr>
            <a:normAutofit/>
          </a:bodyPr>
          <a:lstStyle/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fr-FR" sz="2800" dirty="0"/>
              <a:t>Pour une valeur </a:t>
            </a:r>
            <a:r>
              <a:rPr lang="fr-FR" sz="2800" i="1" dirty="0" err="1">
                <a:solidFill>
                  <a:schemeClr val="hlink"/>
                </a:solidFill>
              </a:rPr>
              <a:t>ktup</a:t>
            </a:r>
            <a:r>
              <a:rPr lang="fr-FR" sz="2800" dirty="0"/>
              <a:t> donnée (en général 6 pour nuc.2 pour AA), trouver toutes les paires de séquences de taille </a:t>
            </a:r>
            <a:r>
              <a:rPr lang="fr-FR" sz="2800" i="1" dirty="0" err="1"/>
              <a:t>ktup</a:t>
            </a:r>
            <a:r>
              <a:rPr lang="fr-FR" sz="2800" i="1" dirty="0"/>
              <a:t> </a:t>
            </a:r>
            <a:r>
              <a:rPr lang="fr-FR" sz="2800" dirty="0"/>
              <a:t>identiques dans P et T:  </a:t>
            </a:r>
            <a:r>
              <a:rPr lang="fr-FR" sz="2800" dirty="0">
                <a:solidFill>
                  <a:schemeClr val="hlink"/>
                </a:solidFill>
              </a:rPr>
              <a:t>hot-spot                                            </a:t>
            </a:r>
            <a:endParaRPr lang="fr-FR" sz="2800" dirty="0">
              <a:solidFill>
                <a:schemeClr val="tx2"/>
              </a:solidFill>
            </a:endParaRPr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sz="2800" i="1" dirty="0"/>
          </a:p>
          <a:p>
            <a:pPr marL="571500" indent="-571500" eaLnBrk="1" hangingPunct="1">
              <a:lnSpc>
                <a:spcPct val="80000"/>
              </a:lnSpc>
              <a:buFont typeface="Wingdings" pitchFamily="2" charset="2"/>
              <a:buAutoNum type="arabicPeriod" startAt="2"/>
            </a:pPr>
            <a:r>
              <a:rPr lang="fr-FR" sz="2800" dirty="0"/>
              <a:t>Déterminer des zones denses en identité: hot-spot consécutifs sur chaque diagonale. Score d’une zone:</a:t>
            </a:r>
          </a:p>
          <a:p>
            <a:pPr marL="839788" lvl="1" indent="-4953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fr-FR" dirty="0"/>
              <a:t>Score positif pour chaque hot-spot</a:t>
            </a:r>
          </a:p>
          <a:p>
            <a:pPr marL="839788" lvl="1" indent="-4953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fr-FR" dirty="0"/>
              <a:t>Score négatif pour les espaces entre les hot-spot</a:t>
            </a:r>
          </a:p>
          <a:p>
            <a:pPr marL="839788" lvl="1" indent="-4953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fr-FR" dirty="0"/>
              <a:t>FASTA garde les </a:t>
            </a:r>
            <a:r>
              <a:rPr lang="fr-FR" dirty="0">
                <a:solidFill>
                  <a:schemeClr val="hlink"/>
                </a:solidFill>
              </a:rPr>
              <a:t>10 zones de score optimal</a:t>
            </a:r>
            <a:r>
              <a:rPr lang="fr-FR" dirty="0"/>
              <a:t>. Zones contenant des </a:t>
            </a:r>
            <a:r>
              <a:rPr lang="fr-FR" dirty="0">
                <a:solidFill>
                  <a:schemeClr val="hlink"/>
                </a:solidFill>
              </a:rPr>
              <a:t>matchs et </a:t>
            </a:r>
            <a:r>
              <a:rPr lang="fr-FR" dirty="0" err="1">
                <a:solidFill>
                  <a:schemeClr val="hlink"/>
                </a:solidFill>
              </a:rPr>
              <a:t>mismatchs</a:t>
            </a:r>
            <a:endParaRPr lang="fr-FR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61806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29600" cy="5472113"/>
          </a:xfrm>
        </p:spPr>
        <p:txBody>
          <a:bodyPr/>
          <a:lstStyle/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3"/>
            </a:pPr>
            <a:r>
              <a:rPr lang="fr-FR" sz="2600">
                <a:solidFill>
                  <a:schemeClr val="hlink"/>
                </a:solidFill>
              </a:rPr>
              <a:t>Réaligner chaque zone</a:t>
            </a:r>
            <a:r>
              <a:rPr lang="fr-FR" sz="2600"/>
              <a:t>, en considérant une matrice de substitution (PAM ou BLOSUM)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600"/>
              <a:t>     </a:t>
            </a:r>
            <a:r>
              <a:rPr lang="fr-FR" sz="2600" i="1">
                <a:solidFill>
                  <a:schemeClr val="hlink"/>
                </a:solidFill>
              </a:rPr>
              <a:t>Init1</a:t>
            </a:r>
            <a:r>
              <a:rPr lang="fr-FR" sz="2600"/>
              <a:t>: Meilleur alignement obtenu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4"/>
            </a:pPr>
            <a:r>
              <a:rPr lang="fr-FR" sz="2600"/>
              <a:t>Parmi les 10 zones, garder celles dont le score dépasse un seuil ``cut-off’’. Combiner les zones en une seule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600"/>
              <a:t>     </a:t>
            </a:r>
            <a:r>
              <a:rPr lang="fr-FR" sz="2600" i="1">
                <a:solidFill>
                  <a:schemeClr val="hlink"/>
                </a:solidFill>
              </a:rPr>
              <a:t>Initn</a:t>
            </a:r>
            <a:r>
              <a:rPr lang="fr-FR" sz="2600"/>
              <a:t>: Contient insertions/suppressions/mismatchs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AutoNum type="arabicPeriod" startAt="5"/>
            </a:pPr>
            <a:r>
              <a:rPr lang="fr-FR" sz="2600"/>
              <a:t>Programmation dynamique dans une bande autour de </a:t>
            </a:r>
            <a:r>
              <a:rPr lang="fr-FR" sz="2600" i="1"/>
              <a:t>Init1</a:t>
            </a:r>
            <a:r>
              <a:rPr lang="fr-FR" sz="2600"/>
              <a:t> (bande de taille 16 si ktup=2)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600"/>
              <a:t>      </a:t>
            </a:r>
            <a:r>
              <a:rPr lang="fr-FR" sz="2600" i="1">
                <a:solidFill>
                  <a:schemeClr val="hlink"/>
                </a:solidFill>
              </a:rPr>
              <a:t>Opt</a:t>
            </a:r>
            <a:r>
              <a:rPr lang="fr-FR" sz="2600"/>
              <a:t>: Meilleur alignement obtenu</a:t>
            </a:r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sz="2600"/>
          </a:p>
          <a:p>
            <a:pPr marL="571500" indent="-5715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sz="2600"/>
              <a:t>Au cours de la recherche, statistiques calculées pour </a:t>
            </a:r>
            <a:r>
              <a:rPr lang="fr-FR" sz="2600" i="1"/>
              <a:t>Init1, Initn, Opt</a:t>
            </a:r>
            <a:r>
              <a:rPr lang="fr-FR" sz="2600"/>
              <a:t>: alignements significatifs ou non.</a:t>
            </a:r>
          </a:p>
        </p:txBody>
      </p:sp>
    </p:spTree>
    <p:extLst>
      <p:ext uri="{BB962C8B-B14F-4D97-AF65-F5344CB8AC3E}">
        <p14:creationId xmlns:p14="http://schemas.microsoft.com/office/powerpoint/2010/main" val="28901347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 descr="fasta"/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03350" y="260350"/>
            <a:ext cx="7200900" cy="6175375"/>
          </a:xfrm>
          <a:noFill/>
        </p:spPr>
      </p:pic>
    </p:spTree>
    <p:extLst>
      <p:ext uri="{BB962C8B-B14F-4D97-AF65-F5344CB8AC3E}">
        <p14:creationId xmlns:p14="http://schemas.microsoft.com/office/powerpoint/2010/main" val="2054219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Taille des graines?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 fontScale="77500" lnSpcReduction="20000"/>
          </a:bodyPr>
          <a:lstStyle/>
          <a:p>
            <a:r>
              <a:rPr lang="fr-FR" dirty="0"/>
              <a:t>Complexité de l’heuristique de filtrage dominée par </a:t>
            </a:r>
            <a:r>
              <a:rPr lang="fr-FR" i="1" dirty="0"/>
              <a:t>h</a:t>
            </a:r>
            <a:r>
              <a:rPr lang="fr-FR" dirty="0"/>
              <a:t>: nombre de graines.</a:t>
            </a:r>
          </a:p>
          <a:p>
            <a:r>
              <a:rPr lang="fr-FR" dirty="0">
                <a:sym typeface="Wingdings" panose="05000000000000000000" pitchFamily="2" charset="2"/>
              </a:rPr>
              <a:t>Combien de graines attendues pour deux séquences aléatoires sur un alphabet </a:t>
            </a:r>
            <a:r>
              <a:rPr lang="fr-FR" dirty="0">
                <a:latin typeface="Symbol" panose="05050102010706020507" pitchFamily="18" charset="2"/>
                <a:sym typeface="Wingdings" panose="05000000000000000000" pitchFamily="2" charset="2"/>
              </a:rPr>
              <a:t>S</a:t>
            </a:r>
            <a:r>
              <a:rPr lang="fr-FR" i="1" dirty="0">
                <a:sym typeface="Wingdings" panose="05000000000000000000" pitchFamily="2" charset="2"/>
              </a:rPr>
              <a:t>?</a:t>
            </a:r>
          </a:p>
          <a:p>
            <a:pPr lvl="1"/>
            <a:r>
              <a:rPr lang="fr-FR" dirty="0">
                <a:sym typeface="Wingdings" panose="05000000000000000000" pitchFamily="2" charset="2"/>
              </a:rPr>
              <a:t>Un mot de taille </a:t>
            </a:r>
            <a:r>
              <a:rPr lang="fr-FR" i="1" dirty="0">
                <a:sym typeface="Wingdings" panose="05000000000000000000" pitchFamily="2" charset="2"/>
              </a:rPr>
              <a:t>k</a:t>
            </a:r>
            <a:r>
              <a:rPr lang="fr-FR" dirty="0">
                <a:sym typeface="Wingdings" panose="05000000000000000000" pitchFamily="2" charset="2"/>
              </a:rPr>
              <a:t> a une probabilité de </a:t>
            </a:r>
            <a:r>
              <a:rPr lang="fr-FR" i="1" dirty="0">
                <a:sym typeface="Wingdings" panose="05000000000000000000" pitchFamily="2" charset="2"/>
              </a:rPr>
              <a:t>1/|</a:t>
            </a:r>
            <a:r>
              <a:rPr lang="fr-FR" i="1" dirty="0" err="1">
                <a:latin typeface="Symbol" panose="05050102010706020507" pitchFamily="18" charset="2"/>
                <a:sym typeface="Wingdings" panose="05000000000000000000" pitchFamily="2" charset="2"/>
              </a:rPr>
              <a:t>S</a:t>
            </a:r>
            <a:r>
              <a:rPr lang="fr-FR" i="1" dirty="0" err="1">
                <a:sym typeface="Wingdings" panose="05000000000000000000" pitchFamily="2" charset="2"/>
              </a:rPr>
              <a:t>|</a:t>
            </a:r>
            <a:r>
              <a:rPr lang="fr-FR" i="1" baseline="30000" dirty="0" err="1">
                <a:sym typeface="Wingdings" panose="05000000000000000000" pitchFamily="2" charset="2"/>
              </a:rPr>
              <a:t>k</a:t>
            </a:r>
            <a:r>
              <a:rPr lang="fr-FR" i="1" dirty="0">
                <a:sym typeface="Wingdings" panose="05000000000000000000" pitchFamily="2" charset="2"/>
              </a:rPr>
              <a:t> </a:t>
            </a:r>
            <a:r>
              <a:rPr lang="fr-FR" dirty="0">
                <a:sym typeface="Wingdings" panose="05000000000000000000" pitchFamily="2" charset="2"/>
              </a:rPr>
              <a:t>d’apparition dans l’une ou l’autre des séquences.</a:t>
            </a:r>
          </a:p>
          <a:p>
            <a:pPr lvl="1">
              <a:buFont typeface="Wingdings" pitchFamily="2" charset="2"/>
              <a:buChar char="è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h de l’ordre de 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nm |</a:t>
            </a:r>
            <a:r>
              <a:rPr lang="fr-FR" i="1" dirty="0">
                <a:solidFill>
                  <a:srgbClr val="FF0000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S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|</a:t>
            </a:r>
            <a:r>
              <a:rPr lang="fr-FR" i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-k</a:t>
            </a:r>
            <a:r>
              <a:rPr lang="fr-FR" i="1" dirty="0">
                <a:sym typeface="Wingdings" panose="05000000000000000000" pitchFamily="2" charset="2"/>
              </a:rPr>
              <a:t> </a:t>
            </a:r>
            <a:r>
              <a:rPr lang="fr-FR" dirty="0">
                <a:sym typeface="Wingdings" panose="05000000000000000000" pitchFamily="2" charset="2"/>
              </a:rPr>
              <a:t>(</a:t>
            </a:r>
            <a:r>
              <a:rPr lang="fr-FR" i="1" dirty="0">
                <a:sym typeface="Wingdings" panose="05000000000000000000" pitchFamily="2" charset="2"/>
              </a:rPr>
              <a:t>4</a:t>
            </a:r>
            <a:r>
              <a:rPr lang="fr-FR" i="1" baseline="30000" dirty="0">
                <a:sym typeface="Wingdings" panose="05000000000000000000" pitchFamily="2" charset="2"/>
              </a:rPr>
              <a:t>-k</a:t>
            </a:r>
            <a:r>
              <a:rPr lang="fr-FR" i="1" dirty="0">
                <a:sym typeface="Wingdings" panose="05000000000000000000" pitchFamily="2" charset="2"/>
              </a:rPr>
              <a:t>nm</a:t>
            </a:r>
            <a:r>
              <a:rPr lang="fr-FR" dirty="0">
                <a:sym typeface="Wingdings" panose="05000000000000000000" pitchFamily="2" charset="2"/>
              </a:rPr>
              <a:t> dans le cas de séquences d’ADN)</a:t>
            </a:r>
          </a:p>
          <a:p>
            <a:pPr lvl="1">
              <a:buFont typeface="Wingdings" pitchFamily="2" charset="2"/>
              <a:buChar char="è"/>
            </a:pP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Complexité totale de l’heuristique de filtrage O(</a:t>
            </a:r>
            <a:r>
              <a:rPr lang="fr-FR" dirty="0" err="1">
                <a:solidFill>
                  <a:srgbClr val="FF0000"/>
                </a:solidFill>
                <a:sym typeface="Wingdings" panose="05000000000000000000" pitchFamily="2" charset="2"/>
              </a:rPr>
              <a:t>n+m</a:t>
            </a:r>
            <a:r>
              <a:rPr lang="fr-FR" dirty="0">
                <a:solidFill>
                  <a:srgbClr val="FF0000"/>
                </a:solidFill>
                <a:sym typeface="Wingdings" panose="05000000000000000000" pitchFamily="2" charset="2"/>
              </a:rPr>
              <a:t>+ 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|</a:t>
            </a:r>
            <a:r>
              <a:rPr lang="fr-FR" i="1" dirty="0">
                <a:solidFill>
                  <a:srgbClr val="FF0000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S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|</a:t>
            </a:r>
            <a:r>
              <a:rPr lang="fr-FR" i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-k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ndm</a:t>
            </a:r>
            <a:r>
              <a:rPr lang="fr-FR" i="1" baseline="30000" dirty="0">
                <a:solidFill>
                  <a:srgbClr val="FF0000"/>
                </a:solidFill>
                <a:sym typeface="Wingdings" panose="05000000000000000000" pitchFamily="2" charset="2"/>
              </a:rPr>
              <a:t>2</a:t>
            </a:r>
            <a:r>
              <a:rPr lang="fr-FR" i="1" dirty="0">
                <a:solidFill>
                  <a:srgbClr val="FF0000"/>
                </a:solidFill>
                <a:sym typeface="Wingdings" panose="05000000000000000000" pitchFamily="2" charset="2"/>
              </a:rPr>
              <a:t>)</a:t>
            </a:r>
          </a:p>
          <a:p>
            <a:pPr marL="457200" lvl="1" indent="0">
              <a:buNone/>
            </a:pPr>
            <a:endParaRPr lang="fr-FR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r>
              <a:rPr lang="fr-FR" dirty="0"/>
              <a:t>D’autant plus efficace que </a:t>
            </a:r>
            <a:r>
              <a:rPr lang="fr-FR" i="1" dirty="0"/>
              <a:t>k</a:t>
            </a:r>
            <a:r>
              <a:rPr lang="fr-FR" dirty="0"/>
              <a:t> est grand</a:t>
            </a: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olidFill>
                  <a:srgbClr val="0070C0"/>
                </a:solidFill>
                <a:sym typeface="Wingdings" panose="05000000000000000000" pitchFamily="2" charset="2"/>
              </a:rPr>
              <a:t>Mais plus </a:t>
            </a:r>
            <a:r>
              <a:rPr lang="fr-FR" i="1" dirty="0">
                <a:solidFill>
                  <a:srgbClr val="0070C0"/>
                </a:solidFill>
                <a:sym typeface="Wingdings" panose="05000000000000000000" pitchFamily="2" charset="2"/>
              </a:rPr>
              <a:t>k</a:t>
            </a:r>
            <a:r>
              <a:rPr lang="fr-FR" dirty="0">
                <a:solidFill>
                  <a:srgbClr val="0070C0"/>
                </a:solidFill>
                <a:sym typeface="Wingdings" panose="05000000000000000000" pitchFamily="2" charset="2"/>
              </a:rPr>
              <a:t> est grand plus on a </a:t>
            </a:r>
            <a:r>
              <a:rPr lang="fr-FR">
                <a:solidFill>
                  <a:srgbClr val="0070C0"/>
                </a:solidFill>
                <a:sym typeface="Wingdings" panose="05000000000000000000" pitchFamily="2" charset="2"/>
              </a:rPr>
              <a:t>de chances </a:t>
            </a:r>
            <a:r>
              <a:rPr lang="fr-FR" dirty="0">
                <a:solidFill>
                  <a:srgbClr val="0070C0"/>
                </a:solidFill>
                <a:sym typeface="Wingdings" panose="05000000000000000000" pitchFamily="2" charset="2"/>
              </a:rPr>
              <a:t>de manquer des occurrences.</a:t>
            </a:r>
          </a:p>
          <a:p>
            <a:pPr marL="0" indent="0">
              <a:buNone/>
            </a:pPr>
            <a:endParaRPr lang="fr-FR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772693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4. Voisinage d’un mot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680520"/>
          </a:xfrm>
        </p:spPr>
        <p:txBody>
          <a:bodyPr>
            <a:normAutofit fontScale="85000" lnSpcReduction="20000"/>
          </a:bodyPr>
          <a:lstStyle/>
          <a:p>
            <a:r>
              <a:rPr lang="fr-FR" dirty="0"/>
              <a:t>Plutôt que de rechercher les occurrences exactes des </a:t>
            </a:r>
            <a:r>
              <a:rPr lang="fr-FR" dirty="0" err="1"/>
              <a:t>k-mers</a:t>
            </a:r>
            <a:r>
              <a:rPr lang="fr-FR" dirty="0"/>
              <a:t>, rechercher  un </a:t>
            </a:r>
            <a:r>
              <a:rPr lang="fr-FR" dirty="0">
                <a:solidFill>
                  <a:srgbClr val="0070C0"/>
                </a:solidFill>
              </a:rPr>
              <a:t>« voisinage » des </a:t>
            </a:r>
            <a:r>
              <a:rPr lang="fr-FR" dirty="0" err="1">
                <a:solidFill>
                  <a:srgbClr val="0070C0"/>
                </a:solidFill>
              </a:rPr>
              <a:t>k-mers</a:t>
            </a:r>
            <a:r>
              <a:rPr lang="fr-FR" dirty="0"/>
              <a:t>: mots qui sont à </a:t>
            </a:r>
            <a:r>
              <a:rPr lang="fr-FR" dirty="0">
                <a:solidFill>
                  <a:srgbClr val="0070C0"/>
                </a:solidFill>
              </a:rPr>
              <a:t>moins de </a:t>
            </a:r>
            <a:r>
              <a:rPr lang="en-US" dirty="0">
                <a:solidFill>
                  <a:srgbClr val="0070C0"/>
                </a:solidFill>
                <a:latin typeface="Symbol" panose="05050102010706020507" pitchFamily="18" charset="2"/>
                <a:sym typeface="Wingdings" panose="05000000000000000000" pitchFamily="2" charset="2"/>
              </a:rPr>
              <a:t>e% </a:t>
            </a:r>
            <a:r>
              <a:rPr lang="en-US" dirty="0" err="1">
                <a:solidFill>
                  <a:srgbClr val="0070C0"/>
                </a:solidFill>
                <a:sym typeface="Wingdings" panose="05000000000000000000" pitchFamily="2" charset="2"/>
              </a:rPr>
              <a:t>d’erreurs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, </a:t>
            </a:r>
            <a:r>
              <a:rPr lang="en-US" dirty="0" err="1">
                <a:solidFill>
                  <a:srgbClr val="0070C0"/>
                </a:solidFill>
                <a:sym typeface="Wingdings" panose="05000000000000000000" pitchFamily="2" charset="2"/>
              </a:rPr>
              <a:t>ou</a:t>
            </a:r>
            <a:r>
              <a:rPr lang="en-US" dirty="0">
                <a:solidFill>
                  <a:srgbClr val="0070C0"/>
                </a:solidFill>
                <a:sym typeface="Wingdings" panose="05000000000000000000" pitchFamily="2" charset="2"/>
              </a:rPr>
              <a:t> à </a:t>
            </a:r>
            <a:r>
              <a:rPr lang="fr-FR" dirty="0">
                <a:solidFill>
                  <a:srgbClr val="0070C0"/>
                </a:solidFill>
              </a:rPr>
              <a:t>une distance </a:t>
            </a:r>
            <a:r>
              <a:rPr lang="en-US" i="1" dirty="0">
                <a:solidFill>
                  <a:srgbClr val="0070C0"/>
                </a:solidFill>
              </a:rPr>
              <a:t>≤ d </a:t>
            </a:r>
            <a:r>
              <a:rPr lang="en-US" i="1" dirty="0"/>
              <a:t>(d = </a:t>
            </a:r>
            <a:r>
              <a:rPr lang="en-US" i="1" dirty="0">
                <a:latin typeface="Symbol" panose="05050102010706020507" pitchFamily="18" charset="2"/>
                <a:sym typeface="Wingdings" panose="05000000000000000000" pitchFamily="2" charset="2"/>
              </a:rPr>
              <a:t>e </a:t>
            </a:r>
            <a:r>
              <a:rPr lang="en-US" i="1" dirty="0">
                <a:sym typeface="Wingdings" panose="05000000000000000000" pitchFamily="2" charset="2"/>
              </a:rPr>
              <a:t>m</a:t>
            </a:r>
            <a:r>
              <a:rPr lang="en-US" i="1" dirty="0">
                <a:latin typeface="Symbol" panose="05050102010706020507" pitchFamily="18" charset="2"/>
                <a:sym typeface="Wingdings" panose="05000000000000000000" pitchFamily="2" charset="2"/>
              </a:rPr>
              <a:t>)</a:t>
            </a:r>
            <a:endParaRPr lang="en-US" i="1" dirty="0"/>
          </a:p>
          <a:p>
            <a:pPr marL="0" indent="0">
              <a:buNone/>
            </a:pPr>
            <a:r>
              <a:rPr lang="en-US" dirty="0">
                <a:sym typeface="Wingdings" panose="05000000000000000000" pitchFamily="2" charset="2"/>
              </a:rPr>
              <a:t>		</a:t>
            </a:r>
            <a:endParaRPr lang="fr-FR" dirty="0"/>
          </a:p>
          <a:p>
            <a:pPr marL="0" indent="0">
              <a:buNone/>
            </a:pPr>
            <a:r>
              <a:rPr lang="en-US" dirty="0" err="1">
                <a:solidFill>
                  <a:srgbClr val="FF0000"/>
                </a:solidFill>
              </a:rPr>
              <a:t>N</a:t>
            </a:r>
            <a:r>
              <a:rPr lang="en-US" baseline="-25000" dirty="0" err="1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(w) = { v / v et w </a:t>
            </a:r>
            <a:r>
              <a:rPr lang="en-US" dirty="0" err="1">
                <a:solidFill>
                  <a:srgbClr val="FF0000"/>
                </a:solidFill>
              </a:rPr>
              <a:t>ont</a:t>
            </a:r>
            <a:r>
              <a:rPr lang="en-US" dirty="0">
                <a:solidFill>
                  <a:srgbClr val="FF0000"/>
                </a:solidFill>
              </a:rPr>
              <a:t> au plus d </a:t>
            </a:r>
            <a:r>
              <a:rPr lang="en-US" dirty="0" err="1">
                <a:solidFill>
                  <a:srgbClr val="FF0000"/>
                </a:solidFill>
              </a:rPr>
              <a:t>différences</a:t>
            </a:r>
            <a:r>
              <a:rPr lang="en-US" dirty="0">
                <a:solidFill>
                  <a:srgbClr val="FF0000"/>
                </a:solidFill>
              </a:rPr>
              <a:t>}</a:t>
            </a:r>
            <a:endParaRPr lang="fr-FR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  <a:p>
            <a:pPr marL="0" indent="0">
              <a:buNone/>
            </a:pPr>
            <a:r>
              <a:rPr lang="fr-CA" i="1" dirty="0"/>
              <a:t>N</a:t>
            </a:r>
            <a:r>
              <a:rPr lang="fr-CA" i="1" baseline="-25000" dirty="0"/>
              <a:t>1</a:t>
            </a:r>
            <a:r>
              <a:rPr lang="fr-CA" i="1" dirty="0"/>
              <a:t>(</a:t>
            </a:r>
            <a:r>
              <a:rPr lang="fr-CA" i="1" dirty="0" err="1"/>
              <a:t>abbaa</a:t>
            </a:r>
            <a:r>
              <a:rPr lang="fr-CA" i="1" dirty="0"/>
              <a:t>) = { </a:t>
            </a:r>
            <a:r>
              <a:rPr lang="fr-CA" i="1" dirty="0" err="1"/>
              <a:t>aabaa</a:t>
            </a:r>
            <a:r>
              <a:rPr lang="fr-CA" i="1" dirty="0"/>
              <a:t>, </a:t>
            </a:r>
            <a:r>
              <a:rPr lang="fr-CA" i="1" dirty="0" err="1"/>
              <a:t>aabbaa</a:t>
            </a:r>
            <a:r>
              <a:rPr lang="fr-CA" i="1" dirty="0"/>
              <a:t>, </a:t>
            </a:r>
            <a:r>
              <a:rPr lang="fr-CA" i="1" dirty="0" err="1"/>
              <a:t>abaa</a:t>
            </a:r>
            <a:r>
              <a:rPr lang="fr-CA" i="1" dirty="0"/>
              <a:t>, </a:t>
            </a:r>
            <a:r>
              <a:rPr lang="fr-CA" i="1" dirty="0" err="1"/>
              <a:t>abaaa</a:t>
            </a:r>
            <a:r>
              <a:rPr lang="fr-CA" i="1" dirty="0"/>
              <a:t>, </a:t>
            </a:r>
            <a:r>
              <a:rPr lang="fr-CA" i="1" dirty="0" err="1"/>
              <a:t>ababaa</a:t>
            </a:r>
            <a:r>
              <a:rPr lang="fr-CA" i="1" dirty="0"/>
              <a:t>, </a:t>
            </a:r>
            <a:r>
              <a:rPr lang="it-IT" i="1" dirty="0"/>
              <a:t>abba, abbaa, abbab, abbaaa, abbaba, </a:t>
            </a:r>
            <a:r>
              <a:rPr lang="fr-CA" i="1" dirty="0" err="1"/>
              <a:t>abbba</a:t>
            </a:r>
            <a:r>
              <a:rPr lang="fr-CA" i="1" dirty="0"/>
              <a:t>, </a:t>
            </a:r>
            <a:r>
              <a:rPr lang="fr-CA" i="1" dirty="0" err="1"/>
              <a:t>abbbaa</a:t>
            </a:r>
            <a:r>
              <a:rPr lang="fr-CA" i="1" dirty="0"/>
              <a:t>, </a:t>
            </a:r>
            <a:r>
              <a:rPr lang="fr-CA" i="1" dirty="0" err="1"/>
              <a:t>babbaa</a:t>
            </a:r>
            <a:r>
              <a:rPr lang="fr-CA" i="1" dirty="0"/>
              <a:t>, </a:t>
            </a:r>
            <a:r>
              <a:rPr lang="fr-CA" i="1" dirty="0" err="1"/>
              <a:t>bbaa</a:t>
            </a:r>
            <a:r>
              <a:rPr lang="fr-CA" i="1" dirty="0"/>
              <a:t>, </a:t>
            </a:r>
            <a:r>
              <a:rPr lang="fr-CA" i="1" dirty="0" err="1"/>
              <a:t>bbbaa</a:t>
            </a:r>
            <a:r>
              <a:rPr lang="fr-CA" i="1" dirty="0"/>
              <a:t>}</a:t>
            </a:r>
            <a:r>
              <a:rPr lang="fr-FR" i="1" dirty="0"/>
              <a:t>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(1-match ou 20%-match)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0177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Puissance du </a:t>
            </a:r>
            <a:r>
              <a:rPr lang="en-CA" dirty="0" err="1"/>
              <a:t>voisinage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r>
              <a:rPr lang="fr-FR" sz="2800" dirty="0"/>
              <a:t>Supposons que l’on cherche </a:t>
            </a:r>
            <a:r>
              <a:rPr lang="en-US" sz="2800" dirty="0"/>
              <a:t>un 3-match d’un mot </a:t>
            </a:r>
            <a:r>
              <a:rPr lang="en-US" sz="2800" i="1" dirty="0"/>
              <a:t>P</a:t>
            </a:r>
            <a:r>
              <a:rPr lang="en-US" sz="2800" dirty="0"/>
              <a:t> de </a:t>
            </a:r>
            <a:r>
              <a:rPr lang="en-US" sz="2800" dirty="0" err="1"/>
              <a:t>taille</a:t>
            </a:r>
            <a:r>
              <a:rPr lang="en-US" sz="2800" dirty="0"/>
              <a:t> 40.</a:t>
            </a:r>
          </a:p>
          <a:p>
            <a:r>
              <a:rPr lang="en-US" sz="2800" dirty="0"/>
              <a:t>Si on </a:t>
            </a:r>
            <a:r>
              <a:rPr lang="en-US" sz="2800" dirty="0" err="1"/>
              <a:t>choisit</a:t>
            </a:r>
            <a:r>
              <a:rPr lang="en-US" sz="2800" dirty="0"/>
              <a:t> </a:t>
            </a:r>
            <a:r>
              <a:rPr lang="en-US" sz="2800" i="1" dirty="0"/>
              <a:t>k=10</a:t>
            </a:r>
            <a:r>
              <a:rPr lang="en-US" sz="2800" dirty="0"/>
              <a:t> et </a:t>
            </a:r>
            <a:r>
              <a:rPr lang="en-US" sz="2800" dirty="0" err="1"/>
              <a:t>qu’on</a:t>
            </a:r>
            <a:r>
              <a:rPr lang="en-US" sz="2800" dirty="0"/>
              <a:t> </a:t>
            </a:r>
            <a:r>
              <a:rPr lang="en-US" sz="2800" dirty="0" err="1"/>
              <a:t>divise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4 </a:t>
            </a:r>
            <a:r>
              <a:rPr lang="en-US" sz="2800" dirty="0">
                <a:solidFill>
                  <a:srgbClr val="0070C0"/>
                </a:solidFill>
              </a:rPr>
              <a:t>10-mers, </a:t>
            </a:r>
            <a:r>
              <a:rPr lang="en-US" sz="2800" dirty="0" err="1">
                <a:solidFill>
                  <a:srgbClr val="0070C0"/>
                </a:solidFill>
              </a:rPr>
              <a:t>alors</a:t>
            </a:r>
            <a:r>
              <a:rPr lang="en-US" sz="2800" dirty="0">
                <a:solidFill>
                  <a:srgbClr val="0070C0"/>
                </a:solidFill>
              </a:rPr>
              <a:t> au </a:t>
            </a:r>
            <a:r>
              <a:rPr lang="en-US" sz="2800" dirty="0" err="1">
                <a:solidFill>
                  <a:srgbClr val="0070C0"/>
                </a:solidFill>
              </a:rPr>
              <a:t>moins</a:t>
            </a:r>
            <a:r>
              <a:rPr lang="en-US" sz="2800" dirty="0">
                <a:solidFill>
                  <a:srgbClr val="0070C0"/>
                </a:solidFill>
              </a:rPr>
              <a:t> un </a:t>
            </a:r>
            <a:r>
              <a:rPr lang="en-US" sz="2800" dirty="0" err="1">
                <a:solidFill>
                  <a:srgbClr val="0070C0"/>
                </a:solidFill>
              </a:rPr>
              <a:t>doit</a:t>
            </a:r>
            <a:r>
              <a:rPr lang="en-US" sz="2800" dirty="0">
                <a:solidFill>
                  <a:srgbClr val="0070C0"/>
                </a:solidFill>
              </a:rPr>
              <a:t> matcher </a:t>
            </a:r>
            <a:r>
              <a:rPr lang="en-US" sz="2800" dirty="0" err="1">
                <a:solidFill>
                  <a:srgbClr val="0070C0"/>
                </a:solidFill>
              </a:rPr>
              <a:t>exactement</a:t>
            </a:r>
            <a:r>
              <a:rPr lang="en-US" sz="2800" dirty="0">
                <a:solidFill>
                  <a:srgbClr val="0070C0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800" dirty="0"/>
              <a:t>=&gt; </a:t>
            </a:r>
            <a:r>
              <a:rPr lang="en-US" sz="2800" dirty="0">
                <a:solidFill>
                  <a:srgbClr val="FF0000"/>
                </a:solidFill>
              </a:rPr>
              <a:t>Occurrence </a:t>
            </a:r>
            <a:r>
              <a:rPr lang="en-US" sz="2800" dirty="0" err="1">
                <a:solidFill>
                  <a:srgbClr val="FF0000"/>
                </a:solidFill>
              </a:rPr>
              <a:t>tous</a:t>
            </a:r>
            <a:r>
              <a:rPr lang="en-US" sz="2800" dirty="0">
                <a:solidFill>
                  <a:srgbClr val="FF0000"/>
                </a:solidFill>
              </a:rPr>
              <a:t> les </a:t>
            </a:r>
            <a:r>
              <a:rPr lang="en-US" sz="2800" i="1" dirty="0">
                <a:solidFill>
                  <a:srgbClr val="FF0000"/>
                </a:solidFill>
              </a:rPr>
              <a:t>|</a:t>
            </a:r>
            <a:r>
              <a:rPr lang="en-US" sz="2800" i="1" dirty="0">
                <a:solidFill>
                  <a:srgbClr val="FF0000"/>
                </a:solidFill>
                <a:latin typeface="Symbol" pitchFamily="18" charset="2"/>
              </a:rPr>
              <a:t>S</a:t>
            </a:r>
            <a:r>
              <a:rPr lang="en-US" sz="2800" i="1" dirty="0">
                <a:solidFill>
                  <a:srgbClr val="FF0000"/>
                </a:solidFill>
              </a:rPr>
              <a:t>|</a:t>
            </a:r>
            <a:r>
              <a:rPr lang="en-US" sz="2800" i="1" baseline="30000" dirty="0">
                <a:solidFill>
                  <a:srgbClr val="FF0000"/>
                </a:solidFill>
              </a:rPr>
              <a:t>10</a:t>
            </a:r>
            <a:r>
              <a:rPr lang="en-US" sz="2800" i="1" dirty="0">
                <a:solidFill>
                  <a:srgbClr val="FF0000"/>
                </a:solidFill>
              </a:rPr>
              <a:t>/4 </a:t>
            </a:r>
            <a:r>
              <a:rPr lang="en-US" sz="2800" dirty="0" err="1">
                <a:solidFill>
                  <a:srgbClr val="FF0000"/>
                </a:solidFill>
              </a:rPr>
              <a:t>caractères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nn-NO" sz="2800" dirty="0">
                <a:solidFill>
                  <a:srgbClr val="FF0000"/>
                </a:solidFill>
              </a:rPr>
              <a:t>(e.g. 2.5 ⋅ 10</a:t>
            </a:r>
            <a:r>
              <a:rPr lang="nn-NO" sz="2800" baseline="30000" dirty="0">
                <a:solidFill>
                  <a:srgbClr val="FF0000"/>
                </a:solidFill>
              </a:rPr>
              <a:t>5 </a:t>
            </a:r>
            <a:r>
              <a:rPr lang="nn-NO" sz="2800" dirty="0">
                <a:solidFill>
                  <a:srgbClr val="FF0000"/>
                </a:solidFill>
              </a:rPr>
              <a:t>pour les nucléotides)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2704" y="4880985"/>
            <a:ext cx="6767513" cy="21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132928" y="5454730"/>
            <a:ext cx="4319389" cy="2223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212429" y="4880985"/>
            <a:ext cx="1129998" cy="2159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212428" y="5461216"/>
            <a:ext cx="1129999" cy="2159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9" name="Connecteur droit 8"/>
          <p:cNvCxnSpPr/>
          <p:nvPr/>
        </p:nvCxnSpPr>
        <p:spPr>
          <a:xfrm>
            <a:off x="4212429" y="5461216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6373017" y="5457248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1"/>
          <p:cNvSpPr txBox="1">
            <a:spLocks noChangeArrowheads="1"/>
          </p:cNvSpPr>
          <p:nvPr/>
        </p:nvSpPr>
        <p:spPr bwMode="auto">
          <a:xfrm>
            <a:off x="2460185" y="5368347"/>
            <a:ext cx="403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P:</a:t>
            </a:r>
          </a:p>
        </p:txBody>
      </p:sp>
      <p:sp>
        <p:nvSpPr>
          <p:cNvPr id="12" name="ZoneTexte 12"/>
          <p:cNvSpPr txBox="1">
            <a:spLocks noChangeArrowheads="1"/>
          </p:cNvSpPr>
          <p:nvPr/>
        </p:nvSpPr>
        <p:spPr bwMode="auto">
          <a:xfrm>
            <a:off x="827880" y="4804785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T: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132928" y="4872171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6373017" y="4880985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5342427" y="5445341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7452317" y="4880985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973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Puissance du </a:t>
            </a:r>
            <a:r>
              <a:rPr lang="en-CA" dirty="0" err="1"/>
              <a:t>voisinage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/>
          </a:bodyPr>
          <a:lstStyle/>
          <a:p>
            <a:r>
              <a:rPr lang="fr-FR" sz="2800" dirty="0"/>
              <a:t>Supposons que l’on cherche </a:t>
            </a:r>
            <a:r>
              <a:rPr lang="en-US" sz="2800" dirty="0"/>
              <a:t>un 3-match d’un mot </a:t>
            </a:r>
            <a:r>
              <a:rPr lang="en-US" sz="2800" i="1" dirty="0"/>
              <a:t>P</a:t>
            </a:r>
            <a:r>
              <a:rPr lang="en-US" sz="2800" dirty="0"/>
              <a:t> de </a:t>
            </a:r>
            <a:r>
              <a:rPr lang="en-US" sz="2800" dirty="0" err="1"/>
              <a:t>taille</a:t>
            </a:r>
            <a:r>
              <a:rPr lang="en-US" sz="2800" dirty="0"/>
              <a:t> 40.</a:t>
            </a:r>
          </a:p>
          <a:p>
            <a:r>
              <a:rPr lang="en-US" sz="2800" dirty="0"/>
              <a:t>Si on </a:t>
            </a:r>
            <a:r>
              <a:rPr lang="en-US" sz="2800" dirty="0" err="1"/>
              <a:t>choisit</a:t>
            </a:r>
            <a:r>
              <a:rPr lang="en-US" sz="2800" dirty="0"/>
              <a:t> </a:t>
            </a:r>
            <a:r>
              <a:rPr lang="en-US" sz="2800" i="1" dirty="0"/>
              <a:t>k=20</a:t>
            </a:r>
            <a:r>
              <a:rPr lang="en-US" sz="2800" dirty="0"/>
              <a:t> et </a:t>
            </a:r>
            <a:r>
              <a:rPr lang="en-US" sz="2800" dirty="0" err="1"/>
              <a:t>qu’on</a:t>
            </a:r>
            <a:r>
              <a:rPr lang="en-US" sz="2800" dirty="0"/>
              <a:t> </a:t>
            </a:r>
            <a:r>
              <a:rPr lang="en-US" sz="2800" dirty="0" err="1"/>
              <a:t>divise</a:t>
            </a:r>
            <a:r>
              <a:rPr lang="en-US" sz="2800" dirty="0"/>
              <a:t> </a:t>
            </a:r>
            <a:r>
              <a:rPr lang="en-US" sz="2800" i="1" dirty="0"/>
              <a:t>P</a:t>
            </a:r>
            <a:r>
              <a:rPr lang="en-US" sz="2800" dirty="0"/>
              <a:t> </a:t>
            </a:r>
            <a:r>
              <a:rPr lang="en-US" sz="2800" dirty="0" err="1"/>
              <a:t>en</a:t>
            </a:r>
            <a:r>
              <a:rPr lang="en-US" sz="2800" dirty="0"/>
              <a:t> 2 </a:t>
            </a:r>
            <a:r>
              <a:rPr lang="en-US" sz="2800" dirty="0">
                <a:solidFill>
                  <a:schemeClr val="accent1"/>
                </a:solidFill>
              </a:rPr>
              <a:t>20-mers</a:t>
            </a:r>
            <a:r>
              <a:rPr lang="fr-FR" sz="2800" dirty="0">
                <a:solidFill>
                  <a:srgbClr val="0070C0"/>
                </a:solidFill>
              </a:rPr>
              <a:t>, alors au moins un 1-voisin des deux doit matcher.</a:t>
            </a:r>
          </a:p>
          <a:p>
            <a:pPr marL="0" indent="0">
              <a:buNone/>
            </a:pPr>
            <a:r>
              <a:rPr lang="fr-FR" sz="2800" dirty="0"/>
              <a:t>=&gt; </a:t>
            </a:r>
            <a:r>
              <a:rPr lang="fr-FR" sz="2800" dirty="0">
                <a:solidFill>
                  <a:srgbClr val="FF0000"/>
                </a:solidFill>
              </a:rPr>
              <a:t>Occurrence tous les </a:t>
            </a:r>
            <a:r>
              <a:rPr lang="fr-FR" sz="2800" i="1" dirty="0">
                <a:solidFill>
                  <a:srgbClr val="FF0000"/>
                </a:solidFill>
              </a:rPr>
              <a:t>|</a:t>
            </a:r>
            <a:r>
              <a:rPr lang="fr-FR" sz="2800" i="1" dirty="0">
                <a:solidFill>
                  <a:srgbClr val="FF0000"/>
                </a:solidFill>
                <a:latin typeface="Symbol" pitchFamily="18" charset="2"/>
              </a:rPr>
              <a:t>S</a:t>
            </a:r>
            <a:r>
              <a:rPr lang="fr-FR" sz="2800" i="1" dirty="0">
                <a:solidFill>
                  <a:srgbClr val="FF0000"/>
                </a:solidFill>
              </a:rPr>
              <a:t>|</a:t>
            </a:r>
            <a:r>
              <a:rPr lang="fr-FR" sz="2800" i="1" baseline="30000" dirty="0">
                <a:solidFill>
                  <a:srgbClr val="FF0000"/>
                </a:solidFill>
              </a:rPr>
              <a:t>20</a:t>
            </a:r>
            <a:r>
              <a:rPr lang="fr-FR" sz="2800" i="1" dirty="0">
                <a:solidFill>
                  <a:srgbClr val="FF0000"/>
                </a:solidFill>
              </a:rPr>
              <a:t>/2|N</a:t>
            </a:r>
            <a:r>
              <a:rPr lang="fr-FR" sz="2800" i="1" baseline="-25000" dirty="0">
                <a:solidFill>
                  <a:srgbClr val="FF0000"/>
                </a:solidFill>
              </a:rPr>
              <a:t>1</a:t>
            </a:r>
            <a:r>
              <a:rPr lang="fr-FR" sz="2800" i="1" dirty="0">
                <a:solidFill>
                  <a:srgbClr val="FF0000"/>
                </a:solidFill>
              </a:rPr>
              <a:t>(20)|</a:t>
            </a:r>
            <a:r>
              <a:rPr lang="fr-FR" sz="2800" dirty="0">
                <a:solidFill>
                  <a:srgbClr val="FF0000"/>
                </a:solidFill>
              </a:rPr>
              <a:t> caractères (</a:t>
            </a:r>
            <a:r>
              <a:rPr lang="fr-FR" sz="2800" dirty="0" err="1">
                <a:solidFill>
                  <a:srgbClr val="FF0000"/>
                </a:solidFill>
              </a:rPr>
              <a:t>e.g</a:t>
            </a:r>
            <a:r>
              <a:rPr lang="fr-FR" sz="2800" dirty="0">
                <a:solidFill>
                  <a:srgbClr val="FF0000"/>
                </a:solidFill>
              </a:rPr>
              <a:t>. 10</a:t>
            </a:r>
            <a:r>
              <a:rPr lang="fr-FR" sz="2800" baseline="30000" dirty="0">
                <a:solidFill>
                  <a:srgbClr val="FF0000"/>
                </a:solidFill>
              </a:rPr>
              <a:t>12</a:t>
            </a:r>
            <a:r>
              <a:rPr lang="fr-FR" sz="2800" dirty="0">
                <a:solidFill>
                  <a:srgbClr val="FF0000"/>
                </a:solidFill>
              </a:rPr>
              <a:t> / 2 ⋅ 160 = 3.12 ⋅ 10</a:t>
            </a:r>
            <a:r>
              <a:rPr lang="fr-FR" sz="2800" baseline="30000" dirty="0">
                <a:solidFill>
                  <a:srgbClr val="FF0000"/>
                </a:solidFill>
              </a:rPr>
              <a:t>9</a:t>
            </a:r>
            <a:r>
              <a:rPr lang="fr-FR" sz="2800" dirty="0">
                <a:solidFill>
                  <a:srgbClr val="FF0000"/>
                </a:solidFill>
              </a:rPr>
              <a:t> pour les </a:t>
            </a:r>
            <a:r>
              <a:rPr lang="fr-FR" sz="2800" dirty="0" err="1">
                <a:solidFill>
                  <a:srgbClr val="FF0000"/>
                </a:solidFill>
              </a:rPr>
              <a:t>nuc</a:t>
            </a:r>
            <a:r>
              <a:rPr lang="fr-FR" sz="2800" dirty="0">
                <a:solidFill>
                  <a:srgbClr val="FF0000"/>
                </a:solidFill>
              </a:rPr>
              <a:t>.)</a:t>
            </a:r>
          </a:p>
        </p:txBody>
      </p:sp>
      <p:sp>
        <p:nvSpPr>
          <p:cNvPr id="4" name="Rectangle 3"/>
          <p:cNvSpPr/>
          <p:nvPr/>
        </p:nvSpPr>
        <p:spPr>
          <a:xfrm>
            <a:off x="1332704" y="4884167"/>
            <a:ext cx="6767513" cy="21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3132928" y="5457912"/>
            <a:ext cx="4319389" cy="2223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cxnSp>
        <p:nvCxnSpPr>
          <p:cNvPr id="10" name="Connecteur droit 9"/>
          <p:cNvCxnSpPr/>
          <p:nvPr/>
        </p:nvCxnSpPr>
        <p:spPr>
          <a:xfrm>
            <a:off x="5292622" y="5470966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ZoneTexte 11"/>
          <p:cNvSpPr txBox="1">
            <a:spLocks noChangeArrowheads="1"/>
          </p:cNvSpPr>
          <p:nvPr/>
        </p:nvSpPr>
        <p:spPr bwMode="auto">
          <a:xfrm>
            <a:off x="2067313" y="5371529"/>
            <a:ext cx="87235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N</a:t>
            </a:r>
            <a:r>
              <a:rPr lang="fr-FR" baseline="-25000" dirty="0"/>
              <a:t>1</a:t>
            </a:r>
            <a:r>
              <a:rPr lang="fr-FR" dirty="0"/>
              <a:t> (P):</a:t>
            </a:r>
          </a:p>
        </p:txBody>
      </p:sp>
      <p:sp>
        <p:nvSpPr>
          <p:cNvPr id="12" name="ZoneTexte 12"/>
          <p:cNvSpPr txBox="1">
            <a:spLocks noChangeArrowheads="1"/>
          </p:cNvSpPr>
          <p:nvPr/>
        </p:nvSpPr>
        <p:spPr bwMode="auto">
          <a:xfrm>
            <a:off x="827880" y="4807967"/>
            <a:ext cx="36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dirty="0"/>
              <a:t>T: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3132928" y="4875353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7452317" y="4884167"/>
            <a:ext cx="0" cy="2159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132928" y="5464398"/>
            <a:ext cx="2159694" cy="22246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683568" y="5991516"/>
            <a:ext cx="667099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10,000 </a:t>
            </a:r>
            <a:r>
              <a:rPr lang="en-US" sz="2400" dirty="0" err="1">
                <a:solidFill>
                  <a:srgbClr val="FF0000"/>
                </a:solidFill>
              </a:rPr>
              <a:t>fois</a:t>
            </a:r>
            <a:r>
              <a:rPr lang="en-US" sz="2400" dirty="0">
                <a:solidFill>
                  <a:srgbClr val="FF0000"/>
                </a:solidFill>
              </a:rPr>
              <a:t> plus </a:t>
            </a:r>
            <a:r>
              <a:rPr lang="en-US" sz="2400" dirty="0" err="1">
                <a:solidFill>
                  <a:srgbClr val="FF0000"/>
                </a:solidFill>
              </a:rPr>
              <a:t>spécifique</a:t>
            </a:r>
            <a:r>
              <a:rPr lang="en-US" sz="2400" dirty="0">
                <a:solidFill>
                  <a:srgbClr val="FF0000"/>
                </a:solidFill>
              </a:rPr>
              <a:t> ! </a:t>
            </a:r>
            <a:r>
              <a:rPr lang="en-US" sz="2400" dirty="0">
                <a:solidFill>
                  <a:srgbClr val="0070C0"/>
                </a:solidFill>
              </a:rPr>
              <a:t>(</a:t>
            </a:r>
            <a:r>
              <a:rPr lang="en-US" sz="2400" dirty="0" err="1">
                <a:solidFill>
                  <a:srgbClr val="0070C0"/>
                </a:solidFill>
              </a:rPr>
              <a:t>mais</a:t>
            </a:r>
            <a:r>
              <a:rPr lang="en-US" sz="2400" dirty="0">
                <a:solidFill>
                  <a:srgbClr val="0070C0"/>
                </a:solidFill>
              </a:rPr>
              <a:t> beaucoup plus de</a:t>
            </a:r>
          </a:p>
          <a:p>
            <a:r>
              <a:rPr lang="en-US" sz="2400" dirty="0">
                <a:solidFill>
                  <a:srgbClr val="0070C0"/>
                </a:solidFill>
              </a:rPr>
              <a:t>mots pour la </a:t>
            </a:r>
            <a:r>
              <a:rPr lang="en-US" sz="2400" dirty="0" err="1">
                <a:solidFill>
                  <a:srgbClr val="0070C0"/>
                </a:solidFill>
              </a:rPr>
              <a:t>recherche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r>
              <a:rPr lang="en-US" sz="2400" dirty="0" err="1">
                <a:solidFill>
                  <a:srgbClr val="0070C0"/>
                </a:solidFill>
              </a:rPr>
              <a:t>exacte</a:t>
            </a:r>
            <a:r>
              <a:rPr lang="en-US" sz="2400" dirty="0">
                <a:solidFill>
                  <a:srgbClr val="0070C0"/>
                </a:solidFill>
              </a:rPr>
              <a:t>)</a:t>
            </a:r>
            <a:endParaRPr lang="fr-CA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29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Plan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dirty="0"/>
              <a:t>Introduction</a:t>
            </a:r>
          </a:p>
          <a:p>
            <a:pPr lvl="1"/>
            <a:r>
              <a:rPr lang="en-CA" dirty="0" err="1"/>
              <a:t>Objectif</a:t>
            </a:r>
            <a:endParaRPr lang="en-CA" dirty="0"/>
          </a:p>
          <a:p>
            <a:pPr lvl="1"/>
            <a:r>
              <a:rPr lang="en-CA" dirty="0" err="1"/>
              <a:t>Qu’est-ce</a:t>
            </a:r>
            <a:r>
              <a:rPr lang="en-CA" dirty="0"/>
              <a:t> </a:t>
            </a:r>
            <a:r>
              <a:rPr lang="en-CA" dirty="0" err="1"/>
              <a:t>qu’une</a:t>
            </a:r>
            <a:r>
              <a:rPr lang="en-CA" dirty="0"/>
              <a:t> </a:t>
            </a:r>
            <a:r>
              <a:rPr lang="en-CA" dirty="0" err="1"/>
              <a:t>heuristique</a:t>
            </a:r>
            <a:r>
              <a:rPr lang="en-CA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err="1"/>
              <a:t>Algorithmes</a:t>
            </a:r>
            <a:r>
              <a:rPr lang="en-CA" dirty="0"/>
              <a:t> de </a:t>
            </a:r>
            <a:r>
              <a:rPr lang="en-CA" dirty="0" err="1"/>
              <a:t>filtrage</a:t>
            </a:r>
            <a:r>
              <a:rPr lang="en-CA" dirty="0"/>
              <a:t>: Principe et </a:t>
            </a:r>
            <a:r>
              <a:rPr lang="en-CA" dirty="0" err="1"/>
              <a:t>méthode</a:t>
            </a:r>
            <a:r>
              <a:rPr lang="en-CA" dirty="0"/>
              <a:t> </a:t>
            </a:r>
            <a:r>
              <a:rPr lang="en-CA" dirty="0" err="1"/>
              <a:t>exacte</a:t>
            </a:r>
            <a:r>
              <a:rPr lang="en-CA" dirty="0"/>
              <a:t> </a:t>
            </a:r>
            <a:r>
              <a:rPr lang="en-CA" sz="2300" dirty="0"/>
              <a:t>(</a:t>
            </a:r>
            <a:r>
              <a:rPr lang="fr-FR" sz="2300" dirty="0" err="1"/>
              <a:t>Baeza</a:t>
            </a:r>
            <a:r>
              <a:rPr lang="fr-FR" sz="2300" dirty="0"/>
              <a:t>-Yates-</a:t>
            </a:r>
            <a:r>
              <a:rPr lang="fr-FR" sz="2300" dirty="0" err="1"/>
              <a:t>Perlberg</a:t>
            </a:r>
            <a:r>
              <a:rPr lang="fr-FR" sz="2300" dirty="0"/>
              <a:t>, 1992</a:t>
            </a:r>
            <a:r>
              <a:rPr lang="en-CA" sz="2300" dirty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err="1"/>
              <a:t>Heuristique</a:t>
            </a:r>
            <a:r>
              <a:rPr lang="en-CA" dirty="0"/>
              <a:t> FASTA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/>
              <a:t>Optimisation possible en </a:t>
            </a:r>
            <a:r>
              <a:rPr lang="en-CA" dirty="0" err="1"/>
              <a:t>introduisant</a:t>
            </a:r>
            <a:r>
              <a:rPr lang="en-CA" dirty="0"/>
              <a:t> le </a:t>
            </a:r>
            <a:r>
              <a:rPr lang="en-CA" dirty="0" err="1"/>
              <a:t>voisinage</a:t>
            </a:r>
            <a:r>
              <a:rPr lang="en-CA" dirty="0"/>
              <a:t> d’un k-</a:t>
            </a:r>
            <a:r>
              <a:rPr lang="en-CA" dirty="0" err="1"/>
              <a:t>mer</a:t>
            </a:r>
            <a:endParaRPr lang="en-CA" dirty="0"/>
          </a:p>
          <a:p>
            <a:pPr marL="514350" indent="-514350">
              <a:buFont typeface="+mj-lt"/>
              <a:buAutoNum type="arabicPeriod"/>
            </a:pPr>
            <a:r>
              <a:rPr lang="en-CA" dirty="0" err="1"/>
              <a:t>Heuristique</a:t>
            </a:r>
            <a:r>
              <a:rPr lang="en-CA" dirty="0"/>
              <a:t> BLAST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err="1"/>
              <a:t>Graines</a:t>
            </a:r>
            <a:r>
              <a:rPr lang="en-CA" dirty="0"/>
              <a:t> </a:t>
            </a:r>
            <a:r>
              <a:rPr lang="en-CA" dirty="0" err="1"/>
              <a:t>espassées</a:t>
            </a:r>
            <a:r>
              <a:rPr lang="en-CA" dirty="0"/>
              <a:t>. </a:t>
            </a:r>
            <a:r>
              <a:rPr lang="en-CA" dirty="0" err="1"/>
              <a:t>Méthode</a:t>
            </a:r>
            <a:r>
              <a:rPr lang="en-CA" dirty="0"/>
              <a:t> de </a:t>
            </a:r>
            <a:r>
              <a:rPr lang="en-CA" dirty="0" err="1"/>
              <a:t>PatternHunter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963449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5. BLAST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Recherche exacte sur un voisinage des </a:t>
            </a:r>
            <a:r>
              <a:rPr lang="fr-FR" dirty="0" err="1">
                <a:solidFill>
                  <a:srgbClr val="FF0000"/>
                </a:solidFill>
              </a:rPr>
              <a:t>k-mers</a:t>
            </a:r>
            <a:endParaRPr lang="fr-FR" dirty="0">
              <a:solidFill>
                <a:srgbClr val="FF0000"/>
              </a:solidFill>
            </a:endParaRPr>
          </a:p>
          <a:p>
            <a:r>
              <a:rPr lang="fr-FR" dirty="0"/>
              <a:t>Distance </a:t>
            </a:r>
            <a:r>
              <a:rPr lang="fr-FR" dirty="0" err="1"/>
              <a:t>Hamming</a:t>
            </a:r>
            <a:r>
              <a:rPr lang="fr-FR" dirty="0"/>
              <a:t> pondérée (</a:t>
            </a:r>
            <a:r>
              <a:rPr lang="fr-FR" dirty="0" err="1"/>
              <a:t>e.g</a:t>
            </a:r>
            <a:r>
              <a:rPr lang="fr-FR" dirty="0"/>
              <a:t>. PAM120)</a:t>
            </a:r>
          </a:p>
          <a:p>
            <a:r>
              <a:rPr lang="fr-FR" dirty="0"/>
              <a:t>Extension: stop quand le score chute sous une valeur seuil.</a:t>
            </a:r>
          </a:p>
          <a:p>
            <a:r>
              <a:rPr lang="fr-FR" dirty="0">
                <a:solidFill>
                  <a:srgbClr val="FF0000"/>
                </a:solidFill>
              </a:rPr>
              <a:t>BLAST est une heuristique</a:t>
            </a:r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rgbClr val="0070C0"/>
                </a:solidFill>
              </a:rPr>
              <a:t>“BLAST”</a:t>
            </a:r>
            <a:r>
              <a:rPr lang="fr-FR" dirty="0"/>
              <a:t> = </a:t>
            </a:r>
            <a:r>
              <a:rPr lang="fr-FR" dirty="0">
                <a:solidFill>
                  <a:srgbClr val="0070C0"/>
                </a:solidFill>
              </a:rPr>
              <a:t>B</a:t>
            </a:r>
            <a:r>
              <a:rPr lang="fr-FR" dirty="0"/>
              <a:t>asic</a:t>
            </a:r>
            <a:r>
              <a:rPr lang="fr-FR" dirty="0">
                <a:solidFill>
                  <a:srgbClr val="0070C0"/>
                </a:solidFill>
              </a:rPr>
              <a:t> L</a:t>
            </a:r>
            <a:r>
              <a:rPr lang="fr-FR" dirty="0"/>
              <a:t>ocal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A</a:t>
            </a:r>
            <a:r>
              <a:rPr lang="fr-FR" dirty="0" err="1"/>
              <a:t>lignment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S</a:t>
            </a:r>
            <a:r>
              <a:rPr lang="fr-FR" dirty="0" err="1"/>
              <a:t>earch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T</a:t>
            </a:r>
            <a:r>
              <a:rPr lang="fr-FR" dirty="0" err="1"/>
              <a:t>ool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4310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/>
              <a:t>BLAST</a:t>
            </a:r>
            <a:endParaRPr lang="fr-CA" dirty="0"/>
          </a:p>
        </p:txBody>
      </p:sp>
      <p:sp>
        <p:nvSpPr>
          <p:cNvPr id="12291" name="Line 3"/>
          <p:cNvSpPr>
            <a:spLocks noChangeShapeType="1"/>
          </p:cNvSpPr>
          <p:nvPr/>
        </p:nvSpPr>
        <p:spPr bwMode="auto">
          <a:xfrm>
            <a:off x="1763713" y="2420938"/>
            <a:ext cx="30956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1763713" y="27098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1979613" y="2852738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4" name="Line 6"/>
          <p:cNvSpPr>
            <a:spLocks noChangeShapeType="1"/>
          </p:cNvSpPr>
          <p:nvPr/>
        </p:nvSpPr>
        <p:spPr bwMode="auto">
          <a:xfrm>
            <a:off x="2195513" y="2997200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5" name="Line 7"/>
          <p:cNvSpPr>
            <a:spLocks noChangeShapeType="1"/>
          </p:cNvSpPr>
          <p:nvPr/>
        </p:nvSpPr>
        <p:spPr bwMode="auto">
          <a:xfrm>
            <a:off x="2411413" y="3141663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563938" y="2925763"/>
            <a:ext cx="20875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r-FR"/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395288" y="1268413"/>
            <a:ext cx="8351837" cy="757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CA" dirty="0"/>
              <a:t>  </a:t>
            </a:r>
            <a:r>
              <a:rPr lang="fr-CA" sz="2400" dirty="0"/>
              <a:t>Former la liste de tous les </a:t>
            </a:r>
            <a:r>
              <a:rPr lang="fr-CA" sz="2400" dirty="0" err="1">
                <a:solidFill>
                  <a:srgbClr val="FF0000"/>
                </a:solidFill>
              </a:rPr>
              <a:t>k-mers</a:t>
            </a:r>
            <a:r>
              <a:rPr lang="fr-CA" sz="2400" dirty="0">
                <a:solidFill>
                  <a:srgbClr val="FF0000"/>
                </a:solidFill>
              </a:rPr>
              <a:t> (</a:t>
            </a:r>
            <a:r>
              <a:rPr lang="fr-CA" sz="2400" dirty="0" err="1">
                <a:solidFill>
                  <a:srgbClr val="FF0000"/>
                </a:solidFill>
              </a:rPr>
              <a:t>seeds</a:t>
            </a:r>
            <a:r>
              <a:rPr lang="fr-CA" sz="2400" dirty="0">
                <a:solidFill>
                  <a:srgbClr val="FF0000"/>
                </a:solidFill>
              </a:rPr>
              <a:t> ou graines) </a:t>
            </a:r>
            <a:r>
              <a:rPr lang="fr-CA" sz="2400" dirty="0"/>
              <a:t>de la séquence requête </a:t>
            </a:r>
            <a:r>
              <a:rPr lang="fr-CA" sz="2400" i="1" dirty="0"/>
              <a:t>P </a:t>
            </a:r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>
            <a:off x="3203575" y="2781300"/>
            <a:ext cx="22320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5076825" y="2133600"/>
            <a:ext cx="431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A"/>
              <a:t>P</a:t>
            </a:r>
          </a:p>
        </p:txBody>
      </p:sp>
      <p:sp>
        <p:nvSpPr>
          <p:cNvPr id="12300" name="Text Box 12"/>
          <p:cNvSpPr txBox="1">
            <a:spLocks noChangeArrowheads="1"/>
          </p:cNvSpPr>
          <p:nvPr/>
        </p:nvSpPr>
        <p:spPr bwMode="auto">
          <a:xfrm>
            <a:off x="5435600" y="2565400"/>
            <a:ext cx="2520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CA" dirty="0"/>
              <a:t>Maximum l-k+1 mots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468313" y="3644900"/>
            <a:ext cx="8434387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r>
              <a:rPr lang="fr-CA" dirty="0"/>
              <a:t>  </a:t>
            </a:r>
            <a:r>
              <a:rPr lang="fr-CA" sz="2400" dirty="0"/>
              <a:t>Pour chaque facteur </a:t>
            </a:r>
            <a:r>
              <a:rPr lang="fr-CA" sz="2400" i="1" dirty="0"/>
              <a:t>w</a:t>
            </a:r>
            <a:r>
              <a:rPr lang="fr-CA" sz="2400" dirty="0"/>
              <a:t>, former la liste de tous les </a:t>
            </a:r>
            <a:r>
              <a:rPr lang="fr-CA" sz="2400" dirty="0">
                <a:solidFill>
                  <a:srgbClr val="FF0000"/>
                </a:solidFill>
              </a:rPr>
              <a:t>mots de taille </a:t>
            </a:r>
            <a:r>
              <a:rPr lang="fr-CA" sz="2400" i="1" dirty="0">
                <a:solidFill>
                  <a:srgbClr val="FF0000"/>
                </a:solidFill>
              </a:rPr>
              <a:t>k</a:t>
            </a:r>
            <a:r>
              <a:rPr lang="fr-CA" sz="2400" dirty="0">
                <a:solidFill>
                  <a:srgbClr val="FF0000"/>
                </a:solidFill>
              </a:rPr>
              <a:t> dont le score avec </a:t>
            </a:r>
            <a:r>
              <a:rPr lang="fr-CA" sz="2400" i="1" dirty="0">
                <a:solidFill>
                  <a:srgbClr val="FF0000"/>
                </a:solidFill>
              </a:rPr>
              <a:t>w</a:t>
            </a:r>
            <a:r>
              <a:rPr lang="fr-CA" sz="2400" dirty="0">
                <a:solidFill>
                  <a:srgbClr val="FF0000"/>
                </a:solidFill>
              </a:rPr>
              <a:t> dépasse un seuil </a:t>
            </a:r>
            <a:r>
              <a:rPr lang="fr-CA" sz="2400" i="1" dirty="0">
                <a:solidFill>
                  <a:srgbClr val="FF0000"/>
                </a:solidFill>
              </a:rPr>
              <a:t>s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n"/>
            </a:pPr>
            <a:endParaRPr lang="fr-CA" sz="2400" i="1" dirty="0"/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None/>
            </a:pPr>
            <a:r>
              <a:rPr lang="fr-CA" sz="2400" dirty="0">
                <a:solidFill>
                  <a:schemeClr val="hlink"/>
                </a:solidFill>
              </a:rPr>
              <a:t>Exemple:</a:t>
            </a:r>
            <a:r>
              <a:rPr lang="fr-CA" sz="2400" dirty="0"/>
              <a:t> Pour w =PQG,  </a:t>
            </a:r>
            <a:r>
              <a:rPr lang="en-US" sz="2400" dirty="0">
                <a:cs typeface="Arial" charset="0"/>
              </a:rPr>
              <a:t>{PQG, PRG, PKG, PDG, PMG…}</a:t>
            </a:r>
          </a:p>
        </p:txBody>
      </p:sp>
    </p:spTree>
    <p:extLst>
      <p:ext uri="{BB962C8B-B14F-4D97-AF65-F5344CB8AC3E}">
        <p14:creationId xmlns:p14="http://schemas.microsoft.com/office/powerpoint/2010/main" val="13300620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476250"/>
            <a:ext cx="8064500" cy="5400675"/>
          </a:xfrm>
        </p:spPr>
        <p:txBody>
          <a:bodyPr/>
          <a:lstStyle/>
          <a:p>
            <a:pPr eaLnBrk="1" hangingPunct="1"/>
            <a:r>
              <a:rPr lang="fr-CA" sz="2600" dirty="0"/>
              <a:t>Identifier les </a:t>
            </a:r>
            <a:r>
              <a:rPr lang="fr-CA" sz="2600" dirty="0">
                <a:solidFill>
                  <a:srgbClr val="FF0000"/>
                </a:solidFill>
              </a:rPr>
              <a:t>occurrences exactes </a:t>
            </a:r>
            <a:r>
              <a:rPr lang="fr-CA" sz="2600" dirty="0"/>
              <a:t>des mots de la liste dans la BD</a:t>
            </a:r>
          </a:p>
          <a:p>
            <a:pPr eaLnBrk="1" hangingPunct="1">
              <a:buFont typeface="Wingdings" pitchFamily="2" charset="2"/>
              <a:buNone/>
            </a:pPr>
            <a:endParaRPr lang="fr-CA" sz="2600" dirty="0"/>
          </a:p>
          <a:p>
            <a:pPr eaLnBrk="1" hangingPunct="1">
              <a:buFont typeface="Wingdings" pitchFamily="2" charset="2"/>
              <a:buNone/>
            </a:pPr>
            <a:endParaRPr lang="fr-CA" sz="2600" dirty="0"/>
          </a:p>
          <a:p>
            <a:pPr eaLnBrk="1" hangingPunct="1">
              <a:buFont typeface="Wingdings" pitchFamily="2" charset="2"/>
              <a:buNone/>
            </a:pPr>
            <a:endParaRPr lang="fr-CA" sz="2600" dirty="0"/>
          </a:p>
          <a:p>
            <a:pPr eaLnBrk="1" hangingPunct="1"/>
            <a:r>
              <a:rPr lang="fr-CA" sz="2600" dirty="0"/>
              <a:t>Pour chaque paire de séquences trouvées, </a:t>
            </a:r>
            <a:r>
              <a:rPr lang="fr-CA" sz="2600" dirty="0">
                <a:solidFill>
                  <a:srgbClr val="FF0000"/>
                </a:solidFill>
              </a:rPr>
              <a:t>étendre l’alignement</a:t>
            </a:r>
            <a:r>
              <a:rPr lang="fr-CA" sz="2600" dirty="0"/>
              <a:t> dans les deux directions, jusqu’à ce que le score de l’alignement chute de </a:t>
            </a:r>
            <a:r>
              <a:rPr lang="fr-CA" sz="2600" i="1" dirty="0"/>
              <a:t>X</a:t>
            </a:r>
            <a:r>
              <a:rPr lang="fr-CA" sz="2600" dirty="0"/>
              <a:t> par rapport à sa valeur d’origine. Segment accepté </a:t>
            </a:r>
            <a:r>
              <a:rPr lang="fr-CA" sz="2600"/>
              <a:t>si score &gt; </a:t>
            </a:r>
            <a:r>
              <a:rPr lang="fr-CA" sz="2600" i="1"/>
              <a:t>S</a:t>
            </a:r>
            <a:endParaRPr lang="fr-CA" sz="2600" dirty="0"/>
          </a:p>
          <a:p>
            <a:pPr eaLnBrk="1" hangingPunct="1">
              <a:buFont typeface="Wingdings" pitchFamily="2" charset="2"/>
              <a:buNone/>
            </a:pPr>
            <a:endParaRPr lang="fr-CA" sz="2600" dirty="0"/>
          </a:p>
        </p:txBody>
      </p:sp>
      <p:pic>
        <p:nvPicPr>
          <p:cNvPr id="13315" name="Picture 3" descr="HS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8888" y="1484313"/>
            <a:ext cx="6265862" cy="1211262"/>
          </a:xfrm>
          <a:noFill/>
        </p:spPr>
      </p:pic>
      <p:sp>
        <p:nvSpPr>
          <p:cNvPr id="13316" name="Line 4"/>
          <p:cNvSpPr>
            <a:spLocks noChangeShapeType="1"/>
          </p:cNvSpPr>
          <p:nvPr/>
        </p:nvSpPr>
        <p:spPr bwMode="auto">
          <a:xfrm>
            <a:off x="2195513" y="4797425"/>
            <a:ext cx="4321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2916238" y="4941888"/>
            <a:ext cx="792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>
            <a:off x="5219700" y="4941888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916238" y="46529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3708400" y="46529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>
            <a:off x="6011863" y="46529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>
            <a:off x="5219700" y="46529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2700338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3708400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5003800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>
            <a:off x="6011863" y="49418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4500563" y="50847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>
            <a:off x="2195513" y="5661025"/>
            <a:ext cx="43211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916238" y="5805488"/>
            <a:ext cx="7921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>
            <a:off x="5219700" y="5805488"/>
            <a:ext cx="7921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1" name="Line 19"/>
          <p:cNvSpPr>
            <a:spLocks noChangeShapeType="1"/>
          </p:cNvSpPr>
          <p:nvPr/>
        </p:nvSpPr>
        <p:spPr bwMode="auto">
          <a:xfrm>
            <a:off x="2916238" y="55165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2" name="Line 20"/>
          <p:cNvSpPr>
            <a:spLocks noChangeShapeType="1"/>
          </p:cNvSpPr>
          <p:nvPr/>
        </p:nvSpPr>
        <p:spPr bwMode="auto">
          <a:xfrm>
            <a:off x="3708400" y="55165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3" name="Line 21"/>
          <p:cNvSpPr>
            <a:spLocks noChangeShapeType="1"/>
          </p:cNvSpPr>
          <p:nvPr/>
        </p:nvSpPr>
        <p:spPr bwMode="auto">
          <a:xfrm>
            <a:off x="6011863" y="55165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4" name="Line 22"/>
          <p:cNvSpPr>
            <a:spLocks noChangeShapeType="1"/>
          </p:cNvSpPr>
          <p:nvPr/>
        </p:nvSpPr>
        <p:spPr bwMode="auto">
          <a:xfrm>
            <a:off x="5219700" y="55165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5" name="Line 23"/>
          <p:cNvSpPr>
            <a:spLocks noChangeShapeType="1"/>
          </p:cNvSpPr>
          <p:nvPr/>
        </p:nvSpPr>
        <p:spPr bwMode="auto">
          <a:xfrm flipH="1">
            <a:off x="2555875" y="5805488"/>
            <a:ext cx="360363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6" name="Line 24"/>
          <p:cNvSpPr>
            <a:spLocks noChangeShapeType="1"/>
          </p:cNvSpPr>
          <p:nvPr/>
        </p:nvSpPr>
        <p:spPr bwMode="auto">
          <a:xfrm>
            <a:off x="3708400" y="5805488"/>
            <a:ext cx="35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7" name="Line 25"/>
          <p:cNvSpPr>
            <a:spLocks noChangeShapeType="1"/>
          </p:cNvSpPr>
          <p:nvPr/>
        </p:nvSpPr>
        <p:spPr bwMode="auto">
          <a:xfrm flipH="1">
            <a:off x="4716463" y="5805488"/>
            <a:ext cx="503237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  <p:sp>
        <p:nvSpPr>
          <p:cNvPr id="13338" name="Line 26"/>
          <p:cNvSpPr>
            <a:spLocks noChangeShapeType="1"/>
          </p:cNvSpPr>
          <p:nvPr/>
        </p:nvSpPr>
        <p:spPr bwMode="auto">
          <a:xfrm>
            <a:off x="6011863" y="5805488"/>
            <a:ext cx="36036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949608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549275"/>
            <a:ext cx="8229600" cy="5184775"/>
          </a:xfrm>
        </p:spPr>
        <p:txBody>
          <a:bodyPr/>
          <a:lstStyle/>
          <a:p>
            <a:pPr eaLnBrk="1" hangingPunct="1"/>
            <a:r>
              <a:rPr lang="fr-CA" sz="3100"/>
              <a:t>Le HSP de score maximal sur l’ensemble de la séquence est appelé </a:t>
            </a:r>
            <a:r>
              <a:rPr lang="fr-CA" sz="3100">
                <a:solidFill>
                  <a:schemeClr val="hlink"/>
                </a:solidFill>
              </a:rPr>
              <a:t>Maximal Scoring segment Pair (MSP)</a:t>
            </a:r>
            <a:endParaRPr lang="fr-CA" sz="3100"/>
          </a:p>
          <a:p>
            <a:pPr eaLnBrk="1" hangingPunct="1"/>
            <a:r>
              <a:rPr lang="fr-CA" sz="3100"/>
              <a:t>Les alignements locaux HSP sont chaînés pour former des alignements plus longs, incluant des espaces et des trous.</a:t>
            </a:r>
          </a:p>
          <a:p>
            <a:pPr eaLnBrk="1" hangingPunct="1">
              <a:buFont typeface="Wingdings" pitchFamily="2" charset="2"/>
              <a:buNone/>
            </a:pPr>
            <a:endParaRPr lang="fr-CA" sz="3100"/>
          </a:p>
          <a:p>
            <a:pPr eaLnBrk="1" hangingPunct="1">
              <a:buFont typeface="Wingdings" pitchFamily="2" charset="2"/>
              <a:buNone/>
            </a:pPr>
            <a:r>
              <a:rPr lang="fr-CA" sz="3100"/>
              <a:t>Si le MSP ou les HSP combinés ont un score qui dépasse un certain seuil </a:t>
            </a:r>
            <a:r>
              <a:rPr lang="fr-CA" sz="3100" i="1"/>
              <a:t>S, </a:t>
            </a:r>
            <a:r>
              <a:rPr lang="fr-CA" sz="3100"/>
              <a:t>il sont affichés</a:t>
            </a:r>
          </a:p>
          <a:p>
            <a:pPr eaLnBrk="1" hangingPunct="1">
              <a:buFont typeface="Wingdings" pitchFamily="2" charset="2"/>
              <a:buNone/>
            </a:pPr>
            <a:endParaRPr lang="fr-CA" sz="3100"/>
          </a:p>
        </p:txBody>
      </p:sp>
    </p:spTree>
    <p:extLst>
      <p:ext uri="{BB962C8B-B14F-4D97-AF65-F5344CB8AC3E}">
        <p14:creationId xmlns:p14="http://schemas.microsoft.com/office/powerpoint/2010/main" val="13810381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/>
              <a:t>Paramètres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340768"/>
            <a:ext cx="8353425" cy="50403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sz="3100" dirty="0"/>
              <a:t>La séquence format FASTA</a:t>
            </a:r>
          </a:p>
          <a:p>
            <a:pPr eaLnBrk="1" hangingPunct="1">
              <a:lnSpc>
                <a:spcPct val="90000"/>
              </a:lnSpc>
            </a:pPr>
            <a:r>
              <a:rPr lang="fr-CA" sz="3100" dirty="0"/>
              <a:t>La banque (compressée)</a:t>
            </a:r>
          </a:p>
          <a:p>
            <a:pPr eaLnBrk="1" hangingPunct="1">
              <a:lnSpc>
                <a:spcPct val="90000"/>
              </a:lnSpc>
            </a:pPr>
            <a:r>
              <a:rPr lang="fr-CA" sz="3100" dirty="0"/>
              <a:t>k (taille du mot). </a:t>
            </a:r>
          </a:p>
          <a:p>
            <a:pPr lvl="1" eaLnBrk="1" hangingPunct="1">
              <a:lnSpc>
                <a:spcPct val="90000"/>
              </a:lnSpc>
            </a:pPr>
            <a:r>
              <a:rPr lang="fr-CA" sz="2700" dirty="0"/>
              <a:t>Protéines: k de 3 à 5, et s = 17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sz="3100" dirty="0"/>
              <a:t>	Donne à peu près 50 mots pour chaque facteur</a:t>
            </a:r>
          </a:p>
          <a:p>
            <a:pPr lvl="1" eaLnBrk="1" hangingPunct="1">
              <a:lnSpc>
                <a:spcPct val="90000"/>
              </a:lnSpc>
            </a:pPr>
            <a:r>
              <a:rPr lang="fr-CA" sz="2700" dirty="0"/>
              <a:t>Nucléotides: k = 11 ou 12</a:t>
            </a:r>
          </a:p>
          <a:p>
            <a:pPr eaLnBrk="1" hangingPunct="1">
              <a:lnSpc>
                <a:spcPct val="90000"/>
              </a:lnSpc>
            </a:pPr>
            <a:r>
              <a:rPr lang="fr-CA" sz="3100" dirty="0"/>
              <a:t>S (seuil de sélection d’un score)</a:t>
            </a:r>
          </a:p>
          <a:p>
            <a:pPr eaLnBrk="1" hangingPunct="1">
              <a:lnSpc>
                <a:spcPct val="90000"/>
              </a:lnSpc>
            </a:pPr>
            <a:r>
              <a:rPr lang="fr-CA" sz="3100" dirty="0"/>
              <a:t>Matrices de substitution (BLOSUM 62) ou score pour les nucléotides (+5/-4)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284203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CA"/>
              <a:t>Évaluation statistique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CA" sz="3100" dirty="0" err="1"/>
              <a:t>Expect</a:t>
            </a:r>
            <a:r>
              <a:rPr lang="fr-CA" sz="3100" dirty="0"/>
              <a:t>-value = nb de fois où un  HSP est attendu par chance sur l’ensemble de la banque. Plus cette valeur est faible, plus le HSP est significatif</a:t>
            </a:r>
          </a:p>
          <a:p>
            <a:pPr eaLnBrk="1" hangingPunct="1"/>
            <a:r>
              <a:rPr lang="fr-CA" sz="3100" dirty="0"/>
              <a:t>P-value: P(N): Probabilité du score observé. Plus cette valeur est faible, plus le HSP est significatif.</a:t>
            </a:r>
          </a:p>
          <a:p>
            <a:pPr marL="0" indent="0" eaLnBrk="1" hangingPunct="1">
              <a:buNone/>
            </a:pPr>
            <a:endParaRPr lang="fr-CA" dirty="0"/>
          </a:p>
          <a:p>
            <a:pPr eaLnBrk="1" hangingPunct="1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3840222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468313" y="2133600"/>
            <a:ext cx="80010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fr-FR" sz="1400" b="1">
                <a:latin typeface="Courier New" pitchFamily="49" charset="0"/>
              </a:rPr>
              <a:t>GCNTACACGTCACCATCTGTGCCACCACNC</a:t>
            </a:r>
            <a:r>
              <a:rPr lang="en-US" altLang="fr-FR" sz="1400" b="1">
                <a:solidFill>
                  <a:schemeClr val="hlink"/>
                </a:solidFill>
                <a:latin typeface="Courier New" pitchFamily="49" charset="0"/>
              </a:rPr>
              <a:t>ATGTCTCTAGT</a:t>
            </a:r>
            <a:r>
              <a:rPr lang="en-US" altLang="fr-FR" sz="1400" b="1">
                <a:latin typeface="Courier New" pitchFamily="49" charset="0"/>
              </a:rPr>
              <a:t>GATCCCTCATAAGTTCCAACAAAGTTTGC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|| |||||  | |||  ||||   ||    </a:t>
            </a:r>
            <a:r>
              <a:rPr lang="en-US" altLang="fr-FR" sz="1400" b="1">
                <a:solidFill>
                  <a:schemeClr val="hlink"/>
                </a:solidFill>
                <a:latin typeface="Courier New" pitchFamily="49" charset="0"/>
              </a:rPr>
              <a:t>|||||||||||</a:t>
            </a:r>
            <a:r>
              <a:rPr lang="en-US" altLang="fr-FR" sz="1400" b="1">
                <a:latin typeface="Courier New" pitchFamily="49" charset="0"/>
              </a:rPr>
              <a:t>||||||| | |||||||| |  | |||||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GCCTACACACCGCCAGTTGTG-TTCCTGCT</a:t>
            </a:r>
            <a:r>
              <a:rPr lang="en-US" altLang="fr-FR" sz="1400" b="1">
                <a:solidFill>
                  <a:schemeClr val="hlink"/>
                </a:solidFill>
                <a:latin typeface="Courier New" pitchFamily="49" charset="0"/>
              </a:rPr>
              <a:t>ATGTCTCTAGT</a:t>
            </a:r>
            <a:r>
              <a:rPr lang="en-US" altLang="fr-FR" sz="1400" b="1">
                <a:latin typeface="Courier New" pitchFamily="49" charset="0"/>
              </a:rPr>
              <a:t>GATCCCTGAAAAGTTCCAGCGTATTTTGC</a:t>
            </a:r>
          </a:p>
          <a:p>
            <a:pPr eaLnBrk="1" hangingPunct="1"/>
            <a:endParaRPr lang="en-US" altLang="fr-FR" sz="1400" b="1">
              <a:latin typeface="Courier New" pitchFamily="49" charset="0"/>
            </a:endParaRP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GAGTACTCAACACCAACATTGATGGGCAATGGAAAATAGCCTTCGCCATCACACCATTAAGGGTGA----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|| ||||||||| ||||||  | |||||   |||||||| ||| ||||||||  |  | | ||       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GAATACTCAACAGCAACATCAACGGGCAGCAGAAAATAGGCTTTGCCATCACTGCCATTAAGGATGTGGG</a:t>
            </a:r>
          </a:p>
          <a:p>
            <a:pPr eaLnBrk="1" hangingPunct="1"/>
            <a:endParaRPr lang="en-US" altLang="fr-FR" sz="1400" b="1">
              <a:latin typeface="Courier New" pitchFamily="49" charset="0"/>
            </a:endParaRP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------------------TGTTGAGGAAAGCAGACATTGACCTCACCGAGAGGGCAGGCGAGCTCAGGTA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                  ||||||||||||| ||| ||||||||||| || ||||||| || ||||   |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TTGACAGTACACTCATAGTGTTGAGGAAAGCTGACGTTGACCTCACCAAGTGGGCAGGAGAACTCACTGA</a:t>
            </a:r>
          </a:p>
          <a:p>
            <a:pPr eaLnBrk="1" hangingPunct="1"/>
            <a:endParaRPr lang="en-US" altLang="fr-FR" sz="1400" b="1">
              <a:latin typeface="Courier New" pitchFamily="49" charset="0"/>
            </a:endParaRP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GGATGAGGTGGAGCATATGATCACCATCATACAGAACTCAC-------CAAGATTCCAGACTGGTTCTTG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||||||| |||| | | |||| ||||| || |||||  ||        |||||| |||||||||||||||</a:t>
            </a:r>
          </a:p>
          <a:p>
            <a:pPr eaLnBrk="1" hangingPunct="1"/>
            <a:r>
              <a:rPr lang="en-US" altLang="fr-FR" sz="1400" b="1">
                <a:latin typeface="Courier New" pitchFamily="49" charset="0"/>
              </a:rPr>
              <a:t>GGATGAGATGGAACGTGTGATGACCATTATGCAGAATCCATGCCAGTACAAGATCCCAGACTGGTTCTTG</a:t>
            </a:r>
            <a:endParaRPr lang="en-US" altLang="fr-FR" sz="1000">
              <a:latin typeface="Courier New" pitchFamily="49" charset="0"/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7793037" cy="1143000"/>
          </a:xfrm>
        </p:spPr>
        <p:txBody>
          <a:bodyPr/>
          <a:lstStyle/>
          <a:p>
            <a:pPr eaLnBrk="1" hangingPunct="1"/>
            <a:r>
              <a:rPr lang="fr-FR" altLang="fr-FR" sz="3800" dirty="0">
                <a:solidFill>
                  <a:srgbClr val="FF0000"/>
                </a:solidFill>
              </a:rPr>
              <a:t>7. Graines espacées</a:t>
            </a:r>
            <a:endParaRPr lang="en-US" altLang="fr-FR" sz="3400" dirty="0">
              <a:solidFill>
                <a:srgbClr val="FF0000"/>
              </a:solidFill>
            </a:endParaRP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468313" y="1341438"/>
            <a:ext cx="79200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altLang="fr-FR" sz="2000"/>
              <a:t>BLAST trouve une </a:t>
            </a:r>
            <a:r>
              <a:rPr lang="fr-FR" altLang="fr-FR" sz="2000">
                <a:solidFill>
                  <a:schemeClr val="hlink"/>
                </a:solidFill>
              </a:rPr>
              <a:t>graine de taille 11</a:t>
            </a:r>
            <a:r>
              <a:rPr lang="fr-FR" altLang="fr-FR" sz="2000"/>
              <a:t> qui match, puis étend</a:t>
            </a:r>
          </a:p>
        </p:txBody>
      </p:sp>
    </p:spTree>
    <p:extLst>
      <p:ext uri="{BB962C8B-B14F-4D97-AF65-F5344CB8AC3E}">
        <p14:creationId xmlns:p14="http://schemas.microsoft.com/office/powerpoint/2010/main" val="13456542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altLang="fr-FR" sz="3800" dirty="0"/>
              <a:t>Exemple d’une occurrence manquée </a:t>
            </a:r>
            <a:br>
              <a:rPr lang="fr-FR" altLang="fr-FR" sz="3800" dirty="0"/>
            </a:br>
            <a:r>
              <a:rPr lang="fr-FR" altLang="fr-FR" sz="3800" dirty="0"/>
              <a:t>(Exemple de B. Ma)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772400" cy="4465638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fr-FR" altLang="fr-FR" sz="2800" dirty="0"/>
              <a:t>Pas de graine de taille 11 qui match, pourtant similarité de 80%: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2100" b="1" dirty="0">
                <a:latin typeface="Courier New" pitchFamily="49" charset="0"/>
              </a:rPr>
              <a:t>GAGTACTCAACACCAACATTAGTGGGCAATGGAAAAT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2100" b="1" dirty="0">
                <a:latin typeface="Courier New" pitchFamily="49" charset="0"/>
              </a:rPr>
              <a:t>|| ||||||||| |||||| | ||||||   ||||||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FR" altLang="fr-FR" sz="2100" b="1" dirty="0">
                <a:latin typeface="Courier New" pitchFamily="49" charset="0"/>
              </a:rPr>
              <a:t>GAATACTCAACAGCAACATCAATGGGCAGCAGAAAAT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FR" altLang="fr-FR" dirty="0"/>
          </a:p>
          <a:p>
            <a:pPr eaLnBrk="1" hangingPunct="1">
              <a:lnSpc>
                <a:spcPct val="90000"/>
              </a:lnSpc>
            </a:pPr>
            <a:r>
              <a:rPr lang="fr-FR" altLang="fr-FR" sz="2800" dirty="0"/>
              <a:t>Dilemme: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fr-FR" altLang="fr-FR" dirty="0"/>
              <a:t>Sensibilité – nécessite des graines courtes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fr-FR" altLang="fr-FR" dirty="0"/>
              <a:t>Capacité à détecter les homologies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fr-FR" altLang="fr-FR" dirty="0"/>
              <a:t>Rapidité – nécessite des graines plus longues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fr-FR" altLang="fr-FR" dirty="0" err="1"/>
              <a:t>Mega</a:t>
            </a:r>
            <a:r>
              <a:rPr lang="fr-FR" altLang="fr-FR" dirty="0"/>
              <a:t>-BLAST utilise des graines de taille 28.</a:t>
            </a:r>
          </a:p>
        </p:txBody>
      </p:sp>
    </p:spTree>
    <p:extLst>
      <p:ext uri="{BB962C8B-B14F-4D97-AF65-F5344CB8AC3E}">
        <p14:creationId xmlns:p14="http://schemas.microsoft.com/office/powerpoint/2010/main" val="2265598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fr-FR" sz="3800" dirty="0" err="1"/>
              <a:t>PatternHunter</a:t>
            </a:r>
            <a:r>
              <a:rPr lang="fr-FR" altLang="fr-FR" sz="3800" dirty="0"/>
              <a:t> utilise des “graines espacées”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4530725"/>
          </a:xfrm>
        </p:spPr>
        <p:txBody>
          <a:bodyPr>
            <a:noAutofit/>
          </a:bodyPr>
          <a:lstStyle/>
          <a:p>
            <a:pPr eaLnBrk="1" hangingPunct="1"/>
            <a:r>
              <a:rPr lang="fr-FR" altLang="fr-FR" sz="2400" dirty="0"/>
              <a:t>111010010100110111  (appelé modèle)</a:t>
            </a:r>
          </a:p>
          <a:p>
            <a:pPr marL="742950" lvl="1" indent="-285750" eaLnBrk="1" hangingPunct="1"/>
            <a:r>
              <a:rPr lang="fr-FR" altLang="fr-FR" sz="2400" dirty="0"/>
              <a:t>11 matchs requis (poids=11)</a:t>
            </a:r>
          </a:p>
          <a:p>
            <a:pPr marL="742950" lvl="1" indent="-285750" eaLnBrk="1" hangingPunct="1"/>
            <a:r>
              <a:rPr lang="fr-FR" altLang="fr-FR" sz="2400" dirty="0"/>
              <a:t>7 positions “</a:t>
            </a:r>
            <a:r>
              <a:rPr lang="fr-FR" altLang="fr-FR" sz="2400" dirty="0" err="1"/>
              <a:t>don’t</a:t>
            </a:r>
            <a:r>
              <a:rPr lang="fr-FR" altLang="fr-FR" sz="2400" dirty="0"/>
              <a:t> care”</a:t>
            </a:r>
          </a:p>
          <a:p>
            <a:pPr marL="742950" lvl="1" indent="-285750" eaLnBrk="1" hangingPunct="1"/>
            <a:endParaRPr lang="fr-FR" altLang="fr-FR" sz="2400" dirty="0"/>
          </a:p>
          <a:p>
            <a:pPr eaLnBrk="1" hangingPunct="1">
              <a:buFont typeface="Wingdings" pitchFamily="2" charset="2"/>
              <a:buNone/>
            </a:pPr>
            <a:r>
              <a:rPr lang="fr-FR" altLang="fr-FR" sz="2400" b="1" dirty="0">
                <a:latin typeface="Courier New" pitchFamily="49" charset="0"/>
              </a:rPr>
              <a:t>GAGTACT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CAA</a:t>
            </a:r>
            <a:r>
              <a:rPr lang="fr-FR" altLang="fr-FR" sz="2400" b="1" dirty="0">
                <a:latin typeface="Courier New" pitchFamily="49" charset="0"/>
              </a:rPr>
              <a:t>C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fr-FR" altLang="fr-FR" sz="2400" b="1" dirty="0">
                <a:latin typeface="Courier New" pitchFamily="49" charset="0"/>
              </a:rPr>
              <a:t>CC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fr-FR" altLang="fr-FR" sz="2400" b="1" dirty="0">
                <a:latin typeface="Courier New" pitchFamily="49" charset="0"/>
              </a:rPr>
              <a:t>A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C</a:t>
            </a:r>
            <a:r>
              <a:rPr lang="fr-FR" altLang="fr-FR" sz="2400" b="1" dirty="0">
                <a:latin typeface="Courier New" pitchFamily="49" charset="0"/>
              </a:rPr>
              <a:t>AT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TA</a:t>
            </a:r>
            <a:r>
              <a:rPr lang="fr-FR" altLang="fr-FR" sz="2400" b="1" dirty="0">
                <a:latin typeface="Courier New" pitchFamily="49" charset="0"/>
              </a:rPr>
              <a:t>G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TGG</a:t>
            </a:r>
            <a:r>
              <a:rPr lang="fr-FR" altLang="fr-FR" sz="2400" b="1" dirty="0">
                <a:latin typeface="Courier New" pitchFamily="49" charset="0"/>
              </a:rPr>
              <a:t>CAATGGAAAAT…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sz="2400" b="1" dirty="0">
                <a:latin typeface="Courier New" pitchFamily="49" charset="0"/>
              </a:rPr>
              <a:t>|| ||||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|||</a:t>
            </a:r>
            <a:r>
              <a:rPr lang="fr-FR" altLang="fr-FR" sz="2400" b="1" dirty="0">
                <a:latin typeface="Courier New" pitchFamily="49" charset="0"/>
              </a:rPr>
              <a:t>|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fr-FR" altLang="fr-FR" sz="2400" b="1" dirty="0">
                <a:latin typeface="Courier New" pitchFamily="49" charset="0"/>
              </a:rPr>
              <a:t> |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fr-FR" altLang="fr-FR" sz="2400" b="1" dirty="0">
                <a:latin typeface="Courier New" pitchFamily="49" charset="0"/>
              </a:rPr>
              <a:t>|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fr-FR" altLang="fr-FR" sz="2400" b="1" dirty="0">
                <a:latin typeface="Courier New" pitchFamily="49" charset="0"/>
              </a:rPr>
              <a:t>| 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||</a:t>
            </a:r>
            <a:r>
              <a:rPr lang="fr-FR" altLang="fr-FR" sz="2400" b="1" dirty="0">
                <a:latin typeface="Courier New" pitchFamily="49" charset="0"/>
              </a:rPr>
              <a:t> 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|||</a:t>
            </a:r>
            <a:r>
              <a:rPr lang="fr-FR" altLang="fr-FR" sz="2400" b="1" dirty="0">
                <a:latin typeface="Courier New" pitchFamily="49" charset="0"/>
              </a:rPr>
              <a:t>||   ||||||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sz="2400" b="1" dirty="0">
                <a:latin typeface="Courier New" pitchFamily="49" charset="0"/>
              </a:rPr>
              <a:t>GAATACT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CAA</a:t>
            </a:r>
            <a:r>
              <a:rPr lang="fr-FR" altLang="fr-FR" sz="2400" b="1" dirty="0">
                <a:latin typeface="Courier New" pitchFamily="49" charset="0"/>
              </a:rPr>
              <a:t>C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fr-FR" altLang="fr-FR" sz="2400" b="1" dirty="0">
                <a:latin typeface="Courier New" pitchFamily="49" charset="0"/>
              </a:rPr>
              <a:t>GC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fr-FR" altLang="fr-FR" sz="2400" b="1" dirty="0">
                <a:latin typeface="Courier New" pitchFamily="49" charset="0"/>
              </a:rPr>
              <a:t>A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C</a:t>
            </a:r>
            <a:r>
              <a:rPr lang="fr-FR" altLang="fr-FR" sz="2400" b="1" dirty="0">
                <a:latin typeface="Courier New" pitchFamily="49" charset="0"/>
              </a:rPr>
              <a:t>AC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TA</a:t>
            </a:r>
            <a:r>
              <a:rPr lang="fr-FR" altLang="fr-FR" sz="2400" b="1" dirty="0">
                <a:latin typeface="Courier New" pitchFamily="49" charset="0"/>
              </a:rPr>
              <a:t>A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TGG</a:t>
            </a:r>
            <a:r>
              <a:rPr lang="fr-FR" altLang="fr-FR" sz="2400" b="1" dirty="0">
                <a:latin typeface="Courier New" pitchFamily="49" charset="0"/>
              </a:rPr>
              <a:t>CAGCAGAAAAT…</a:t>
            </a:r>
          </a:p>
          <a:p>
            <a:pPr eaLnBrk="1" hangingPunct="1">
              <a:buFont typeface="Wingdings" pitchFamily="2" charset="2"/>
              <a:buNone/>
            </a:pPr>
            <a:r>
              <a:rPr lang="fr-FR" altLang="fr-FR" sz="2400" b="1" dirty="0">
                <a:latin typeface="Courier New" pitchFamily="49" charset="0"/>
              </a:rPr>
              <a:t>       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111</a:t>
            </a:r>
            <a:r>
              <a:rPr lang="fr-FR" altLang="fr-FR" sz="2400" b="1" dirty="0">
                <a:latin typeface="Courier New" pitchFamily="49" charset="0"/>
              </a:rPr>
              <a:t>0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400" b="1" dirty="0">
                <a:latin typeface="Courier New" pitchFamily="49" charset="0"/>
              </a:rPr>
              <a:t>00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400" b="1" dirty="0">
                <a:latin typeface="Courier New" pitchFamily="49" charset="0"/>
              </a:rPr>
              <a:t>0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400" b="1" dirty="0">
                <a:latin typeface="Courier New" pitchFamily="49" charset="0"/>
              </a:rPr>
              <a:t>00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11</a:t>
            </a:r>
            <a:r>
              <a:rPr lang="fr-FR" altLang="fr-FR" sz="2400" b="1" dirty="0">
                <a:latin typeface="Courier New" pitchFamily="49" charset="0"/>
              </a:rPr>
              <a:t>0</a:t>
            </a:r>
            <a:r>
              <a:rPr lang="fr-FR" altLang="fr-FR" sz="2400" b="1" dirty="0">
                <a:solidFill>
                  <a:schemeClr val="hlink"/>
                </a:solidFill>
                <a:latin typeface="Courier New" pitchFamily="49" charset="0"/>
              </a:rPr>
              <a:t>111</a:t>
            </a:r>
          </a:p>
          <a:p>
            <a:pPr eaLnBrk="1" hangingPunct="1"/>
            <a:endParaRPr lang="fr-FR" altLang="fr-FR" sz="2400" dirty="0"/>
          </a:p>
          <a:p>
            <a:pPr eaLnBrk="1" hangingPunct="1"/>
            <a:r>
              <a:rPr lang="fr-FR" altLang="fr-FR" sz="2400" dirty="0"/>
              <a:t>Hit = Tous les matchs requis sont satisfaits</a:t>
            </a:r>
          </a:p>
          <a:p>
            <a:pPr eaLnBrk="1" hangingPunct="1"/>
            <a:r>
              <a:rPr lang="fr-FR" altLang="fr-FR" sz="2400" dirty="0"/>
              <a:t>Modèle de BLAST  =  11111111111</a:t>
            </a:r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323850" y="2924175"/>
            <a:ext cx="7416502" cy="2305025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3327873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95400"/>
            <a:ext cx="7458075" cy="521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1" name="Line 3"/>
          <p:cNvSpPr>
            <a:spLocks noChangeShapeType="1"/>
          </p:cNvSpPr>
          <p:nvPr/>
        </p:nvSpPr>
        <p:spPr bwMode="auto">
          <a:xfrm flipV="1">
            <a:off x="5348288" y="3386138"/>
            <a:ext cx="0" cy="2743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CA"/>
          </a:p>
        </p:txBody>
      </p:sp>
      <p:sp>
        <p:nvSpPr>
          <p:cNvPr id="37892" name="Line 4"/>
          <p:cNvSpPr>
            <a:spLocks noChangeShapeType="1"/>
          </p:cNvSpPr>
          <p:nvPr/>
        </p:nvSpPr>
        <p:spPr bwMode="auto">
          <a:xfrm flipH="1">
            <a:off x="1371600" y="4724400"/>
            <a:ext cx="434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CA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 flipH="1">
            <a:off x="1376363" y="3919538"/>
            <a:ext cx="4343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fr-CA"/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fr-FR"/>
              <a:t>VI. Simulated sensitivity curves</a:t>
            </a:r>
            <a:br>
              <a:rPr lang="en-US" altLang="fr-FR"/>
            </a:br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55289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1. Introduction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  <a:buNone/>
              <a:defRPr/>
            </a:pPr>
            <a:r>
              <a:rPr lang="fr-FR" dirty="0"/>
              <a:t>Recherche de </a:t>
            </a:r>
            <a:r>
              <a:rPr lang="fr-FR" i="1" dirty="0"/>
              <a:t>P</a:t>
            </a:r>
            <a:r>
              <a:rPr lang="fr-FR" dirty="0"/>
              <a:t> de taille </a:t>
            </a:r>
            <a:r>
              <a:rPr lang="fr-FR" i="1" dirty="0"/>
              <a:t>m</a:t>
            </a:r>
            <a:r>
              <a:rPr lang="fr-FR" dirty="0"/>
              <a:t> dans </a:t>
            </a:r>
            <a:r>
              <a:rPr lang="fr-FR" i="1" dirty="0"/>
              <a:t>T</a:t>
            </a:r>
            <a:r>
              <a:rPr lang="fr-FR" dirty="0"/>
              <a:t> de taille </a:t>
            </a:r>
            <a:r>
              <a:rPr lang="fr-FR" i="1" dirty="0"/>
              <a:t>n</a:t>
            </a:r>
            <a:r>
              <a:rPr lang="fr-FR" dirty="0"/>
              <a:t> à </a:t>
            </a:r>
            <a:r>
              <a:rPr lang="fr-FR" i="1" dirty="0"/>
              <a:t>d</a:t>
            </a:r>
            <a:r>
              <a:rPr lang="fr-FR" dirty="0"/>
              <a:t> erreurs près</a:t>
            </a:r>
          </a:p>
          <a:p>
            <a:pPr>
              <a:lnSpc>
                <a:spcPct val="80000"/>
              </a:lnSpc>
              <a:buNone/>
              <a:defRPr/>
            </a:pPr>
            <a:endParaRPr lang="fr-FR" dirty="0"/>
          </a:p>
          <a:p>
            <a:pPr>
              <a:lnSpc>
                <a:spcPct val="80000"/>
              </a:lnSpc>
              <a:buNone/>
              <a:defRPr/>
            </a:pPr>
            <a:r>
              <a:rPr lang="fr-FR" u="sng" dirty="0">
                <a:solidFill>
                  <a:schemeClr val="tx2"/>
                </a:solidFill>
              </a:rPr>
              <a:t>Programmation dynamique</a:t>
            </a:r>
            <a:r>
              <a:rPr lang="fr-FR" dirty="0"/>
              <a:t>: Temps O(mn)</a:t>
            </a:r>
          </a:p>
          <a:p>
            <a:pPr>
              <a:lnSpc>
                <a:spcPct val="80000"/>
              </a:lnSpc>
              <a:buNone/>
              <a:defRPr/>
            </a:pPr>
            <a:endParaRPr lang="fr-FR" dirty="0"/>
          </a:p>
          <a:p>
            <a:pPr>
              <a:lnSpc>
                <a:spcPct val="80000"/>
              </a:lnSpc>
              <a:buNone/>
              <a:defRPr/>
            </a:pPr>
            <a:r>
              <a:rPr lang="fr-FR" u="sng" dirty="0">
                <a:solidFill>
                  <a:schemeClr val="tx2"/>
                </a:solidFill>
              </a:rPr>
              <a:t>Différentes améliorations</a:t>
            </a:r>
            <a:r>
              <a:rPr lang="fr-FR" dirty="0"/>
              <a:t>: Temps O(</a:t>
            </a:r>
            <a:r>
              <a:rPr lang="fr-FR" dirty="0" err="1"/>
              <a:t>dn</a:t>
            </a:r>
            <a:r>
              <a:rPr lang="fr-FR" dirty="0"/>
              <a:t>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Est-ce qu’on peut faire mieux? Temps sous-linéaire?</a:t>
            </a:r>
          </a:p>
        </p:txBody>
      </p:sp>
    </p:spTree>
    <p:extLst>
      <p:ext uri="{BB962C8B-B14F-4D97-AF65-F5344CB8AC3E}">
        <p14:creationId xmlns:p14="http://schemas.microsoft.com/office/powerpoint/2010/main" val="13925901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/>
              <a:t>Pourquoi sensibilité meilleure?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53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fr-FR" altLang="fr-FR" sz="2400" dirty="0"/>
              <a:t>Les copies ‘</a:t>
            </a:r>
            <a:r>
              <a:rPr lang="fr-FR" altLang="fr-FR" sz="2400" dirty="0" err="1"/>
              <a:t>shiftées</a:t>
            </a:r>
            <a:r>
              <a:rPr lang="fr-FR" altLang="fr-FR" sz="2400" dirty="0"/>
              <a:t>’ des graines espacées ne chevauchent pas trop: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fr-FR" altLang="fr-FR" sz="2400" b="1" dirty="0"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111010010100110111            11111111111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 11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011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            </a:t>
            </a:r>
            <a:r>
              <a:rPr lang="fr-FR" altLang="fr-FR" sz="2000" b="1" dirty="0">
                <a:latin typeface="Courier New" pitchFamily="49" charset="0"/>
              </a:rPr>
              <a:t>1111111111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  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10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0010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101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            </a:t>
            </a:r>
            <a:r>
              <a:rPr lang="fr-FR" altLang="fr-FR" sz="2000" b="1" dirty="0">
                <a:latin typeface="Courier New" pitchFamily="49" charset="0"/>
              </a:rPr>
              <a:t>1111111111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   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0100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0100110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111            </a:t>
            </a:r>
            <a:r>
              <a:rPr lang="fr-FR" altLang="fr-FR" sz="2000" b="1" dirty="0">
                <a:latin typeface="Courier New" pitchFamily="49" charset="0"/>
              </a:rPr>
              <a:t>1111111111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    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0100110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111             </a:t>
            </a:r>
            <a:r>
              <a:rPr lang="fr-FR" altLang="fr-FR" sz="2000" b="1" dirty="0">
                <a:latin typeface="Courier New" pitchFamily="49" charset="0"/>
              </a:rPr>
              <a:t>......</a:t>
            </a:r>
            <a:endParaRPr lang="fr-FR" altLang="fr-FR" sz="2000" b="1" dirty="0">
              <a:solidFill>
                <a:schemeClr val="hlink"/>
              </a:solidFill>
              <a:latin typeface="Courier New" pitchFamily="49" charset="0"/>
            </a:endParaRP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     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</a:t>
            </a:r>
            <a:r>
              <a:rPr lang="fr-FR" altLang="fr-FR" sz="2000" b="1" dirty="0">
                <a:latin typeface="Courier New" pitchFamily="49" charset="0"/>
              </a:rPr>
              <a:t>1010010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		 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1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fr-FR" altLang="fr-FR" sz="2000" b="1" dirty="0">
                <a:latin typeface="Courier New" pitchFamily="49" charset="0"/>
              </a:rPr>
              <a:t>0010100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</a:t>
            </a:r>
            <a:r>
              <a:rPr lang="fr-FR" altLang="fr-FR" sz="2000" b="1" dirty="0">
                <a:latin typeface="Courier New" pitchFamily="49" charset="0"/>
              </a:rPr>
              <a:t>0</a:t>
            </a:r>
            <a:r>
              <a:rPr lang="fr-FR" altLang="fr-FR" sz="2000" b="1" dirty="0">
                <a:solidFill>
                  <a:schemeClr val="hlink"/>
                </a:solidFill>
                <a:latin typeface="Courier New" pitchFamily="49" charset="0"/>
              </a:rPr>
              <a:t>111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r>
              <a:rPr lang="fr-FR" altLang="fr-FR" sz="2000" b="1" dirty="0">
                <a:latin typeface="Courier New" pitchFamily="49" charset="0"/>
              </a:rPr>
              <a:t>		   ......</a:t>
            </a:r>
          </a:p>
          <a:p>
            <a:pPr eaLnBrk="1" hangingPunct="1">
              <a:lnSpc>
                <a:spcPct val="50000"/>
              </a:lnSpc>
              <a:buFont typeface="Wingdings" pitchFamily="2" charset="2"/>
              <a:buNone/>
            </a:pPr>
            <a:endParaRPr lang="fr-FR" altLang="fr-FR" sz="2000" b="1" dirty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/>
              <a:t>Les ‘Hits’ à différentes positions sont plus indépendants</a:t>
            </a:r>
          </a:p>
          <a:p>
            <a:pPr eaLnBrk="1" hangingPunct="1">
              <a:lnSpc>
                <a:spcPct val="80000"/>
              </a:lnSpc>
            </a:pPr>
            <a:r>
              <a:rPr lang="fr-FR" altLang="fr-FR" sz="2400" dirty="0"/>
              <a:t>Plus les copies </a:t>
            </a:r>
            <a:r>
              <a:rPr lang="fr-FR" altLang="fr-FR" sz="2400" dirty="0" err="1"/>
              <a:t>shiftées</a:t>
            </a:r>
            <a:r>
              <a:rPr lang="fr-FR" altLang="fr-FR" sz="2400" dirty="0"/>
              <a:t> sont indépendantes, plus on augmente la probabilité d’identifier une homologie. Moins il y a de similarités entre deux copies </a:t>
            </a:r>
            <a:r>
              <a:rPr lang="fr-FR" altLang="fr-FR" sz="2400" dirty="0" err="1"/>
              <a:t>shiftées</a:t>
            </a:r>
            <a:r>
              <a:rPr lang="fr-FR" altLang="fr-FR" sz="2400" dirty="0"/>
              <a:t>, plus le modèle est susceptible de donner une bonne sensibilité.</a:t>
            </a:r>
          </a:p>
        </p:txBody>
      </p:sp>
    </p:spTree>
    <p:extLst>
      <p:ext uri="{BB962C8B-B14F-4D97-AF65-F5344CB8AC3E}">
        <p14:creationId xmlns:p14="http://schemas.microsoft.com/office/powerpoint/2010/main" val="954726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fr-FR" altLang="fr-FR" sz="3800"/>
              <a:t>VI. Pourquoi plus rapide avec des graines espacées?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2667000" cy="2209800"/>
          </a:xfrm>
          <a:ln>
            <a:solidFill>
              <a:schemeClr val="folHlink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 TTGACCTCACC</a:t>
            </a:r>
            <a:r>
              <a:rPr lang="en-US" altLang="fr-FR" sz="2100" b="1">
                <a:latin typeface="Courier New" pitchFamily="49" charset="0"/>
              </a:rPr>
              <a:t>?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 |||||||||||</a:t>
            </a:r>
            <a:r>
              <a:rPr lang="en-US" altLang="fr-FR" sz="2100" b="1">
                <a:latin typeface="Courier New" pitchFamily="49" charset="0"/>
              </a:rPr>
              <a:t>?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 TTGACCTCACC</a:t>
            </a:r>
            <a:r>
              <a:rPr lang="en-US" altLang="fr-FR" sz="2100" b="1">
                <a:latin typeface="Courier New" pitchFamily="49" charset="0"/>
              </a:rPr>
              <a:t>?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 </a:t>
            </a:r>
            <a:r>
              <a:rPr lang="en-US" altLang="fr-FR" sz="2100" b="1">
                <a:latin typeface="Courier New" pitchFamily="49" charset="0"/>
              </a:rPr>
              <a:t>11111111111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  </a:t>
            </a:r>
            <a:r>
              <a:rPr lang="en-US" altLang="fr-FR" sz="2100" b="1">
                <a:latin typeface="Courier New" pitchFamily="49" charset="0"/>
              </a:rPr>
              <a:t>1111111111</a:t>
            </a:r>
            <a:r>
              <a:rPr lang="en-US" altLang="fr-FR" sz="21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endParaRPr lang="en-US" altLang="fr-FR">
              <a:solidFill>
                <a:schemeClr val="hlink"/>
              </a:solidFill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4067175" y="1412875"/>
            <a:ext cx="3816350" cy="2286000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CAA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C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TA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TGG</a:t>
            </a:r>
            <a:r>
              <a:rPr lang="en-US" altLang="fr-FR" sz="2400" b="1">
                <a:latin typeface="Courier New" pitchFamily="49" charset="0"/>
              </a:rPr>
              <a:t>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|||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||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|||</a:t>
            </a:r>
            <a:r>
              <a:rPr lang="en-US" altLang="fr-FR" sz="2400" b="1">
                <a:latin typeface="Courier New" pitchFamily="49" charset="0"/>
              </a:rPr>
              <a:t>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CAA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C</a:t>
            </a:r>
            <a:r>
              <a:rPr lang="en-US" altLang="fr-FR" sz="2400" b="1">
                <a:latin typeface="Courier New" pitchFamily="49" charset="0"/>
              </a:rPr>
              <a:t>??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TA</a:t>
            </a:r>
            <a:r>
              <a:rPr lang="en-US" altLang="fr-FR" sz="2400" b="1">
                <a:latin typeface="Courier New" pitchFamily="49" charset="0"/>
              </a:rPr>
              <a:t>?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TGG</a:t>
            </a:r>
            <a:r>
              <a:rPr lang="en-US" altLang="fr-FR" sz="2400" b="1">
                <a:latin typeface="Courier New" pitchFamily="49" charset="0"/>
              </a:rPr>
              <a:t>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fr-FR" sz="2400" b="1">
                <a:latin typeface="Courier New" pitchFamily="49" charset="0"/>
              </a:rPr>
              <a:t>111010010100110111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 altLang="fr-FR" sz="2400" b="1">
                <a:latin typeface="Courier New" pitchFamily="49" charset="0"/>
              </a:rPr>
              <a:t> 11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en-US" altLang="fr-FR" sz="2400" b="1">
                <a:latin typeface="Courier New" pitchFamily="49" charset="0"/>
              </a:rPr>
              <a:t>0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en-US" altLang="fr-FR" sz="2400" b="1">
                <a:latin typeface="Courier New" pitchFamily="49" charset="0"/>
              </a:rPr>
              <a:t>00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en-US" altLang="fr-FR" sz="2400" b="1">
                <a:latin typeface="Courier New" pitchFamily="49" charset="0"/>
              </a:rPr>
              <a:t>0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en-US" altLang="fr-FR" sz="2400" b="1">
                <a:latin typeface="Courier New" pitchFamily="49" charset="0"/>
              </a:rPr>
              <a:t>001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  <a:r>
              <a:rPr lang="en-US" altLang="fr-FR" sz="2400" b="1">
                <a:latin typeface="Courier New" pitchFamily="49" charset="0"/>
              </a:rPr>
              <a:t>011</a:t>
            </a:r>
            <a:r>
              <a:rPr lang="en-US" altLang="fr-FR" sz="2400" b="1">
                <a:solidFill>
                  <a:schemeClr val="hlink"/>
                </a:solidFill>
                <a:latin typeface="Courier New" pitchFamily="49" charset="0"/>
              </a:rPr>
              <a:t>1</a:t>
            </a:r>
          </a:p>
          <a:p>
            <a:pPr eaLnBrk="1" hangingPunct="1">
              <a:lnSpc>
                <a:spcPct val="50000"/>
              </a:lnSpc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None/>
            </a:pPr>
            <a:endParaRPr lang="en-US" altLang="fr-FR" sz="2400" b="1">
              <a:latin typeface="Courier New" pitchFamily="49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39750" y="3933825"/>
            <a:ext cx="80168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chemeClr val="hlink"/>
              </a:buClr>
              <a:buFont typeface="Wingdings" pitchFamily="2" charset="2"/>
              <a:buChar char="n"/>
            </a:pPr>
            <a:r>
              <a:rPr lang="en-US" altLang="fr-FR" sz="2400">
                <a:latin typeface="Tahoma" pitchFamily="34" charset="0"/>
              </a:rPr>
              <a:t> Une homologie donne lieu à plusieurs ‘hits’ par BLAST </a:t>
            </a:r>
            <a:r>
              <a:rPr lang="fr-FR" altLang="fr-FR" sz="2400">
                <a:latin typeface="Tahoma" pitchFamily="34" charset="0"/>
              </a:rPr>
              <a:t>(redondance)</a:t>
            </a:r>
          </a:p>
          <a:p>
            <a:pPr eaLnBrk="1" hangingPunct="1">
              <a:buClr>
                <a:schemeClr val="hlink"/>
              </a:buClr>
              <a:buFont typeface="Wingdings" pitchFamily="2" charset="2"/>
              <a:buNone/>
            </a:pPr>
            <a:endParaRPr lang="fr-FR" altLang="fr-FR" sz="2400">
              <a:latin typeface="Tahoma" pitchFamily="34" charset="0"/>
            </a:endParaRPr>
          </a:p>
          <a:p>
            <a:pPr eaLnBrk="1" hangingPunct="1">
              <a:buClr>
                <a:schemeClr val="hlink"/>
              </a:buClr>
              <a:buFont typeface="Wingdings" pitchFamily="2" charset="2"/>
              <a:buChar char="n"/>
            </a:pPr>
            <a:r>
              <a:rPr lang="fr-FR" altLang="fr-FR" sz="2400">
                <a:latin typeface="Tahoma" pitchFamily="34" charset="0"/>
              </a:rPr>
              <a:t> Graines espacées donnent lieu à moins de ‘hits’ pour chaque homologie</a:t>
            </a:r>
            <a:endParaRPr lang="fr-FR" altLang="fr-FR" sz="2400" b="1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39863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Observations (B. Ma)</a:t>
            </a:r>
            <a:endParaRPr lang="fr-CA" dirty="0"/>
          </a:p>
        </p:txBody>
      </p:sp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fr-FR" altLang="fr-FR" dirty="0"/>
              <a:t>Dans une séquence cible de taille 64 qui contient 70% de similarité avec la séquence requête, et qui contient un hit de taille 11, la moyenne des hits dans cette région :</a:t>
            </a:r>
          </a:p>
          <a:p>
            <a:pPr lvl="1" eaLnBrk="1" hangingPunct="1"/>
            <a:r>
              <a:rPr lang="fr-FR" altLang="fr-FR" dirty="0"/>
              <a:t>2.0 pour la modèle PH (graine espacée)</a:t>
            </a:r>
          </a:p>
          <a:p>
            <a:pPr lvl="1" eaLnBrk="1" hangingPunct="1"/>
            <a:r>
              <a:rPr lang="fr-FR" altLang="fr-FR" dirty="0"/>
              <a:t>3.6 pour le modèle BLAST.</a:t>
            </a:r>
          </a:p>
        </p:txBody>
      </p:sp>
    </p:spTree>
    <p:extLst>
      <p:ext uri="{BB962C8B-B14F-4D97-AF65-F5344CB8AC3E}">
        <p14:creationId xmlns:p14="http://schemas.microsoft.com/office/powerpoint/2010/main" val="2145165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fr-FR" dirty="0"/>
              <a:t>Observations (B. Ma)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8116887" cy="453548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FR" altLang="fr-FR" dirty="0"/>
              <a:t>Des modèles différents peuvent détecter différentes homologies</a:t>
            </a:r>
          </a:p>
          <a:p>
            <a:pPr eaLnBrk="1" hangingPunct="1">
              <a:lnSpc>
                <a:spcPct val="90000"/>
              </a:lnSpc>
            </a:pPr>
            <a:r>
              <a:rPr lang="fr-FR" altLang="fr-FR" dirty="0"/>
              <a:t>Deux conséquences: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fr-FR" altLang="fr-FR" dirty="0"/>
              <a:t>Certains modèles sont meilleurs que d’autres</a:t>
            </a:r>
          </a:p>
          <a:p>
            <a:pPr marL="742950" lvl="1" indent="-285750" eaLnBrk="1" hangingPunct="1">
              <a:lnSpc>
                <a:spcPct val="90000"/>
              </a:lnSpc>
            </a:pPr>
            <a:r>
              <a:rPr lang="fr-FR" altLang="fr-FR" dirty="0"/>
              <a:t>On peut utiliser simultanément plusieurs modèles de graines 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fr-FR" altLang="fr-FR" sz="2400" dirty="0"/>
              <a:t>Approcher les 100% de sensibilité.</a:t>
            </a:r>
          </a:p>
          <a:p>
            <a:pPr marL="1143000" lvl="2" indent="-228600" eaLnBrk="1" hangingPunct="1">
              <a:lnSpc>
                <a:spcPct val="90000"/>
              </a:lnSpc>
            </a:pPr>
            <a:r>
              <a:rPr lang="fr-FR" altLang="fr-FR" sz="2400" dirty="0" err="1"/>
              <a:t>PatternHunter</a:t>
            </a:r>
            <a:r>
              <a:rPr lang="fr-FR" altLang="fr-FR" sz="2400" dirty="0"/>
              <a:t> II</a:t>
            </a:r>
          </a:p>
        </p:txBody>
      </p:sp>
    </p:spTree>
    <p:extLst>
      <p:ext uri="{BB962C8B-B14F-4D97-AF65-F5344CB8AC3E}">
        <p14:creationId xmlns:p14="http://schemas.microsoft.com/office/powerpoint/2010/main" val="3691006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Heuristique ou méthode exacte?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rgbClr val="FF0000"/>
                </a:solidFill>
              </a:rPr>
              <a:t>Heuristique</a:t>
            </a:r>
            <a:r>
              <a:rPr lang="fr-FR" dirty="0"/>
              <a:t> pour la recherche d’un motif: méthode permettant de trouver la « plupart » des occurrences, mais pas de garantie de les trouver toutes, et peut se tromper.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Faux-négatifs</a:t>
            </a:r>
            <a:r>
              <a:rPr lang="fr-FR" dirty="0"/>
              <a:t>: Occurrences non détectées.</a:t>
            </a:r>
          </a:p>
          <a:p>
            <a:pPr lvl="1"/>
            <a:r>
              <a:rPr lang="fr-FR" dirty="0">
                <a:solidFill>
                  <a:srgbClr val="FF0000"/>
                </a:solidFill>
              </a:rPr>
              <a:t>Faux-positifs</a:t>
            </a:r>
            <a:r>
              <a:rPr lang="fr-FR" dirty="0"/>
              <a:t>: Motifs trouvés qui ne sont pas des occurrences.</a:t>
            </a:r>
          </a:p>
        </p:txBody>
      </p:sp>
    </p:spTree>
    <p:extLst>
      <p:ext uri="{BB962C8B-B14F-4D97-AF65-F5344CB8AC3E}">
        <p14:creationId xmlns:p14="http://schemas.microsoft.com/office/powerpoint/2010/main" val="384095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CA" dirty="0" err="1"/>
              <a:t>Heuristique</a:t>
            </a:r>
            <a:endParaRPr lang="fr-CA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71500" indent="-571500" eaLnBrk="1" hangingPunct="1"/>
            <a:r>
              <a:rPr lang="fr-CA" dirty="0">
                <a:solidFill>
                  <a:srgbClr val="FF0000"/>
                </a:solidFill>
              </a:rPr>
              <a:t>Sélectivité (spécificité): </a:t>
            </a:r>
            <a:r>
              <a:rPr lang="fr-CA" dirty="0"/>
              <a:t>Capacité à ne détecter que la réalité biologique et rien de plus.</a:t>
            </a:r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fr-CA" dirty="0"/>
              <a:t>	Problème des </a:t>
            </a:r>
            <a:r>
              <a:rPr lang="fr-CA" dirty="0">
                <a:solidFill>
                  <a:srgbClr val="FF0000"/>
                </a:solidFill>
              </a:rPr>
              <a:t>Faux-Positifs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fr-CA" dirty="0">
              <a:solidFill>
                <a:schemeClr val="accent1"/>
              </a:solidFill>
            </a:endParaRPr>
          </a:p>
          <a:p>
            <a:pPr marL="571500" indent="-571500" eaLnBrk="1" hangingPunct="1"/>
            <a:r>
              <a:rPr lang="fr-CA" dirty="0">
                <a:solidFill>
                  <a:srgbClr val="FF0000"/>
                </a:solidFill>
              </a:rPr>
              <a:t>Sensibilité: </a:t>
            </a:r>
            <a:r>
              <a:rPr lang="fr-CA" dirty="0"/>
              <a:t>Capacité à détecter tout ce qui est intéressant sur le plan biologique.</a:t>
            </a:r>
          </a:p>
          <a:p>
            <a:pPr marL="571500" indent="-571500" eaLnBrk="1" hangingPunct="1">
              <a:buFont typeface="Wingdings" pitchFamily="2" charset="2"/>
              <a:buNone/>
            </a:pPr>
            <a:r>
              <a:rPr lang="fr-CA" dirty="0"/>
              <a:t>	Problème des </a:t>
            </a:r>
            <a:r>
              <a:rPr lang="fr-CA" dirty="0">
                <a:solidFill>
                  <a:srgbClr val="FF0000"/>
                </a:solidFill>
              </a:rPr>
              <a:t>Faux-Négatifs</a:t>
            </a:r>
          </a:p>
          <a:p>
            <a:pPr marL="571500" indent="-571500" eaLnBrk="1" hangingPunct="1">
              <a:buFont typeface="Wingdings" pitchFamily="2" charset="2"/>
              <a:buNone/>
            </a:pPr>
            <a:endParaRPr lang="fr-C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13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>
                <a:solidFill>
                  <a:srgbClr val="FF0000"/>
                </a:solidFill>
              </a:rPr>
              <a:t>2. </a:t>
            </a:r>
            <a:r>
              <a:rPr lang="en-CA" dirty="0" err="1">
                <a:solidFill>
                  <a:srgbClr val="FF0000"/>
                </a:solidFill>
              </a:rPr>
              <a:t>Algorithmes</a:t>
            </a:r>
            <a:r>
              <a:rPr lang="en-CA" dirty="0">
                <a:solidFill>
                  <a:srgbClr val="FF0000"/>
                </a:solidFill>
              </a:rPr>
              <a:t> de </a:t>
            </a:r>
            <a:r>
              <a:rPr lang="en-CA" dirty="0" err="1">
                <a:solidFill>
                  <a:srgbClr val="FF0000"/>
                </a:solidFill>
              </a:rPr>
              <a:t>filtrage</a:t>
            </a:r>
            <a:endParaRPr lang="fr-CA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buNone/>
              <a:defRPr/>
            </a:pPr>
            <a:r>
              <a:rPr lang="fr-FR" dirty="0"/>
              <a:t>     </a:t>
            </a:r>
            <a:r>
              <a:rPr lang="fr-FR" sz="4000" dirty="0"/>
              <a:t>Effectuer un premier passage sur </a:t>
            </a:r>
            <a:r>
              <a:rPr lang="fr-FR" sz="4000" i="1" dirty="0"/>
              <a:t>T</a:t>
            </a:r>
            <a:r>
              <a:rPr lang="fr-FR" sz="4000" dirty="0"/>
              <a:t> pour éliminer toutes les parties qui ne sont pas susceptibles de contenir </a:t>
            </a:r>
            <a:r>
              <a:rPr lang="fr-FR" sz="4000" i="1" dirty="0"/>
              <a:t>P. </a:t>
            </a:r>
          </a:p>
          <a:p>
            <a:pPr>
              <a:lnSpc>
                <a:spcPct val="120000"/>
              </a:lnSpc>
              <a:buNone/>
              <a:defRPr/>
            </a:pPr>
            <a:endParaRPr lang="fr-FR" sz="4000" b="1" dirty="0"/>
          </a:p>
          <a:p>
            <a:pPr>
              <a:lnSpc>
                <a:spcPct val="120000"/>
              </a:lnSpc>
              <a:defRPr/>
            </a:pPr>
            <a:r>
              <a:rPr lang="fr-FR" sz="4000" dirty="0">
                <a:solidFill>
                  <a:schemeClr val="accent1"/>
                </a:solidFill>
              </a:rPr>
              <a:t>Partitionner </a:t>
            </a:r>
            <a:r>
              <a:rPr lang="fr-FR" sz="4000" i="1" dirty="0"/>
              <a:t>P</a:t>
            </a:r>
            <a:r>
              <a:rPr lang="fr-FR" sz="4000" dirty="0"/>
              <a:t> (ou </a:t>
            </a:r>
            <a:r>
              <a:rPr lang="fr-FR" sz="4000" i="1" dirty="0"/>
              <a:t>T</a:t>
            </a:r>
            <a:r>
              <a:rPr lang="fr-FR" sz="4000" dirty="0"/>
              <a:t>) en facteurs de taille </a:t>
            </a:r>
            <a:r>
              <a:rPr lang="fr-FR" sz="4000" i="1" dirty="0"/>
              <a:t>k </a:t>
            </a:r>
            <a:r>
              <a:rPr lang="fr-FR" sz="4000" dirty="0"/>
              <a:t>(</a:t>
            </a:r>
            <a:r>
              <a:rPr lang="fr-FR" sz="4000" dirty="0" err="1"/>
              <a:t>k-mers</a:t>
            </a:r>
            <a:r>
              <a:rPr lang="fr-FR" sz="4000" dirty="0"/>
              <a:t>, </a:t>
            </a:r>
            <a:r>
              <a:rPr lang="fr-FR" sz="4000" dirty="0" err="1"/>
              <a:t>seeds</a:t>
            </a:r>
            <a:r>
              <a:rPr lang="fr-FR" sz="4000" dirty="0"/>
              <a:t> ou graines). Construire un </a:t>
            </a:r>
            <a:r>
              <a:rPr lang="fr-FR" sz="4000" dirty="0">
                <a:solidFill>
                  <a:srgbClr val="FF0000"/>
                </a:solidFill>
              </a:rPr>
              <a:t>index </a:t>
            </a:r>
            <a:r>
              <a:rPr lang="fr-FR" sz="4000" dirty="0"/>
              <a:t>de ces facteurs.</a:t>
            </a:r>
            <a:endParaRPr lang="fr-FR" sz="4000" i="1" dirty="0"/>
          </a:p>
          <a:p>
            <a:pPr>
              <a:lnSpc>
                <a:spcPct val="120000"/>
              </a:lnSpc>
              <a:defRPr/>
            </a:pPr>
            <a:r>
              <a:rPr lang="fr-FR" sz="4000" dirty="0">
                <a:solidFill>
                  <a:srgbClr val="FF0000"/>
                </a:solidFill>
              </a:rPr>
              <a:t>Phase de recherche: </a:t>
            </a:r>
            <a:r>
              <a:rPr lang="fr-FR" sz="4000" dirty="0"/>
              <a:t>Utiliser une méthode de </a:t>
            </a:r>
            <a:r>
              <a:rPr lang="fr-FR" sz="4000" dirty="0">
                <a:solidFill>
                  <a:srgbClr val="0070C0"/>
                </a:solidFill>
              </a:rPr>
              <a:t>recherche exacte</a:t>
            </a:r>
            <a:r>
              <a:rPr lang="fr-FR" sz="4000" dirty="0">
                <a:solidFill>
                  <a:schemeClr val="accent6"/>
                </a:solidFill>
              </a:rPr>
              <a:t> </a:t>
            </a:r>
            <a:r>
              <a:rPr lang="fr-FR" sz="4000" dirty="0"/>
              <a:t>pour trouver toutes les occurrences de ces facteurs dans </a:t>
            </a:r>
            <a:r>
              <a:rPr lang="fr-FR" sz="4000" i="1" dirty="0"/>
              <a:t>T</a:t>
            </a:r>
            <a:r>
              <a:rPr lang="fr-FR" sz="4000" dirty="0"/>
              <a:t>, en temps (sous) linéaire</a:t>
            </a:r>
          </a:p>
          <a:p>
            <a:pPr>
              <a:lnSpc>
                <a:spcPct val="120000"/>
              </a:lnSpc>
              <a:defRPr/>
            </a:pPr>
            <a:r>
              <a:rPr lang="fr-FR" sz="4000" dirty="0">
                <a:solidFill>
                  <a:srgbClr val="FF0000"/>
                </a:solidFill>
              </a:rPr>
              <a:t>Phase de vérification: </a:t>
            </a:r>
            <a:r>
              <a:rPr lang="fr-FR" sz="4000" dirty="0"/>
              <a:t>Utiliser une méthode de </a:t>
            </a:r>
            <a:r>
              <a:rPr lang="fr-FR" sz="4000" dirty="0">
                <a:solidFill>
                  <a:srgbClr val="0070C0"/>
                </a:solidFill>
              </a:rPr>
              <a:t>recherche approchée</a:t>
            </a:r>
            <a:r>
              <a:rPr lang="fr-FR" sz="4000" dirty="0">
                <a:solidFill>
                  <a:schemeClr val="accent6"/>
                </a:solidFill>
              </a:rPr>
              <a:t> </a:t>
            </a:r>
            <a:r>
              <a:rPr lang="fr-FR" sz="4000" dirty="0"/>
              <a:t>dans un intervalle restreint autour de chaque facteur trouvé, en temps (sous) linéaire.</a:t>
            </a:r>
          </a:p>
          <a:p>
            <a:pPr marL="0" indent="0">
              <a:buNone/>
            </a:pPr>
            <a:endParaRPr lang="en-CA" sz="3500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47703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Algorithmes</a:t>
            </a:r>
            <a:r>
              <a:rPr lang="en-CA" dirty="0"/>
              <a:t> de </a:t>
            </a:r>
            <a:r>
              <a:rPr lang="en-CA" dirty="0" err="1"/>
              <a:t>filtrage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710" y="1340768"/>
            <a:ext cx="8229600" cy="1828800"/>
          </a:xfrm>
        </p:spPr>
        <p:txBody>
          <a:bodyPr>
            <a:normAutofit/>
          </a:bodyPr>
          <a:lstStyle/>
          <a:p>
            <a:r>
              <a:rPr lang="fr-FR" dirty="0"/>
              <a:t>Les </a:t>
            </a:r>
            <a:r>
              <a:rPr lang="fr-FR" dirty="0" err="1"/>
              <a:t>k-mers</a:t>
            </a:r>
            <a:r>
              <a:rPr lang="fr-FR" dirty="0"/>
              <a:t> définissent des ancrages dans la table de programmation dynamique </a:t>
            </a:r>
          </a:p>
          <a:p>
            <a:pPr marL="0" indent="0">
              <a:buNone/>
            </a:pPr>
            <a:r>
              <a:rPr lang="en-CA" dirty="0"/>
              <a:t>P = p</a:t>
            </a:r>
            <a:r>
              <a:rPr lang="en-CA" baseline="-25000" dirty="0"/>
              <a:t>1</a:t>
            </a:r>
            <a:r>
              <a:rPr lang="en-CA" dirty="0"/>
              <a:t>p</a:t>
            </a:r>
            <a:r>
              <a:rPr lang="en-CA" baseline="-25000" dirty="0"/>
              <a:t>2</a:t>
            </a:r>
            <a:r>
              <a:rPr lang="en-CA" dirty="0"/>
              <a:t>p</a:t>
            </a:r>
            <a:r>
              <a:rPr lang="en-CA" baseline="-25000" dirty="0"/>
              <a:t>3</a:t>
            </a:r>
            <a:r>
              <a:rPr lang="en-CA" dirty="0"/>
              <a:t>p</a:t>
            </a:r>
            <a:r>
              <a:rPr lang="en-CA" baseline="-25000" dirty="0"/>
              <a:t>4</a:t>
            </a:r>
            <a:endParaRPr lang="fr-CA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681078" y="3573016"/>
            <a:ext cx="8208912" cy="288032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6" name="Connecteur droit 5"/>
          <p:cNvCxnSpPr/>
          <p:nvPr/>
        </p:nvCxnSpPr>
        <p:spPr>
          <a:xfrm>
            <a:off x="681078" y="429309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81078" y="5015925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81078" y="573325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42385" y="3542459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1</a:t>
            </a:r>
            <a:endParaRPr lang="fr-CA" sz="2800" baseline="-25000" dirty="0"/>
          </a:p>
        </p:txBody>
      </p:sp>
      <p:sp>
        <p:nvSpPr>
          <p:cNvPr id="10" name="ZoneTexte 9"/>
          <p:cNvSpPr txBox="1"/>
          <p:nvPr/>
        </p:nvSpPr>
        <p:spPr>
          <a:xfrm>
            <a:off x="226023" y="4293096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2</a:t>
            </a:r>
            <a:endParaRPr lang="fr-CA" sz="2800" baseline="-25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26022" y="5010324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3</a:t>
            </a:r>
            <a:endParaRPr lang="fr-CA" sz="2800" baseline="-25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26023" y="5749177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4</a:t>
            </a:r>
            <a:endParaRPr lang="fr-CA" sz="2800" baseline="-25000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1689190" y="501592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769310" y="429309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849430" y="357301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441718" y="4306268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7930343" y="573730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689190" y="3573016"/>
            <a:ext cx="0" cy="144016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69310" y="3573016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6441718" y="3559844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930343" y="3559844"/>
            <a:ext cx="18045" cy="218933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1689190" y="3356992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769310" y="3346996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452062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7930343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4192687" y="2920976"/>
            <a:ext cx="409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T</a:t>
            </a:r>
            <a:endParaRPr lang="fr-CA" sz="3600" baseline="-25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-44261" y="4604392"/>
            <a:ext cx="423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P</a:t>
            </a:r>
            <a:endParaRPr lang="fr-CA" sz="3600" baseline="-25000" dirty="0"/>
          </a:p>
        </p:txBody>
      </p:sp>
    </p:spTree>
    <p:extLst>
      <p:ext uri="{BB962C8B-B14F-4D97-AF65-F5344CB8AC3E}">
        <p14:creationId xmlns:p14="http://schemas.microsoft.com/office/powerpoint/2010/main" val="2664829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Algorithmes</a:t>
            </a:r>
            <a:r>
              <a:rPr lang="en-CA" dirty="0"/>
              <a:t> de </a:t>
            </a:r>
            <a:r>
              <a:rPr lang="en-CA" dirty="0" err="1"/>
              <a:t>filtrage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710" y="1340768"/>
            <a:ext cx="8229600" cy="1828800"/>
          </a:xfrm>
        </p:spPr>
        <p:txBody>
          <a:bodyPr>
            <a:normAutofit/>
          </a:bodyPr>
          <a:lstStyle/>
          <a:p>
            <a:r>
              <a:rPr lang="fr-FR" dirty="0"/>
              <a:t>Les </a:t>
            </a:r>
            <a:r>
              <a:rPr lang="fr-FR" dirty="0" err="1"/>
              <a:t>k-mers</a:t>
            </a:r>
            <a:r>
              <a:rPr lang="fr-FR" dirty="0"/>
              <a:t> définissent des ancrages dans la table de programmation dynamique </a:t>
            </a:r>
          </a:p>
          <a:p>
            <a:pPr marL="0" indent="0">
              <a:buNone/>
            </a:pPr>
            <a:r>
              <a:rPr lang="en-CA" dirty="0"/>
              <a:t>P = p</a:t>
            </a:r>
            <a:r>
              <a:rPr lang="en-CA" baseline="-25000" dirty="0"/>
              <a:t>1</a:t>
            </a:r>
            <a:r>
              <a:rPr lang="en-CA" dirty="0"/>
              <a:t>p</a:t>
            </a:r>
            <a:r>
              <a:rPr lang="en-CA" baseline="-25000" dirty="0"/>
              <a:t>2</a:t>
            </a:r>
            <a:r>
              <a:rPr lang="en-CA" dirty="0"/>
              <a:t>p</a:t>
            </a:r>
            <a:r>
              <a:rPr lang="en-CA" baseline="-25000" dirty="0"/>
              <a:t>3</a:t>
            </a:r>
            <a:r>
              <a:rPr lang="en-CA" dirty="0"/>
              <a:t>p</a:t>
            </a:r>
            <a:r>
              <a:rPr lang="en-CA" baseline="-25000" dirty="0"/>
              <a:t>4</a:t>
            </a:r>
            <a:endParaRPr lang="fr-CA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681078" y="3573016"/>
            <a:ext cx="8208912" cy="288032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6" name="Connecteur droit 5"/>
          <p:cNvCxnSpPr/>
          <p:nvPr/>
        </p:nvCxnSpPr>
        <p:spPr>
          <a:xfrm>
            <a:off x="681078" y="429309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81078" y="5015925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81078" y="573325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42385" y="3542459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1</a:t>
            </a:r>
            <a:endParaRPr lang="fr-CA" sz="2800" baseline="-25000" dirty="0"/>
          </a:p>
        </p:txBody>
      </p:sp>
      <p:sp>
        <p:nvSpPr>
          <p:cNvPr id="10" name="ZoneTexte 9"/>
          <p:cNvSpPr txBox="1"/>
          <p:nvPr/>
        </p:nvSpPr>
        <p:spPr>
          <a:xfrm>
            <a:off x="226023" y="4293096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2</a:t>
            </a:r>
            <a:endParaRPr lang="fr-CA" sz="2800" baseline="-25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26022" y="5010324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3</a:t>
            </a:r>
            <a:endParaRPr lang="fr-CA" sz="2800" baseline="-25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26023" y="5749177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4</a:t>
            </a:r>
            <a:endParaRPr lang="fr-CA" sz="2800" baseline="-25000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1689190" y="501592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769310" y="429309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849430" y="357301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441718" y="4306268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7930343" y="573730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689190" y="3573016"/>
            <a:ext cx="0" cy="144016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69310" y="3573016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6441718" y="3559844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930343" y="3559844"/>
            <a:ext cx="18045" cy="218933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1689190" y="3356992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769310" y="3346996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452062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7930343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4192687" y="2920976"/>
            <a:ext cx="409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T</a:t>
            </a:r>
            <a:endParaRPr lang="fr-CA" sz="3600" baseline="-25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-44261" y="4604392"/>
            <a:ext cx="423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P</a:t>
            </a:r>
            <a:endParaRPr lang="fr-CA" sz="3600" baseline="-25000" dirty="0"/>
          </a:p>
        </p:txBody>
      </p:sp>
      <p:cxnSp>
        <p:nvCxnSpPr>
          <p:cNvPr id="36" name="Connecteur droit 35"/>
          <p:cNvCxnSpPr>
            <a:stCxn id="10" idx="3"/>
          </p:cNvCxnSpPr>
          <p:nvPr/>
        </p:nvCxnSpPr>
        <p:spPr>
          <a:xfrm>
            <a:off x="721672" y="4554706"/>
            <a:ext cx="1906112" cy="189863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721672" y="3555795"/>
            <a:ext cx="2897862" cy="289754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1689190" y="3605391"/>
            <a:ext cx="2708040" cy="286516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627784" y="360539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3453386" y="360539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221788" y="351920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6117682" y="3538720"/>
            <a:ext cx="2820773" cy="280890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5292080" y="3605391"/>
            <a:ext cx="3004390" cy="286516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4547661" y="6465059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/>
              <a:t>+/-d</a:t>
            </a:r>
            <a:endParaRPr lang="fr-CA" sz="2000" b="1" dirty="0"/>
          </a:p>
        </p:txBody>
      </p:sp>
    </p:spTree>
    <p:extLst>
      <p:ext uri="{BB962C8B-B14F-4D97-AF65-F5344CB8AC3E}">
        <p14:creationId xmlns:p14="http://schemas.microsoft.com/office/powerpoint/2010/main" val="3682329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Algorithmes</a:t>
            </a:r>
            <a:r>
              <a:rPr lang="en-CA" dirty="0"/>
              <a:t> de </a:t>
            </a:r>
            <a:r>
              <a:rPr lang="en-CA" dirty="0" err="1"/>
              <a:t>filtrage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4710" y="1340768"/>
            <a:ext cx="8229600" cy="1828800"/>
          </a:xfrm>
        </p:spPr>
        <p:txBody>
          <a:bodyPr>
            <a:normAutofit/>
          </a:bodyPr>
          <a:lstStyle/>
          <a:p>
            <a:r>
              <a:rPr lang="fr-FR" dirty="0"/>
              <a:t>Les </a:t>
            </a:r>
            <a:r>
              <a:rPr lang="fr-FR" dirty="0" err="1"/>
              <a:t>k-mers</a:t>
            </a:r>
            <a:r>
              <a:rPr lang="fr-FR" dirty="0"/>
              <a:t> définissent des ancrages dans la table de programmation dynamique </a:t>
            </a:r>
          </a:p>
          <a:p>
            <a:pPr marL="0" indent="0">
              <a:buNone/>
            </a:pPr>
            <a:r>
              <a:rPr lang="en-CA" dirty="0"/>
              <a:t>P = p</a:t>
            </a:r>
            <a:r>
              <a:rPr lang="en-CA" baseline="-25000" dirty="0"/>
              <a:t>1</a:t>
            </a:r>
            <a:r>
              <a:rPr lang="en-CA" dirty="0"/>
              <a:t>p</a:t>
            </a:r>
            <a:r>
              <a:rPr lang="en-CA" baseline="-25000" dirty="0"/>
              <a:t>2</a:t>
            </a:r>
            <a:r>
              <a:rPr lang="en-CA" dirty="0"/>
              <a:t>p</a:t>
            </a:r>
            <a:r>
              <a:rPr lang="en-CA" baseline="-25000" dirty="0"/>
              <a:t>3</a:t>
            </a:r>
            <a:r>
              <a:rPr lang="en-CA" dirty="0"/>
              <a:t>p</a:t>
            </a:r>
            <a:r>
              <a:rPr lang="en-CA" baseline="-25000" dirty="0"/>
              <a:t>4</a:t>
            </a:r>
            <a:endParaRPr lang="fr-CA" baseline="-25000" dirty="0"/>
          </a:p>
        </p:txBody>
      </p:sp>
      <p:sp>
        <p:nvSpPr>
          <p:cNvPr id="4" name="Rectangle 3"/>
          <p:cNvSpPr/>
          <p:nvPr/>
        </p:nvSpPr>
        <p:spPr>
          <a:xfrm>
            <a:off x="681078" y="3573016"/>
            <a:ext cx="8208912" cy="288032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A"/>
          </a:p>
        </p:txBody>
      </p:sp>
      <p:cxnSp>
        <p:nvCxnSpPr>
          <p:cNvPr id="6" name="Connecteur droit 5"/>
          <p:cNvCxnSpPr/>
          <p:nvPr/>
        </p:nvCxnSpPr>
        <p:spPr>
          <a:xfrm>
            <a:off x="681078" y="429309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81078" y="5015925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81078" y="5733256"/>
            <a:ext cx="820891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242385" y="3542459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1</a:t>
            </a:r>
            <a:endParaRPr lang="fr-CA" sz="2800" baseline="-25000" dirty="0"/>
          </a:p>
        </p:txBody>
      </p:sp>
      <p:sp>
        <p:nvSpPr>
          <p:cNvPr id="10" name="ZoneTexte 9"/>
          <p:cNvSpPr txBox="1"/>
          <p:nvPr/>
        </p:nvSpPr>
        <p:spPr>
          <a:xfrm>
            <a:off x="226023" y="4293096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2</a:t>
            </a:r>
            <a:endParaRPr lang="fr-CA" sz="2800" baseline="-25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226022" y="5010324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3</a:t>
            </a:r>
            <a:endParaRPr lang="fr-CA" sz="2800" baseline="-25000" dirty="0"/>
          </a:p>
        </p:txBody>
      </p:sp>
      <p:sp>
        <p:nvSpPr>
          <p:cNvPr id="12" name="ZoneTexte 11"/>
          <p:cNvSpPr txBox="1"/>
          <p:nvPr/>
        </p:nvSpPr>
        <p:spPr>
          <a:xfrm>
            <a:off x="226023" y="5749177"/>
            <a:ext cx="4956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/>
              <a:t>p</a:t>
            </a:r>
            <a:r>
              <a:rPr lang="en-CA" sz="2800" baseline="-25000" dirty="0"/>
              <a:t>4</a:t>
            </a:r>
            <a:endParaRPr lang="fr-CA" sz="2800" baseline="-25000" dirty="0"/>
          </a:p>
        </p:txBody>
      </p:sp>
      <p:cxnSp>
        <p:nvCxnSpPr>
          <p:cNvPr id="14" name="Connecteur droit 13"/>
          <p:cNvCxnSpPr/>
          <p:nvPr/>
        </p:nvCxnSpPr>
        <p:spPr>
          <a:xfrm>
            <a:off x="1689190" y="501592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>
            <a:off x="2769310" y="429309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3849430" y="3573016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6441718" y="4306268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7930343" y="5737305"/>
            <a:ext cx="720080" cy="733252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1689190" y="3573016"/>
            <a:ext cx="0" cy="1440160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>
            <a:off x="2769310" y="3573016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>
            <a:off x="6441718" y="3559844"/>
            <a:ext cx="0" cy="733252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/>
          <p:cNvCxnSpPr/>
          <p:nvPr/>
        </p:nvCxnSpPr>
        <p:spPr>
          <a:xfrm>
            <a:off x="7930343" y="3559844"/>
            <a:ext cx="18045" cy="2189333"/>
          </a:xfrm>
          <a:prstGeom prst="line">
            <a:avLst/>
          </a:prstGeom>
          <a:ln w="571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1689190" y="3356992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/>
          <p:nvPr/>
        </p:nvCxnSpPr>
        <p:spPr>
          <a:xfrm>
            <a:off x="2769310" y="3346996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6452062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7930343" y="3342770"/>
            <a:ext cx="0" cy="202852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4192687" y="2920976"/>
            <a:ext cx="4090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T</a:t>
            </a:r>
            <a:endParaRPr lang="fr-CA" sz="3600" baseline="-25000" dirty="0"/>
          </a:p>
        </p:txBody>
      </p:sp>
      <p:sp>
        <p:nvSpPr>
          <p:cNvPr id="33" name="ZoneTexte 32"/>
          <p:cNvSpPr txBox="1"/>
          <p:nvPr/>
        </p:nvSpPr>
        <p:spPr>
          <a:xfrm>
            <a:off x="-44261" y="4604392"/>
            <a:ext cx="4235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3600" dirty="0"/>
              <a:t>P</a:t>
            </a:r>
            <a:endParaRPr lang="fr-CA" sz="3600" baseline="-25000" dirty="0"/>
          </a:p>
        </p:txBody>
      </p:sp>
      <p:cxnSp>
        <p:nvCxnSpPr>
          <p:cNvPr id="36" name="Connecteur droit 35"/>
          <p:cNvCxnSpPr>
            <a:stCxn id="10" idx="3"/>
          </p:cNvCxnSpPr>
          <p:nvPr/>
        </p:nvCxnSpPr>
        <p:spPr>
          <a:xfrm>
            <a:off x="721672" y="4554706"/>
            <a:ext cx="1906112" cy="1898630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721672" y="3555795"/>
            <a:ext cx="2897862" cy="2897541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1689190" y="3605391"/>
            <a:ext cx="2708040" cy="286516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627784" y="360539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3453386" y="360539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4221788" y="3519201"/>
            <a:ext cx="2664296" cy="2847945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/>
          <p:cNvCxnSpPr/>
          <p:nvPr/>
        </p:nvCxnSpPr>
        <p:spPr>
          <a:xfrm>
            <a:off x="6117682" y="3538720"/>
            <a:ext cx="2820773" cy="280890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/>
          <p:cNvCxnSpPr/>
          <p:nvPr/>
        </p:nvCxnSpPr>
        <p:spPr>
          <a:xfrm>
            <a:off x="5292080" y="3605391"/>
            <a:ext cx="3004390" cy="2865166"/>
          </a:xfrm>
          <a:prstGeom prst="lin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4547661" y="6465059"/>
            <a:ext cx="6399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000" b="1" dirty="0"/>
              <a:t>+/-d</a:t>
            </a:r>
            <a:endParaRPr lang="fr-CA" sz="2000" b="1" dirty="0"/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DFCF3EDA-CF5F-4A90-A62F-74EA4DDD9327}"/>
              </a:ext>
            </a:extLst>
          </p:cNvPr>
          <p:cNvCxnSpPr>
            <a:cxnSpLocks/>
          </p:cNvCxnSpPr>
          <p:nvPr/>
        </p:nvCxnSpPr>
        <p:spPr>
          <a:xfrm flipH="1">
            <a:off x="827584" y="4065679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17039F01-6F62-4DC6-A703-4895210917D5}"/>
              </a:ext>
            </a:extLst>
          </p:cNvPr>
          <p:cNvCxnSpPr>
            <a:cxnSpLocks/>
          </p:cNvCxnSpPr>
          <p:nvPr/>
        </p:nvCxnSpPr>
        <p:spPr>
          <a:xfrm flipH="1">
            <a:off x="1070963" y="4301220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>
            <a:extLst>
              <a:ext uri="{FF2B5EF4-FFF2-40B4-BE49-F238E27FC236}">
                <a16:creationId xmlns:a16="http://schemas.microsoft.com/office/drawing/2014/main" id="{89B34CC5-AD5A-4BA5-871C-5E3E71382421}"/>
              </a:ext>
            </a:extLst>
          </p:cNvPr>
          <p:cNvCxnSpPr>
            <a:cxnSpLocks/>
          </p:cNvCxnSpPr>
          <p:nvPr/>
        </p:nvCxnSpPr>
        <p:spPr>
          <a:xfrm flipH="1">
            <a:off x="1300886" y="4503001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>
            <a:extLst>
              <a:ext uri="{FF2B5EF4-FFF2-40B4-BE49-F238E27FC236}">
                <a16:creationId xmlns:a16="http://schemas.microsoft.com/office/drawing/2014/main" id="{DFD048E4-7D11-4400-8240-7FA2FA040F7F}"/>
              </a:ext>
            </a:extLst>
          </p:cNvPr>
          <p:cNvCxnSpPr>
            <a:cxnSpLocks/>
          </p:cNvCxnSpPr>
          <p:nvPr/>
        </p:nvCxnSpPr>
        <p:spPr>
          <a:xfrm flipH="1">
            <a:off x="1512579" y="4725340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378E506F-D28A-4434-BEE7-56FE4356B421}"/>
              </a:ext>
            </a:extLst>
          </p:cNvPr>
          <p:cNvCxnSpPr>
            <a:cxnSpLocks/>
          </p:cNvCxnSpPr>
          <p:nvPr/>
        </p:nvCxnSpPr>
        <p:spPr>
          <a:xfrm flipH="1">
            <a:off x="1788293" y="4980802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BA0DCE96-C36C-45BB-A5BA-D05DA76BF847}"/>
              </a:ext>
            </a:extLst>
          </p:cNvPr>
          <p:cNvCxnSpPr>
            <a:cxnSpLocks/>
          </p:cNvCxnSpPr>
          <p:nvPr/>
        </p:nvCxnSpPr>
        <p:spPr>
          <a:xfrm flipH="1">
            <a:off x="2052782" y="5248534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39FBFCA0-90E3-4CB5-A959-397E2C3079A3}"/>
              </a:ext>
            </a:extLst>
          </p:cNvPr>
          <p:cNvCxnSpPr>
            <a:cxnSpLocks/>
          </p:cNvCxnSpPr>
          <p:nvPr/>
        </p:nvCxnSpPr>
        <p:spPr>
          <a:xfrm flipH="1">
            <a:off x="2266288" y="5476227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50A0102D-E057-4D81-AA6F-403277D5DC57}"/>
              </a:ext>
            </a:extLst>
          </p:cNvPr>
          <p:cNvCxnSpPr>
            <a:cxnSpLocks/>
          </p:cNvCxnSpPr>
          <p:nvPr/>
        </p:nvCxnSpPr>
        <p:spPr>
          <a:xfrm flipH="1">
            <a:off x="2491475" y="5694257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7870207B-1E3A-48B0-94D8-94FBF5BD01FF}"/>
              </a:ext>
            </a:extLst>
          </p:cNvPr>
          <p:cNvCxnSpPr>
            <a:cxnSpLocks/>
          </p:cNvCxnSpPr>
          <p:nvPr/>
        </p:nvCxnSpPr>
        <p:spPr>
          <a:xfrm flipH="1">
            <a:off x="2229250" y="3556898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3D052B7E-D352-49C0-AB66-4274FB80A5E4}"/>
              </a:ext>
            </a:extLst>
          </p:cNvPr>
          <p:cNvCxnSpPr>
            <a:cxnSpLocks/>
          </p:cNvCxnSpPr>
          <p:nvPr/>
        </p:nvCxnSpPr>
        <p:spPr>
          <a:xfrm flipH="1">
            <a:off x="2412276" y="3811123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necteur droit 52">
            <a:extLst>
              <a:ext uri="{FF2B5EF4-FFF2-40B4-BE49-F238E27FC236}">
                <a16:creationId xmlns:a16="http://schemas.microsoft.com/office/drawing/2014/main" id="{CA315AB9-41EC-4ECC-B6FC-C06F38C190F9}"/>
              </a:ext>
            </a:extLst>
          </p:cNvPr>
          <p:cNvCxnSpPr>
            <a:cxnSpLocks/>
          </p:cNvCxnSpPr>
          <p:nvPr/>
        </p:nvCxnSpPr>
        <p:spPr>
          <a:xfrm flipH="1">
            <a:off x="2667053" y="4034966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6B6BE899-AAF3-4C65-9EE4-C94D72721801}"/>
              </a:ext>
            </a:extLst>
          </p:cNvPr>
          <p:cNvCxnSpPr>
            <a:cxnSpLocks/>
          </p:cNvCxnSpPr>
          <p:nvPr/>
        </p:nvCxnSpPr>
        <p:spPr>
          <a:xfrm flipH="1">
            <a:off x="2910647" y="4309017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cteur droit 54">
            <a:extLst>
              <a:ext uri="{FF2B5EF4-FFF2-40B4-BE49-F238E27FC236}">
                <a16:creationId xmlns:a16="http://schemas.microsoft.com/office/drawing/2014/main" id="{F0E00772-8FEE-4090-B064-E0BDDA729E52}"/>
              </a:ext>
            </a:extLst>
          </p:cNvPr>
          <p:cNvCxnSpPr>
            <a:cxnSpLocks/>
          </p:cNvCxnSpPr>
          <p:nvPr/>
        </p:nvCxnSpPr>
        <p:spPr>
          <a:xfrm flipH="1">
            <a:off x="3124845" y="4534154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 droit 55">
            <a:extLst>
              <a:ext uri="{FF2B5EF4-FFF2-40B4-BE49-F238E27FC236}">
                <a16:creationId xmlns:a16="http://schemas.microsoft.com/office/drawing/2014/main" id="{B2F8B76A-3FCA-4E7D-B4DC-E8DD15C8FD0E}"/>
              </a:ext>
            </a:extLst>
          </p:cNvPr>
          <p:cNvCxnSpPr>
            <a:cxnSpLocks/>
          </p:cNvCxnSpPr>
          <p:nvPr/>
        </p:nvCxnSpPr>
        <p:spPr>
          <a:xfrm flipH="1">
            <a:off x="3378461" y="4778327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cteur droit 56">
            <a:extLst>
              <a:ext uri="{FF2B5EF4-FFF2-40B4-BE49-F238E27FC236}">
                <a16:creationId xmlns:a16="http://schemas.microsoft.com/office/drawing/2014/main" id="{E8323DC4-959E-411E-8EAE-E86659FF6B17}"/>
              </a:ext>
            </a:extLst>
          </p:cNvPr>
          <p:cNvCxnSpPr>
            <a:cxnSpLocks/>
          </p:cNvCxnSpPr>
          <p:nvPr/>
        </p:nvCxnSpPr>
        <p:spPr>
          <a:xfrm flipH="1">
            <a:off x="3621492" y="5054291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57">
            <a:extLst>
              <a:ext uri="{FF2B5EF4-FFF2-40B4-BE49-F238E27FC236}">
                <a16:creationId xmlns:a16="http://schemas.microsoft.com/office/drawing/2014/main" id="{1D1C7B6E-0E51-4CE5-BB60-49794F4CB063}"/>
              </a:ext>
            </a:extLst>
          </p:cNvPr>
          <p:cNvCxnSpPr>
            <a:cxnSpLocks/>
          </p:cNvCxnSpPr>
          <p:nvPr/>
        </p:nvCxnSpPr>
        <p:spPr>
          <a:xfrm flipH="1">
            <a:off x="3824374" y="5293205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necteur droit 58">
            <a:extLst>
              <a:ext uri="{FF2B5EF4-FFF2-40B4-BE49-F238E27FC236}">
                <a16:creationId xmlns:a16="http://schemas.microsoft.com/office/drawing/2014/main" id="{332BC6BA-44A7-476D-94E2-5C650462DE86}"/>
              </a:ext>
            </a:extLst>
          </p:cNvPr>
          <p:cNvCxnSpPr>
            <a:cxnSpLocks/>
          </p:cNvCxnSpPr>
          <p:nvPr/>
        </p:nvCxnSpPr>
        <p:spPr>
          <a:xfrm flipH="1">
            <a:off x="4077776" y="5537409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>
            <a:extLst>
              <a:ext uri="{FF2B5EF4-FFF2-40B4-BE49-F238E27FC236}">
                <a16:creationId xmlns:a16="http://schemas.microsoft.com/office/drawing/2014/main" id="{A7F7D8CD-E6A8-4DEB-9134-DA35A004B354}"/>
              </a:ext>
            </a:extLst>
          </p:cNvPr>
          <p:cNvCxnSpPr>
            <a:cxnSpLocks/>
          </p:cNvCxnSpPr>
          <p:nvPr/>
        </p:nvCxnSpPr>
        <p:spPr>
          <a:xfrm flipH="1">
            <a:off x="4292068" y="5732777"/>
            <a:ext cx="432048" cy="65946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>
            <a:extLst>
              <a:ext uri="{FF2B5EF4-FFF2-40B4-BE49-F238E27FC236}">
                <a16:creationId xmlns:a16="http://schemas.microsoft.com/office/drawing/2014/main" id="{225AA806-35E2-40F7-B171-E2C6AA485ED3}"/>
              </a:ext>
            </a:extLst>
          </p:cNvPr>
          <p:cNvCxnSpPr>
            <a:cxnSpLocks/>
          </p:cNvCxnSpPr>
          <p:nvPr/>
        </p:nvCxnSpPr>
        <p:spPr>
          <a:xfrm flipH="1">
            <a:off x="4088502" y="3762675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>
            <a:extLst>
              <a:ext uri="{FF2B5EF4-FFF2-40B4-BE49-F238E27FC236}">
                <a16:creationId xmlns:a16="http://schemas.microsoft.com/office/drawing/2014/main" id="{4CF7E88F-1E4B-4FCF-A1DE-2A13922D3C57}"/>
              </a:ext>
            </a:extLst>
          </p:cNvPr>
          <p:cNvCxnSpPr>
            <a:cxnSpLocks/>
          </p:cNvCxnSpPr>
          <p:nvPr/>
        </p:nvCxnSpPr>
        <p:spPr>
          <a:xfrm flipH="1">
            <a:off x="4301766" y="4007358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>
            <a:extLst>
              <a:ext uri="{FF2B5EF4-FFF2-40B4-BE49-F238E27FC236}">
                <a16:creationId xmlns:a16="http://schemas.microsoft.com/office/drawing/2014/main" id="{A4496C79-E25E-41D9-A660-DA08A721D080}"/>
              </a:ext>
            </a:extLst>
          </p:cNvPr>
          <p:cNvCxnSpPr>
            <a:cxnSpLocks/>
          </p:cNvCxnSpPr>
          <p:nvPr/>
        </p:nvCxnSpPr>
        <p:spPr>
          <a:xfrm flipH="1">
            <a:off x="4535700" y="4221241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>
            <a:extLst>
              <a:ext uri="{FF2B5EF4-FFF2-40B4-BE49-F238E27FC236}">
                <a16:creationId xmlns:a16="http://schemas.microsoft.com/office/drawing/2014/main" id="{077A98B9-9B56-4639-AD2B-221DA78FCFE2}"/>
              </a:ext>
            </a:extLst>
          </p:cNvPr>
          <p:cNvCxnSpPr>
            <a:cxnSpLocks/>
          </p:cNvCxnSpPr>
          <p:nvPr/>
        </p:nvCxnSpPr>
        <p:spPr>
          <a:xfrm flipH="1">
            <a:off x="4749783" y="4432013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eur droit 64">
            <a:extLst>
              <a:ext uri="{FF2B5EF4-FFF2-40B4-BE49-F238E27FC236}">
                <a16:creationId xmlns:a16="http://schemas.microsoft.com/office/drawing/2014/main" id="{B4D971C0-1AD5-4242-823A-C5B18048BFC1}"/>
              </a:ext>
            </a:extLst>
          </p:cNvPr>
          <p:cNvCxnSpPr>
            <a:cxnSpLocks/>
          </p:cNvCxnSpPr>
          <p:nvPr/>
        </p:nvCxnSpPr>
        <p:spPr>
          <a:xfrm flipH="1">
            <a:off x="5002610" y="4682142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BA24F803-B6E8-4258-9D84-A3D57FEF2327}"/>
              </a:ext>
            </a:extLst>
          </p:cNvPr>
          <p:cNvCxnSpPr>
            <a:cxnSpLocks/>
          </p:cNvCxnSpPr>
          <p:nvPr/>
        </p:nvCxnSpPr>
        <p:spPr>
          <a:xfrm flipH="1">
            <a:off x="5197732" y="4935057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F63B99A0-C0D4-44BC-AB28-2475DE36F424}"/>
              </a:ext>
            </a:extLst>
          </p:cNvPr>
          <p:cNvCxnSpPr>
            <a:cxnSpLocks/>
          </p:cNvCxnSpPr>
          <p:nvPr/>
        </p:nvCxnSpPr>
        <p:spPr>
          <a:xfrm flipH="1">
            <a:off x="5390060" y="5158629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413F9BBB-AB4A-4445-B440-5F492EBC71E0}"/>
              </a:ext>
            </a:extLst>
          </p:cNvPr>
          <p:cNvCxnSpPr>
            <a:cxnSpLocks/>
          </p:cNvCxnSpPr>
          <p:nvPr/>
        </p:nvCxnSpPr>
        <p:spPr>
          <a:xfrm flipH="1">
            <a:off x="5603665" y="5402385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>
            <a:extLst>
              <a:ext uri="{FF2B5EF4-FFF2-40B4-BE49-F238E27FC236}">
                <a16:creationId xmlns:a16="http://schemas.microsoft.com/office/drawing/2014/main" id="{692E8849-A499-4D48-84FD-BEA8AFB56918}"/>
              </a:ext>
            </a:extLst>
          </p:cNvPr>
          <p:cNvCxnSpPr>
            <a:cxnSpLocks/>
          </p:cNvCxnSpPr>
          <p:nvPr/>
        </p:nvCxnSpPr>
        <p:spPr>
          <a:xfrm flipH="1">
            <a:off x="5828753" y="5659452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69">
            <a:extLst>
              <a:ext uri="{FF2B5EF4-FFF2-40B4-BE49-F238E27FC236}">
                <a16:creationId xmlns:a16="http://schemas.microsoft.com/office/drawing/2014/main" id="{63A047C9-5EE5-40FE-93A6-529749B6D93B}"/>
              </a:ext>
            </a:extLst>
          </p:cNvPr>
          <p:cNvCxnSpPr>
            <a:cxnSpLocks/>
          </p:cNvCxnSpPr>
          <p:nvPr/>
        </p:nvCxnSpPr>
        <p:spPr>
          <a:xfrm flipH="1">
            <a:off x="6031586" y="5870422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70">
            <a:extLst>
              <a:ext uri="{FF2B5EF4-FFF2-40B4-BE49-F238E27FC236}">
                <a16:creationId xmlns:a16="http://schemas.microsoft.com/office/drawing/2014/main" id="{4E6A93F0-977E-42B5-A296-670B9798C5F1}"/>
              </a:ext>
            </a:extLst>
          </p:cNvPr>
          <p:cNvCxnSpPr>
            <a:cxnSpLocks/>
          </p:cNvCxnSpPr>
          <p:nvPr/>
        </p:nvCxnSpPr>
        <p:spPr>
          <a:xfrm flipH="1">
            <a:off x="3917218" y="3578730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71">
            <a:extLst>
              <a:ext uri="{FF2B5EF4-FFF2-40B4-BE49-F238E27FC236}">
                <a16:creationId xmlns:a16="http://schemas.microsoft.com/office/drawing/2014/main" id="{214BDD79-CCA9-49E5-9251-F387DB8C3FC2}"/>
              </a:ext>
            </a:extLst>
          </p:cNvPr>
          <p:cNvCxnSpPr>
            <a:cxnSpLocks/>
          </p:cNvCxnSpPr>
          <p:nvPr/>
        </p:nvCxnSpPr>
        <p:spPr>
          <a:xfrm flipH="1">
            <a:off x="5867358" y="3679824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72">
            <a:extLst>
              <a:ext uri="{FF2B5EF4-FFF2-40B4-BE49-F238E27FC236}">
                <a16:creationId xmlns:a16="http://schemas.microsoft.com/office/drawing/2014/main" id="{AB865C60-C394-4554-9D45-896E9873663C}"/>
              </a:ext>
            </a:extLst>
          </p:cNvPr>
          <p:cNvCxnSpPr>
            <a:cxnSpLocks/>
          </p:cNvCxnSpPr>
          <p:nvPr/>
        </p:nvCxnSpPr>
        <p:spPr>
          <a:xfrm flipH="1">
            <a:off x="6071220" y="3852909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 droit 73">
            <a:extLst>
              <a:ext uri="{FF2B5EF4-FFF2-40B4-BE49-F238E27FC236}">
                <a16:creationId xmlns:a16="http://schemas.microsoft.com/office/drawing/2014/main" id="{A5F5D0D3-788D-4C7C-A09C-108DF1469807}"/>
              </a:ext>
            </a:extLst>
          </p:cNvPr>
          <p:cNvCxnSpPr>
            <a:cxnSpLocks/>
          </p:cNvCxnSpPr>
          <p:nvPr/>
        </p:nvCxnSpPr>
        <p:spPr>
          <a:xfrm flipH="1">
            <a:off x="6356755" y="4107070"/>
            <a:ext cx="351799" cy="472693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>
            <a:extLst>
              <a:ext uri="{FF2B5EF4-FFF2-40B4-BE49-F238E27FC236}">
                <a16:creationId xmlns:a16="http://schemas.microsoft.com/office/drawing/2014/main" id="{B84FD266-CAA6-4264-B758-C52285839240}"/>
              </a:ext>
            </a:extLst>
          </p:cNvPr>
          <p:cNvCxnSpPr>
            <a:cxnSpLocks/>
          </p:cNvCxnSpPr>
          <p:nvPr/>
        </p:nvCxnSpPr>
        <p:spPr>
          <a:xfrm flipH="1">
            <a:off x="6571385" y="4335031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75">
            <a:extLst>
              <a:ext uri="{FF2B5EF4-FFF2-40B4-BE49-F238E27FC236}">
                <a16:creationId xmlns:a16="http://schemas.microsoft.com/office/drawing/2014/main" id="{4D081ECC-9686-4C4B-AB6E-6771F1D54D32}"/>
              </a:ext>
            </a:extLst>
          </p:cNvPr>
          <p:cNvCxnSpPr>
            <a:cxnSpLocks/>
          </p:cNvCxnSpPr>
          <p:nvPr/>
        </p:nvCxnSpPr>
        <p:spPr>
          <a:xfrm flipH="1">
            <a:off x="6793790" y="4550055"/>
            <a:ext cx="410985" cy="557086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>
            <a:extLst>
              <a:ext uri="{FF2B5EF4-FFF2-40B4-BE49-F238E27FC236}">
                <a16:creationId xmlns:a16="http://schemas.microsoft.com/office/drawing/2014/main" id="{D331EFAB-16B5-425E-8B6B-4B53006F33A0}"/>
              </a:ext>
            </a:extLst>
          </p:cNvPr>
          <p:cNvCxnSpPr>
            <a:cxnSpLocks/>
          </p:cNvCxnSpPr>
          <p:nvPr/>
        </p:nvCxnSpPr>
        <p:spPr>
          <a:xfrm flipH="1">
            <a:off x="7040355" y="4806935"/>
            <a:ext cx="354694" cy="5035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4038F17B-A169-4F92-97C8-057ABA859B74}"/>
              </a:ext>
            </a:extLst>
          </p:cNvPr>
          <p:cNvCxnSpPr>
            <a:cxnSpLocks/>
          </p:cNvCxnSpPr>
          <p:nvPr/>
        </p:nvCxnSpPr>
        <p:spPr>
          <a:xfrm flipH="1">
            <a:off x="7253706" y="5026348"/>
            <a:ext cx="336465" cy="465795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78">
            <a:extLst>
              <a:ext uri="{FF2B5EF4-FFF2-40B4-BE49-F238E27FC236}">
                <a16:creationId xmlns:a16="http://schemas.microsoft.com/office/drawing/2014/main" id="{BE245006-8725-4F0A-B382-F707A0E15471}"/>
              </a:ext>
            </a:extLst>
          </p:cNvPr>
          <p:cNvCxnSpPr>
            <a:cxnSpLocks/>
          </p:cNvCxnSpPr>
          <p:nvPr/>
        </p:nvCxnSpPr>
        <p:spPr>
          <a:xfrm flipH="1">
            <a:off x="7477282" y="5212436"/>
            <a:ext cx="354694" cy="5035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1E3133F9-6896-4483-B215-55B04FC17B49}"/>
              </a:ext>
            </a:extLst>
          </p:cNvPr>
          <p:cNvCxnSpPr>
            <a:cxnSpLocks/>
          </p:cNvCxnSpPr>
          <p:nvPr/>
        </p:nvCxnSpPr>
        <p:spPr>
          <a:xfrm flipH="1">
            <a:off x="7721483" y="5435767"/>
            <a:ext cx="354694" cy="5035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80">
            <a:extLst>
              <a:ext uri="{FF2B5EF4-FFF2-40B4-BE49-F238E27FC236}">
                <a16:creationId xmlns:a16="http://schemas.microsoft.com/office/drawing/2014/main" id="{E79FC63C-D11D-49D7-AB7D-3B93610615D7}"/>
              </a:ext>
            </a:extLst>
          </p:cNvPr>
          <p:cNvCxnSpPr>
            <a:cxnSpLocks/>
          </p:cNvCxnSpPr>
          <p:nvPr/>
        </p:nvCxnSpPr>
        <p:spPr>
          <a:xfrm flipH="1">
            <a:off x="7946861" y="5630484"/>
            <a:ext cx="354694" cy="5035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F3759672-1362-47BE-8DC9-E44D42E8215E}"/>
              </a:ext>
            </a:extLst>
          </p:cNvPr>
          <p:cNvCxnSpPr>
            <a:cxnSpLocks/>
          </p:cNvCxnSpPr>
          <p:nvPr/>
        </p:nvCxnSpPr>
        <p:spPr>
          <a:xfrm flipH="1">
            <a:off x="8118753" y="5813351"/>
            <a:ext cx="354694" cy="503599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4200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2843</TotalTime>
  <Words>1992</Words>
  <Application>Microsoft Office PowerPoint</Application>
  <PresentationFormat>Affichage à l'écran (4:3)</PresentationFormat>
  <Paragraphs>253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2" baseType="lpstr">
      <vt:lpstr>Arial</vt:lpstr>
      <vt:lpstr>Calibri</vt:lpstr>
      <vt:lpstr>Courier New</vt:lpstr>
      <vt:lpstr>Garamond</vt:lpstr>
      <vt:lpstr>Script MT Bold</vt:lpstr>
      <vt:lpstr>Symbol</vt:lpstr>
      <vt:lpstr>Tahoma</vt:lpstr>
      <vt:lpstr>Wingdings</vt:lpstr>
      <vt:lpstr>Thème Office</vt:lpstr>
      <vt:lpstr>Algorithmes de filtrage</vt:lpstr>
      <vt:lpstr>Plan</vt:lpstr>
      <vt:lpstr>1. Introduction</vt:lpstr>
      <vt:lpstr>Heuristique ou méthode exacte?</vt:lpstr>
      <vt:lpstr>Heuristique</vt:lpstr>
      <vt:lpstr>2. Algorithmes de filtrage</vt:lpstr>
      <vt:lpstr>Algorithmes de filtrage</vt:lpstr>
      <vt:lpstr>Algorithmes de filtrage</vt:lpstr>
      <vt:lpstr>Algorithmes de filtrage</vt:lpstr>
      <vt:lpstr>Une méthode exacte (Baeza-Yates-Perlberg, 1992)</vt:lpstr>
      <vt:lpstr>Idée générale (Baeza-Yates-Perlberg, 1992)</vt:lpstr>
      <vt:lpstr>3. Heuristique FASTA (Lipman, Pearson 1985)</vt:lpstr>
      <vt:lpstr>Heuristique FASTA (Lipman, Pearson 1985)</vt:lpstr>
      <vt:lpstr>Présentation PowerPoint</vt:lpstr>
      <vt:lpstr>Présentation PowerPoint</vt:lpstr>
      <vt:lpstr>Taille des graines?</vt:lpstr>
      <vt:lpstr>4. Voisinage d’un mot</vt:lpstr>
      <vt:lpstr>Puissance du voisinage</vt:lpstr>
      <vt:lpstr>Puissance du voisinage</vt:lpstr>
      <vt:lpstr>5. BLAST</vt:lpstr>
      <vt:lpstr>BLAST</vt:lpstr>
      <vt:lpstr>Présentation PowerPoint</vt:lpstr>
      <vt:lpstr>Présentation PowerPoint</vt:lpstr>
      <vt:lpstr>Paramètres</vt:lpstr>
      <vt:lpstr>Évaluation statistique</vt:lpstr>
      <vt:lpstr>7. Graines espacées</vt:lpstr>
      <vt:lpstr>Exemple d’une occurrence manquée  (Exemple de B. Ma)</vt:lpstr>
      <vt:lpstr>PatternHunter utilise des “graines espacées”</vt:lpstr>
      <vt:lpstr>VI. Simulated sensitivity curves </vt:lpstr>
      <vt:lpstr>Pourquoi sensibilité meilleure?</vt:lpstr>
      <vt:lpstr>VI. Pourquoi plus rapide avec des graines espacées?</vt:lpstr>
      <vt:lpstr>Observations (B. Ma)</vt:lpstr>
      <vt:lpstr>Observations (B. Ma)</vt:lpstr>
    </vt:vector>
  </TitlesOfParts>
  <Company>Universite de Montreal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Algorithmes de filtrage</dc:title>
  <dc:creator>Nadia</dc:creator>
  <cp:lastModifiedBy>El-Mabrouk Nadia</cp:lastModifiedBy>
  <cp:revision>136</cp:revision>
  <dcterms:created xsi:type="dcterms:W3CDTF">2013-09-06T15:59:08Z</dcterms:created>
  <dcterms:modified xsi:type="dcterms:W3CDTF">2021-11-09T14:18:39Z</dcterms:modified>
</cp:coreProperties>
</file>