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0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9" r:id="rId4"/>
    <p:sldMasterId id="2147483722" r:id="rId5"/>
    <p:sldMasterId id="2147483735" r:id="rId6"/>
    <p:sldMasterId id="2147483748" r:id="rId7"/>
    <p:sldMasterId id="2147483760" r:id="rId8"/>
    <p:sldMasterId id="2147483773" r:id="rId9"/>
    <p:sldMasterId id="2147483786" r:id="rId10"/>
    <p:sldMasterId id="2147483798" r:id="rId11"/>
    <p:sldMasterId id="2147483810" r:id="rId12"/>
    <p:sldMasterId id="2147483822" r:id="rId13"/>
    <p:sldMasterId id="2147483834" r:id="rId14"/>
    <p:sldMasterId id="2147483846" r:id="rId15"/>
    <p:sldMasterId id="2147483858" r:id="rId16"/>
    <p:sldMasterId id="2147483870" r:id="rId17"/>
    <p:sldMasterId id="2147483882" r:id="rId18"/>
    <p:sldMasterId id="2147483930" r:id="rId19"/>
    <p:sldMasterId id="2147483942" r:id="rId20"/>
    <p:sldMasterId id="2147483966" r:id="rId21"/>
  </p:sldMasterIdLst>
  <p:notesMasterIdLst>
    <p:notesMasterId r:id="rId89"/>
  </p:notesMasterIdLst>
  <p:sldIdLst>
    <p:sldId id="378" r:id="rId22"/>
    <p:sldId id="380" r:id="rId23"/>
    <p:sldId id="261" r:id="rId24"/>
    <p:sldId id="262" r:id="rId25"/>
    <p:sldId id="263" r:id="rId26"/>
    <p:sldId id="264" r:id="rId27"/>
    <p:sldId id="288" r:id="rId28"/>
    <p:sldId id="287" r:id="rId29"/>
    <p:sldId id="283" r:id="rId30"/>
    <p:sldId id="282" r:id="rId31"/>
    <p:sldId id="296" r:id="rId32"/>
    <p:sldId id="295" r:id="rId33"/>
    <p:sldId id="391" r:id="rId34"/>
    <p:sldId id="392" r:id="rId35"/>
    <p:sldId id="297" r:id="rId36"/>
    <p:sldId id="364" r:id="rId37"/>
    <p:sldId id="366" r:id="rId38"/>
    <p:sldId id="393" r:id="rId39"/>
    <p:sldId id="299" r:id="rId40"/>
    <p:sldId id="311" r:id="rId41"/>
    <p:sldId id="313" r:id="rId42"/>
    <p:sldId id="315" r:id="rId43"/>
    <p:sldId id="368" r:id="rId44"/>
    <p:sldId id="369" r:id="rId45"/>
    <p:sldId id="398" r:id="rId46"/>
    <p:sldId id="317" r:id="rId47"/>
    <p:sldId id="318" r:id="rId48"/>
    <p:sldId id="399" r:id="rId49"/>
    <p:sldId id="400" r:id="rId50"/>
    <p:sldId id="401" r:id="rId51"/>
    <p:sldId id="403" r:id="rId52"/>
    <p:sldId id="312" r:id="rId53"/>
    <p:sldId id="321" r:id="rId54"/>
    <p:sldId id="322" r:id="rId55"/>
    <p:sldId id="320" r:id="rId56"/>
    <p:sldId id="404" r:id="rId57"/>
    <p:sldId id="405" r:id="rId58"/>
    <p:sldId id="406" r:id="rId59"/>
    <p:sldId id="407" r:id="rId60"/>
    <p:sldId id="394" r:id="rId61"/>
    <p:sldId id="332" r:id="rId62"/>
    <p:sldId id="333" r:id="rId63"/>
    <p:sldId id="339" r:id="rId64"/>
    <p:sldId id="340" r:id="rId65"/>
    <p:sldId id="344" r:id="rId66"/>
    <p:sldId id="341" r:id="rId67"/>
    <p:sldId id="342" r:id="rId68"/>
    <p:sldId id="326" r:id="rId69"/>
    <p:sldId id="329" r:id="rId70"/>
    <p:sldId id="330" r:id="rId71"/>
    <p:sldId id="331" r:id="rId72"/>
    <p:sldId id="395" r:id="rId73"/>
    <p:sldId id="346" r:id="rId74"/>
    <p:sldId id="347" r:id="rId75"/>
    <p:sldId id="348" r:id="rId76"/>
    <p:sldId id="351" r:id="rId77"/>
    <p:sldId id="352" r:id="rId78"/>
    <p:sldId id="353" r:id="rId79"/>
    <p:sldId id="360" r:id="rId80"/>
    <p:sldId id="362" r:id="rId81"/>
    <p:sldId id="355" r:id="rId82"/>
    <p:sldId id="350" r:id="rId83"/>
    <p:sldId id="361" r:id="rId84"/>
    <p:sldId id="356" r:id="rId85"/>
    <p:sldId id="397" r:id="rId86"/>
    <p:sldId id="396" r:id="rId87"/>
    <p:sldId id="30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92FC95"/>
    <a:srgbClr val="99FF33"/>
    <a:srgbClr val="00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62171" autoAdjust="0"/>
  </p:normalViewPr>
  <p:slideViewPr>
    <p:cSldViewPr snapToGrid="0">
      <p:cViewPr varScale="1">
        <p:scale>
          <a:sx n="43" d="100"/>
          <a:sy n="43" d="100"/>
        </p:scale>
        <p:origin x="206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ques_understanding_overall_combin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ques_understanding_overall_combin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ques_understanding_overall_combin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ques_understanding_overall_combin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img_understanding_overall_combin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img_understanding_overall_combine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img_understanding_overall_combin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img_understanding_overall_combin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mmer2016\EMNLP\Project\Results\img_understanding_overall_combine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overall!$B$1</c:f>
              <c:strCache>
                <c:ptCount val="1"/>
                <c:pt idx="0">
                  <c:v>Without Attention</c:v>
                </c:pt>
              </c:strCache>
            </c:strRef>
          </c:tx>
          <c:spPr>
            <a:ln w="190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overall!$A$2:$A$22</c:f>
              <c:strCache>
                <c:ptCount val="21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95 - 99</c:v>
                </c:pt>
                <c:pt idx="20">
                  <c:v>100    </c:v>
                </c:pt>
              </c:strCache>
            </c:strRef>
          </c:cat>
          <c:val>
            <c:numRef>
              <c:f>overall!$B$2:$B$22</c:f>
              <c:numCache>
                <c:formatCode>General</c:formatCode>
                <c:ptCount val="21"/>
                <c:pt idx="0">
                  <c:v>16.666666670000001</c:v>
                </c:pt>
                <c:pt idx="1">
                  <c:v>2.5435584379999998</c:v>
                </c:pt>
                <c:pt idx="2">
                  <c:v>2.826390086</c:v>
                </c:pt>
                <c:pt idx="3">
                  <c:v>5.914413122</c:v>
                </c:pt>
                <c:pt idx="4">
                  <c:v>8.4752538580000003</c:v>
                </c:pt>
                <c:pt idx="5">
                  <c:v>17.536487869999998</c:v>
                </c:pt>
                <c:pt idx="6">
                  <c:v>25.319456280000001</c:v>
                </c:pt>
                <c:pt idx="7">
                  <c:v>38.217200759999997</c:v>
                </c:pt>
                <c:pt idx="8">
                  <c:v>30.303896810000001</c:v>
                </c:pt>
                <c:pt idx="9">
                  <c:v>36.096579480000003</c:v>
                </c:pt>
                <c:pt idx="10">
                  <c:v>41.221631780000003</c:v>
                </c:pt>
                <c:pt idx="11">
                  <c:v>45.42477942</c:v>
                </c:pt>
                <c:pt idx="12">
                  <c:v>51.084478470000001</c:v>
                </c:pt>
                <c:pt idx="13">
                  <c:v>50.373913770000001</c:v>
                </c:pt>
                <c:pt idx="14">
                  <c:v>54.348634349999998</c:v>
                </c:pt>
                <c:pt idx="15">
                  <c:v>58.683937559999997</c:v>
                </c:pt>
                <c:pt idx="16">
                  <c:v>69.657513010000002</c:v>
                </c:pt>
                <c:pt idx="17">
                  <c:v>75.11134989</c:v>
                </c:pt>
                <c:pt idx="18">
                  <c:v>76.953320469999994</c:v>
                </c:pt>
                <c:pt idx="19">
                  <c:v>84.444444439999998</c:v>
                </c:pt>
                <c:pt idx="2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407424"/>
        <c:axId val="1407414496"/>
      </c:lineChart>
      <c:catAx>
        <c:axId val="1407407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% of question length fed</a:t>
                </a:r>
                <a:r>
                  <a:rPr lang="en-US" sz="2000" baseline="0" dirty="0"/>
                  <a:t> as input to the model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414496"/>
        <c:crosses val="autoZero"/>
        <c:auto val="1"/>
        <c:lblAlgn val="ctr"/>
        <c:lblOffset val="100"/>
        <c:noMultiLvlLbl val="0"/>
      </c:catAx>
      <c:valAx>
        <c:axId val="1407414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% of questions for which responses remain same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40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overall!$B$1</c:f>
              <c:strCache>
                <c:ptCount val="1"/>
                <c:pt idx="0">
                  <c:v>Without Attention</c:v>
                </c:pt>
              </c:strCache>
            </c:strRef>
          </c:tx>
          <c:spPr>
            <a:ln w="190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overall!$A$2:$A$22</c:f>
              <c:strCache>
                <c:ptCount val="21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95 - 99</c:v>
                </c:pt>
                <c:pt idx="20">
                  <c:v>100    </c:v>
                </c:pt>
              </c:strCache>
            </c:strRef>
          </c:cat>
          <c:val>
            <c:numRef>
              <c:f>overall!$B$2:$B$22</c:f>
              <c:numCache>
                <c:formatCode>General</c:formatCode>
                <c:ptCount val="21"/>
                <c:pt idx="0">
                  <c:v>16.666666670000001</c:v>
                </c:pt>
                <c:pt idx="1">
                  <c:v>2.5435584379999998</c:v>
                </c:pt>
                <c:pt idx="2">
                  <c:v>2.826390086</c:v>
                </c:pt>
                <c:pt idx="3">
                  <c:v>5.914413122</c:v>
                </c:pt>
                <c:pt idx="4">
                  <c:v>8.4752538580000003</c:v>
                </c:pt>
                <c:pt idx="5">
                  <c:v>17.536487869999998</c:v>
                </c:pt>
                <c:pt idx="6">
                  <c:v>25.319456280000001</c:v>
                </c:pt>
                <c:pt idx="7">
                  <c:v>38.217200759999997</c:v>
                </c:pt>
                <c:pt idx="8">
                  <c:v>30.303896810000001</c:v>
                </c:pt>
                <c:pt idx="9">
                  <c:v>36.096579480000003</c:v>
                </c:pt>
                <c:pt idx="10">
                  <c:v>41.221631780000003</c:v>
                </c:pt>
                <c:pt idx="11">
                  <c:v>45.42477942</c:v>
                </c:pt>
                <c:pt idx="12">
                  <c:v>51.084478470000001</c:v>
                </c:pt>
                <c:pt idx="13">
                  <c:v>50.373913770000001</c:v>
                </c:pt>
                <c:pt idx="14">
                  <c:v>54.348634349999998</c:v>
                </c:pt>
                <c:pt idx="15">
                  <c:v>58.683937559999997</c:v>
                </c:pt>
                <c:pt idx="16">
                  <c:v>69.657513010000002</c:v>
                </c:pt>
                <c:pt idx="17">
                  <c:v>75.11134989</c:v>
                </c:pt>
                <c:pt idx="18">
                  <c:v>76.953320469999994</c:v>
                </c:pt>
                <c:pt idx="19">
                  <c:v>84.444444439999998</c:v>
                </c:pt>
                <c:pt idx="20">
                  <c:v>100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overall!$C$1</c:f>
              <c:strCache>
                <c:ptCount val="1"/>
                <c:pt idx="0">
                  <c:v>With Attention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overall!$A$2:$A$22</c:f>
              <c:strCache>
                <c:ptCount val="21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95 - 99</c:v>
                </c:pt>
                <c:pt idx="20">
                  <c:v>100    </c:v>
                </c:pt>
              </c:strCache>
            </c:strRef>
          </c:cat>
          <c:val>
            <c:numRef>
              <c:f>overall!$C$2:$C$22</c:f>
              <c:numCache>
                <c:formatCode>General</c:formatCode>
                <c:ptCount val="21"/>
                <c:pt idx="0">
                  <c:v>44.444444439999998</c:v>
                </c:pt>
                <c:pt idx="1">
                  <c:v>22.332443090000002</c:v>
                </c:pt>
                <c:pt idx="2">
                  <c:v>28.658718100000002</c:v>
                </c:pt>
                <c:pt idx="3">
                  <c:v>28.64891647</c:v>
                </c:pt>
                <c:pt idx="4">
                  <c:v>38.943524959999998</c:v>
                </c:pt>
                <c:pt idx="5">
                  <c:v>37.817235289999999</c:v>
                </c:pt>
                <c:pt idx="6">
                  <c:v>38.371791549999998</c:v>
                </c:pt>
                <c:pt idx="7">
                  <c:v>40.810582609999997</c:v>
                </c:pt>
                <c:pt idx="8">
                  <c:v>48.520230660000003</c:v>
                </c:pt>
                <c:pt idx="9">
                  <c:v>48.249496980000004</c:v>
                </c:pt>
                <c:pt idx="10">
                  <c:v>49.132438860000001</c:v>
                </c:pt>
                <c:pt idx="11">
                  <c:v>57.294608709999999</c:v>
                </c:pt>
                <c:pt idx="12">
                  <c:v>62.042207859999998</c:v>
                </c:pt>
                <c:pt idx="13">
                  <c:v>59.890959219999999</c:v>
                </c:pt>
                <c:pt idx="14">
                  <c:v>69.858429860000001</c:v>
                </c:pt>
                <c:pt idx="15">
                  <c:v>71.497963420000005</c:v>
                </c:pt>
                <c:pt idx="16">
                  <c:v>80.506469559999999</c:v>
                </c:pt>
                <c:pt idx="17">
                  <c:v>86.388450809999995</c:v>
                </c:pt>
                <c:pt idx="18">
                  <c:v>89.084280509999999</c:v>
                </c:pt>
                <c:pt idx="19">
                  <c:v>86.666666669999998</c:v>
                </c:pt>
                <c:pt idx="2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410688"/>
        <c:axId val="1407412320"/>
      </c:lineChart>
      <c:catAx>
        <c:axId val="1407410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 of question length fed</a:t>
                </a:r>
                <a:r>
                  <a:rPr lang="en-US" sz="2000" baseline="0"/>
                  <a:t> as input to the model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412320"/>
        <c:crosses val="autoZero"/>
        <c:auto val="1"/>
        <c:lblAlgn val="ctr"/>
        <c:lblOffset val="100"/>
        <c:noMultiLvlLbl val="0"/>
      </c:catAx>
      <c:valAx>
        <c:axId val="1407412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 smtClean="0">
                    <a:effectLst/>
                  </a:rPr>
                  <a:t>% of questions for which responses remain same</a:t>
                </a:r>
                <a:endParaRPr lang="en-US" sz="2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4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overall!$D$1</c:f>
              <c:strCache>
                <c:ptCount val="1"/>
                <c:pt idx="0">
                  <c:v>Without Attention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overall!$A$2:$A$22</c:f>
              <c:strCache>
                <c:ptCount val="21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95 - 99</c:v>
                </c:pt>
                <c:pt idx="20">
                  <c:v>100    </c:v>
                </c:pt>
              </c:strCache>
            </c:strRef>
          </c:cat>
          <c:val>
            <c:numRef>
              <c:f>overall!$D$2:$D$22</c:f>
              <c:numCache>
                <c:formatCode>General</c:formatCode>
                <c:ptCount val="21"/>
                <c:pt idx="0">
                  <c:v>11.11111111</c:v>
                </c:pt>
                <c:pt idx="1">
                  <c:v>2.1721989060000002</c:v>
                </c:pt>
                <c:pt idx="2">
                  <c:v>2.3518260299999998</c:v>
                </c:pt>
                <c:pt idx="3">
                  <c:v>5.5511513289999996</c:v>
                </c:pt>
                <c:pt idx="4">
                  <c:v>8.4248820660000003</c:v>
                </c:pt>
                <c:pt idx="5">
                  <c:v>15.918564659999999</c:v>
                </c:pt>
                <c:pt idx="6">
                  <c:v>23.01585244</c:v>
                </c:pt>
                <c:pt idx="7">
                  <c:v>36.082988219999997</c:v>
                </c:pt>
                <c:pt idx="8">
                  <c:v>28.952326490000001</c:v>
                </c:pt>
                <c:pt idx="9">
                  <c:v>33.044265590000002</c:v>
                </c:pt>
                <c:pt idx="10">
                  <c:v>37.031355509999997</c:v>
                </c:pt>
                <c:pt idx="11">
                  <c:v>39.36139369</c:v>
                </c:pt>
                <c:pt idx="12">
                  <c:v>45.066825629999997</c:v>
                </c:pt>
                <c:pt idx="13">
                  <c:v>41.326244989999999</c:v>
                </c:pt>
                <c:pt idx="14">
                  <c:v>42.930358929999997</c:v>
                </c:pt>
                <c:pt idx="15">
                  <c:v>43.010094369999997</c:v>
                </c:pt>
                <c:pt idx="16">
                  <c:v>52.142216130000001</c:v>
                </c:pt>
                <c:pt idx="17">
                  <c:v>48.416145299999997</c:v>
                </c:pt>
                <c:pt idx="18">
                  <c:v>39.483880190000001</c:v>
                </c:pt>
                <c:pt idx="19">
                  <c:v>38.444444439999998</c:v>
                </c:pt>
                <c:pt idx="20">
                  <c:v>54.125765360000003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7413952"/>
        <c:axId val="1407518976"/>
      </c:barChart>
      <c:catAx>
        <c:axId val="140741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 of question length fed</a:t>
                </a:r>
                <a:r>
                  <a:rPr lang="en-US" sz="2000" baseline="0"/>
                  <a:t> as input to the model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518976"/>
        <c:crosses val="autoZero"/>
        <c:auto val="1"/>
        <c:lblAlgn val="ctr"/>
        <c:lblOffset val="100"/>
        <c:noMultiLvlLbl val="0"/>
      </c:catAx>
      <c:valAx>
        <c:axId val="14075189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VQA Accuracy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41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overall!$D$1</c:f>
              <c:strCache>
                <c:ptCount val="1"/>
                <c:pt idx="0">
                  <c:v>Without Attention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overall!$A$2:$A$22</c:f>
              <c:strCache>
                <c:ptCount val="21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95 - 99</c:v>
                </c:pt>
                <c:pt idx="20">
                  <c:v>100    </c:v>
                </c:pt>
              </c:strCache>
            </c:strRef>
          </c:cat>
          <c:val>
            <c:numRef>
              <c:f>overall!$D$2:$D$22</c:f>
              <c:numCache>
                <c:formatCode>General</c:formatCode>
                <c:ptCount val="21"/>
                <c:pt idx="0">
                  <c:v>11.11111111</c:v>
                </c:pt>
                <c:pt idx="1">
                  <c:v>2.1721989060000002</c:v>
                </c:pt>
                <c:pt idx="2">
                  <c:v>2.3518260299999998</c:v>
                </c:pt>
                <c:pt idx="3">
                  <c:v>5.5511513289999996</c:v>
                </c:pt>
                <c:pt idx="4">
                  <c:v>8.4248820660000003</c:v>
                </c:pt>
                <c:pt idx="5">
                  <c:v>15.918564659999999</c:v>
                </c:pt>
                <c:pt idx="6">
                  <c:v>23.01585244</c:v>
                </c:pt>
                <c:pt idx="7">
                  <c:v>36.082988219999997</c:v>
                </c:pt>
                <c:pt idx="8">
                  <c:v>28.952326490000001</c:v>
                </c:pt>
                <c:pt idx="9">
                  <c:v>33.044265590000002</c:v>
                </c:pt>
                <c:pt idx="10">
                  <c:v>37.031355509999997</c:v>
                </c:pt>
                <c:pt idx="11">
                  <c:v>39.36139369</c:v>
                </c:pt>
                <c:pt idx="12">
                  <c:v>45.066825629999997</c:v>
                </c:pt>
                <c:pt idx="13">
                  <c:v>41.326244989999999</c:v>
                </c:pt>
                <c:pt idx="14">
                  <c:v>42.930358929999997</c:v>
                </c:pt>
                <c:pt idx="15">
                  <c:v>43.010094369999997</c:v>
                </c:pt>
                <c:pt idx="16">
                  <c:v>52.142216130000001</c:v>
                </c:pt>
                <c:pt idx="17">
                  <c:v>48.416145299999997</c:v>
                </c:pt>
                <c:pt idx="18">
                  <c:v>39.483880190000001</c:v>
                </c:pt>
                <c:pt idx="19">
                  <c:v>38.444444439999998</c:v>
                </c:pt>
                <c:pt idx="20">
                  <c:v>54.125765360000003</c:v>
                </c:pt>
              </c:numCache>
            </c:numRef>
          </c:val>
        </c:ser>
        <c:ser>
          <c:idx val="3"/>
          <c:order val="1"/>
          <c:tx>
            <c:strRef>
              <c:f>overall!$E$1</c:f>
              <c:strCache>
                <c:ptCount val="1"/>
                <c:pt idx="0">
                  <c:v>With Attention</c:v>
                </c:pt>
              </c:strCache>
            </c:strRef>
          </c:tx>
          <c:spPr>
            <a:solidFill>
              <a:schemeClr val="accent6">
                <a:lumMod val="75000"/>
                <a:alpha val="98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overall!$A$2:$A$22</c:f>
              <c:strCache>
                <c:ptCount val="21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95 - 99</c:v>
                </c:pt>
                <c:pt idx="20">
                  <c:v>100    </c:v>
                </c:pt>
              </c:strCache>
            </c:strRef>
          </c:cat>
          <c:val>
            <c:numRef>
              <c:f>overall!$E$2:$E$22</c:f>
              <c:numCache>
                <c:formatCode>General</c:formatCode>
                <c:ptCount val="21"/>
                <c:pt idx="0">
                  <c:v>48.888888889999997</c:v>
                </c:pt>
                <c:pt idx="1">
                  <c:v>24.4003561</c:v>
                </c:pt>
                <c:pt idx="2">
                  <c:v>29.92558008</c:v>
                </c:pt>
                <c:pt idx="3">
                  <c:v>29.64169296</c:v>
                </c:pt>
                <c:pt idx="4">
                  <c:v>39.688174619999998</c:v>
                </c:pt>
                <c:pt idx="5">
                  <c:v>36.594961419999997</c:v>
                </c:pt>
                <c:pt idx="6">
                  <c:v>35.89114412</c:v>
                </c:pt>
                <c:pt idx="7">
                  <c:v>37.766475010000001</c:v>
                </c:pt>
                <c:pt idx="8">
                  <c:v>43.984654239999998</c:v>
                </c:pt>
                <c:pt idx="9">
                  <c:v>36.478873239999999</c:v>
                </c:pt>
                <c:pt idx="10">
                  <c:v>42.021520209999998</c:v>
                </c:pt>
                <c:pt idx="11">
                  <c:v>44.18855757</c:v>
                </c:pt>
                <c:pt idx="12">
                  <c:v>49.550730999999999</c:v>
                </c:pt>
                <c:pt idx="13">
                  <c:v>45.10674298</c:v>
                </c:pt>
                <c:pt idx="14">
                  <c:v>48.891176889999997</c:v>
                </c:pt>
                <c:pt idx="15">
                  <c:v>47.429352090000002</c:v>
                </c:pt>
                <c:pt idx="16">
                  <c:v>56.997079319999997</c:v>
                </c:pt>
                <c:pt idx="17">
                  <c:v>53.147779069999999</c:v>
                </c:pt>
                <c:pt idx="18">
                  <c:v>43.250411040000003</c:v>
                </c:pt>
                <c:pt idx="19">
                  <c:v>34.222222219999999</c:v>
                </c:pt>
                <c:pt idx="20">
                  <c:v>57.02045888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7516800"/>
        <c:axId val="1613949920"/>
      </c:barChart>
      <c:catAx>
        <c:axId val="1407516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 of question length fed</a:t>
                </a:r>
                <a:r>
                  <a:rPr lang="en-US" sz="2000" baseline="0"/>
                  <a:t> as input to the model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49920"/>
        <c:crosses val="autoZero"/>
        <c:auto val="1"/>
        <c:lblAlgn val="ctr"/>
        <c:lblOffset val="100"/>
        <c:noMultiLvlLbl val="0"/>
      </c:catAx>
      <c:valAx>
        <c:axId val="16139499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 smtClean="0">
                    <a:effectLst/>
                  </a:rPr>
                  <a:t>VQA Accuracy</a:t>
                </a:r>
                <a:endParaRPr lang="en-US" sz="2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51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overall!$B$1</c:f>
              <c:strCache>
                <c:ptCount val="1"/>
                <c:pt idx="0">
                  <c:v>% of questions (Without Attention)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overall!$A$2:$A$21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</c:numCache>
            </c:numRef>
          </c:cat>
          <c:val>
            <c:numRef>
              <c:f>overall!$B$2:$B$21</c:f>
              <c:numCache>
                <c:formatCode>General</c:formatCode>
                <c:ptCount val="20"/>
                <c:pt idx="0">
                  <c:v>0</c:v>
                </c:pt>
                <c:pt idx="1">
                  <c:v>2.281368821</c:v>
                </c:pt>
                <c:pt idx="2">
                  <c:v>5.7034220529999997</c:v>
                </c:pt>
                <c:pt idx="3">
                  <c:v>7.9847908749999998</c:v>
                </c:pt>
                <c:pt idx="4">
                  <c:v>3.0418250950000001</c:v>
                </c:pt>
                <c:pt idx="5">
                  <c:v>4.5627376430000002</c:v>
                </c:pt>
                <c:pt idx="6">
                  <c:v>5.3231939160000001</c:v>
                </c:pt>
                <c:pt idx="7">
                  <c:v>7.9847908749999998</c:v>
                </c:pt>
                <c:pt idx="8">
                  <c:v>7.2243346009999998</c:v>
                </c:pt>
                <c:pt idx="9">
                  <c:v>7.9847908749999998</c:v>
                </c:pt>
                <c:pt idx="10">
                  <c:v>4.9429657789999997</c:v>
                </c:pt>
                <c:pt idx="11">
                  <c:v>5.7034220529999997</c:v>
                </c:pt>
                <c:pt idx="12">
                  <c:v>6.4638783269999998</c:v>
                </c:pt>
                <c:pt idx="13">
                  <c:v>5.3231939160000001</c:v>
                </c:pt>
                <c:pt idx="14">
                  <c:v>3.8022813690000001</c:v>
                </c:pt>
                <c:pt idx="15">
                  <c:v>4.1825095059999997</c:v>
                </c:pt>
                <c:pt idx="16">
                  <c:v>4.9429657789999997</c:v>
                </c:pt>
                <c:pt idx="17">
                  <c:v>3.8022813690000001</c:v>
                </c:pt>
                <c:pt idx="18">
                  <c:v>5.7034220529999997</c:v>
                </c:pt>
                <c:pt idx="19">
                  <c:v>3.0418250950000001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3947744"/>
        <c:axId val="1613945024"/>
      </c:barChart>
      <c:catAx>
        <c:axId val="1613947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 of images for which model</a:t>
                </a:r>
                <a:r>
                  <a:rPr lang="en-US" sz="2000" baseline="0"/>
                  <a:t> produces same response for a given question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45024"/>
        <c:crosses val="autoZero"/>
        <c:auto val="1"/>
        <c:lblAlgn val="ctr"/>
        <c:lblOffset val="100"/>
        <c:noMultiLvlLbl val="0"/>
      </c:catAx>
      <c:valAx>
        <c:axId val="16139450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4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overall!$B$1</c:f>
              <c:strCache>
                <c:ptCount val="1"/>
                <c:pt idx="0">
                  <c:v>% of questions (Without Attention)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overall!$A$2:$A$21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</c:numCache>
            </c:numRef>
          </c:cat>
          <c:val>
            <c:numRef>
              <c:f>overall!$B$2:$B$21</c:f>
              <c:numCache>
                <c:formatCode>General</c:formatCode>
                <c:ptCount val="20"/>
                <c:pt idx="0">
                  <c:v>0</c:v>
                </c:pt>
                <c:pt idx="1">
                  <c:v>2.281368821</c:v>
                </c:pt>
                <c:pt idx="2">
                  <c:v>5.7034220529999997</c:v>
                </c:pt>
                <c:pt idx="3">
                  <c:v>7.9847908749999998</c:v>
                </c:pt>
                <c:pt idx="4">
                  <c:v>3.0418250950000001</c:v>
                </c:pt>
                <c:pt idx="5">
                  <c:v>4.5627376430000002</c:v>
                </c:pt>
                <c:pt idx="6">
                  <c:v>5.3231939160000001</c:v>
                </c:pt>
                <c:pt idx="7">
                  <c:v>7.9847908749999998</c:v>
                </c:pt>
                <c:pt idx="8">
                  <c:v>7.2243346009999998</c:v>
                </c:pt>
                <c:pt idx="9">
                  <c:v>7.9847908749999998</c:v>
                </c:pt>
                <c:pt idx="10">
                  <c:v>4.9429657789999997</c:v>
                </c:pt>
                <c:pt idx="11">
                  <c:v>5.7034220529999997</c:v>
                </c:pt>
                <c:pt idx="12">
                  <c:v>6.4638783269999998</c:v>
                </c:pt>
                <c:pt idx="13">
                  <c:v>5.3231939160000001</c:v>
                </c:pt>
                <c:pt idx="14">
                  <c:v>3.8022813690000001</c:v>
                </c:pt>
                <c:pt idx="15">
                  <c:v>4.1825095059999997</c:v>
                </c:pt>
                <c:pt idx="16">
                  <c:v>4.9429657789999997</c:v>
                </c:pt>
                <c:pt idx="17">
                  <c:v>3.8022813690000001</c:v>
                </c:pt>
                <c:pt idx="18">
                  <c:v>5.7034220529999997</c:v>
                </c:pt>
                <c:pt idx="19">
                  <c:v>3.0418250950000001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3953728"/>
        <c:axId val="1613943936"/>
      </c:barChart>
      <c:lineChart>
        <c:grouping val="standard"/>
        <c:varyColors val="0"/>
        <c:ser>
          <c:idx val="4"/>
          <c:order val="1"/>
          <c:tx>
            <c:strRef>
              <c:f>overall!$F$1</c:f>
              <c:strCache>
                <c:ptCount val="1"/>
                <c:pt idx="0">
                  <c:v>Cumulative % of questions (Without Attention)</c:v>
                </c:pt>
              </c:strCache>
            </c:strRef>
          </c:tx>
          <c:spPr>
            <a:ln w="381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overall!$F$2:$F$21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97.718631180000003</c:v>
                </c:pt>
                <c:pt idx="3">
                  <c:v>92.015209130000002</c:v>
                </c:pt>
                <c:pt idx="4">
                  <c:v>84.030418249999997</c:v>
                </c:pt>
                <c:pt idx="5">
                  <c:v>80.988593159999994</c:v>
                </c:pt>
                <c:pt idx="6">
                  <c:v>76.425855510000005</c:v>
                </c:pt>
                <c:pt idx="7">
                  <c:v>71.102661600000005</c:v>
                </c:pt>
                <c:pt idx="8">
                  <c:v>63.117870719999999</c:v>
                </c:pt>
                <c:pt idx="9">
                  <c:v>55.89353612</c:v>
                </c:pt>
                <c:pt idx="10">
                  <c:v>47.908745250000003</c:v>
                </c:pt>
                <c:pt idx="11">
                  <c:v>42.965779470000001</c:v>
                </c:pt>
                <c:pt idx="12">
                  <c:v>37.26235741</c:v>
                </c:pt>
                <c:pt idx="13">
                  <c:v>30.798479090000001</c:v>
                </c:pt>
                <c:pt idx="14">
                  <c:v>25.475285169999999</c:v>
                </c:pt>
                <c:pt idx="15">
                  <c:v>21.6730038</c:v>
                </c:pt>
                <c:pt idx="16">
                  <c:v>17.490494300000002</c:v>
                </c:pt>
                <c:pt idx="17">
                  <c:v>12.54752852</c:v>
                </c:pt>
                <c:pt idx="18">
                  <c:v>8.7452471480000007</c:v>
                </c:pt>
                <c:pt idx="19">
                  <c:v>3.0418250950000001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953728"/>
        <c:axId val="1613943936"/>
      </c:lineChart>
      <c:catAx>
        <c:axId val="161395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 of images for which model</a:t>
                </a:r>
                <a:r>
                  <a:rPr lang="en-US" sz="2000" baseline="0"/>
                  <a:t> produces same response for a given question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43936"/>
        <c:crosses val="autoZero"/>
        <c:auto val="1"/>
        <c:lblAlgn val="ctr"/>
        <c:lblOffset val="100"/>
        <c:noMultiLvlLbl val="0"/>
      </c:catAx>
      <c:valAx>
        <c:axId val="16139439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5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overall!$B$1</c:f>
              <c:strCache>
                <c:ptCount val="1"/>
                <c:pt idx="0">
                  <c:v>% of questions (Without Attention)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overall!$A$2:$A$21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</c:numCache>
            </c:numRef>
          </c:cat>
          <c:val>
            <c:numRef>
              <c:f>overall!$B$2:$B$21</c:f>
              <c:numCache>
                <c:formatCode>General</c:formatCode>
                <c:ptCount val="20"/>
                <c:pt idx="0">
                  <c:v>0</c:v>
                </c:pt>
                <c:pt idx="1">
                  <c:v>2.281368821</c:v>
                </c:pt>
                <c:pt idx="2">
                  <c:v>5.7034220529999997</c:v>
                </c:pt>
                <c:pt idx="3">
                  <c:v>7.9847908749999998</c:v>
                </c:pt>
                <c:pt idx="4">
                  <c:v>3.0418250950000001</c:v>
                </c:pt>
                <c:pt idx="5">
                  <c:v>4.5627376430000002</c:v>
                </c:pt>
                <c:pt idx="6">
                  <c:v>5.3231939160000001</c:v>
                </c:pt>
                <c:pt idx="7">
                  <c:v>7.9847908749999998</c:v>
                </c:pt>
                <c:pt idx="8">
                  <c:v>7.2243346009999998</c:v>
                </c:pt>
                <c:pt idx="9">
                  <c:v>7.9847908749999998</c:v>
                </c:pt>
                <c:pt idx="10">
                  <c:v>4.9429657789999997</c:v>
                </c:pt>
                <c:pt idx="11">
                  <c:v>5.7034220529999997</c:v>
                </c:pt>
                <c:pt idx="12">
                  <c:v>6.4638783269999998</c:v>
                </c:pt>
                <c:pt idx="13">
                  <c:v>5.3231939160000001</c:v>
                </c:pt>
                <c:pt idx="14">
                  <c:v>3.8022813690000001</c:v>
                </c:pt>
                <c:pt idx="15">
                  <c:v>4.1825095059999997</c:v>
                </c:pt>
                <c:pt idx="16">
                  <c:v>4.9429657789999997</c:v>
                </c:pt>
                <c:pt idx="17">
                  <c:v>3.8022813690000001</c:v>
                </c:pt>
                <c:pt idx="18">
                  <c:v>5.7034220529999997</c:v>
                </c:pt>
                <c:pt idx="19">
                  <c:v>3.0418250950000001</c:v>
                </c:pt>
              </c:numCache>
            </c:numRef>
          </c:val>
        </c:ser>
        <c:ser>
          <c:idx val="0"/>
          <c:order val="1"/>
          <c:tx>
            <c:strRef>
              <c:f>overall!$C$1</c:f>
              <c:strCache>
                <c:ptCount val="1"/>
                <c:pt idx="0">
                  <c:v>% of questions (With Attention)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val>
            <c:numRef>
              <c:f>overall!$C$2:$C$21</c:f>
              <c:numCache>
                <c:formatCode>General</c:formatCode>
                <c:ptCount val="20"/>
                <c:pt idx="0">
                  <c:v>0.38022813700000002</c:v>
                </c:pt>
                <c:pt idx="1">
                  <c:v>1.901140684</c:v>
                </c:pt>
                <c:pt idx="2">
                  <c:v>2.6615969580000001</c:v>
                </c:pt>
                <c:pt idx="3">
                  <c:v>7.6045627380000003</c:v>
                </c:pt>
                <c:pt idx="4">
                  <c:v>11.40684411</c:v>
                </c:pt>
                <c:pt idx="5">
                  <c:v>10.64638783</c:v>
                </c:pt>
                <c:pt idx="6">
                  <c:v>7.9847908749999998</c:v>
                </c:pt>
                <c:pt idx="7">
                  <c:v>7.9847908749999998</c:v>
                </c:pt>
                <c:pt idx="8">
                  <c:v>7.6045627380000003</c:v>
                </c:pt>
                <c:pt idx="9">
                  <c:v>5.3231939160000001</c:v>
                </c:pt>
                <c:pt idx="10">
                  <c:v>2.281368821</c:v>
                </c:pt>
                <c:pt idx="11">
                  <c:v>3.4220532320000001</c:v>
                </c:pt>
                <c:pt idx="12">
                  <c:v>3.0418250950000001</c:v>
                </c:pt>
                <c:pt idx="13">
                  <c:v>3.8022813690000001</c:v>
                </c:pt>
                <c:pt idx="14">
                  <c:v>2.281368821</c:v>
                </c:pt>
                <c:pt idx="15">
                  <c:v>0.38022813700000002</c:v>
                </c:pt>
                <c:pt idx="16">
                  <c:v>3.0418250950000001</c:v>
                </c:pt>
                <c:pt idx="17">
                  <c:v>3.8022813690000001</c:v>
                </c:pt>
                <c:pt idx="18">
                  <c:v>3.4220532320000001</c:v>
                </c:pt>
                <c:pt idx="19">
                  <c:v>11.02661597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3939584"/>
        <c:axId val="1613944480"/>
      </c:barChart>
      <c:lineChart>
        <c:grouping val="standard"/>
        <c:varyColors val="0"/>
        <c:ser>
          <c:idx val="4"/>
          <c:order val="2"/>
          <c:tx>
            <c:strRef>
              <c:f>overall!$F$1</c:f>
              <c:strCache>
                <c:ptCount val="1"/>
                <c:pt idx="0">
                  <c:v>Cumulative % of questions (Without Attention)</c:v>
                </c:pt>
              </c:strCache>
            </c:strRef>
          </c:tx>
          <c:spPr>
            <a:ln w="381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overall!$F$2:$F$21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97.718631180000003</c:v>
                </c:pt>
                <c:pt idx="3">
                  <c:v>92.015209130000002</c:v>
                </c:pt>
                <c:pt idx="4">
                  <c:v>84.030418249999997</c:v>
                </c:pt>
                <c:pt idx="5">
                  <c:v>80.988593159999994</c:v>
                </c:pt>
                <c:pt idx="6">
                  <c:v>76.425855510000005</c:v>
                </c:pt>
                <c:pt idx="7">
                  <c:v>71.102661600000005</c:v>
                </c:pt>
                <c:pt idx="8">
                  <c:v>63.117870719999999</c:v>
                </c:pt>
                <c:pt idx="9">
                  <c:v>55.89353612</c:v>
                </c:pt>
                <c:pt idx="10">
                  <c:v>47.908745250000003</c:v>
                </c:pt>
                <c:pt idx="11">
                  <c:v>42.965779470000001</c:v>
                </c:pt>
                <c:pt idx="12">
                  <c:v>37.26235741</c:v>
                </c:pt>
                <c:pt idx="13">
                  <c:v>30.798479090000001</c:v>
                </c:pt>
                <c:pt idx="14">
                  <c:v>25.475285169999999</c:v>
                </c:pt>
                <c:pt idx="15">
                  <c:v>21.6730038</c:v>
                </c:pt>
                <c:pt idx="16">
                  <c:v>17.490494300000002</c:v>
                </c:pt>
                <c:pt idx="17">
                  <c:v>12.54752852</c:v>
                </c:pt>
                <c:pt idx="18">
                  <c:v>8.7452471480000007</c:v>
                </c:pt>
                <c:pt idx="19">
                  <c:v>3.0418250950000001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overall!$G$1</c:f>
              <c:strCache>
                <c:ptCount val="1"/>
                <c:pt idx="0">
                  <c:v>Cumulative % of questions (With Attention)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overall!$G$2:$G$21</c:f>
              <c:numCache>
                <c:formatCode>General</c:formatCode>
                <c:ptCount val="20"/>
                <c:pt idx="0">
                  <c:v>100</c:v>
                </c:pt>
                <c:pt idx="1">
                  <c:v>99.61977186</c:v>
                </c:pt>
                <c:pt idx="2">
                  <c:v>97.718631180000003</c:v>
                </c:pt>
                <c:pt idx="3">
                  <c:v>95.057034220000006</c:v>
                </c:pt>
                <c:pt idx="4">
                  <c:v>87.45247148</c:v>
                </c:pt>
                <c:pt idx="5">
                  <c:v>76.045627379999999</c:v>
                </c:pt>
                <c:pt idx="6">
                  <c:v>65.399239539999996</c:v>
                </c:pt>
                <c:pt idx="7">
                  <c:v>57.414448669999999</c:v>
                </c:pt>
                <c:pt idx="8">
                  <c:v>49.42965779</c:v>
                </c:pt>
                <c:pt idx="9">
                  <c:v>41.825095060000002</c:v>
                </c:pt>
                <c:pt idx="10">
                  <c:v>36.501901140000001</c:v>
                </c:pt>
                <c:pt idx="11">
                  <c:v>34.220532319999997</c:v>
                </c:pt>
                <c:pt idx="12">
                  <c:v>30.798479090000001</c:v>
                </c:pt>
                <c:pt idx="13">
                  <c:v>27.75665399</c:v>
                </c:pt>
                <c:pt idx="14">
                  <c:v>23.954372620000001</c:v>
                </c:pt>
                <c:pt idx="15">
                  <c:v>21.6730038</c:v>
                </c:pt>
                <c:pt idx="16">
                  <c:v>21.292775670000001</c:v>
                </c:pt>
                <c:pt idx="17">
                  <c:v>18.250950570000001</c:v>
                </c:pt>
                <c:pt idx="18">
                  <c:v>14.448669199999999</c:v>
                </c:pt>
                <c:pt idx="19">
                  <c:v>11.02661597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939584"/>
        <c:axId val="1613944480"/>
      </c:lineChart>
      <c:catAx>
        <c:axId val="1613939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 of images for which model</a:t>
                </a:r>
                <a:r>
                  <a:rPr lang="en-US" sz="2000" baseline="0"/>
                  <a:t> produces same response for a given question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44480"/>
        <c:crosses val="autoZero"/>
        <c:auto val="1"/>
        <c:lblAlgn val="ctr"/>
        <c:lblOffset val="100"/>
        <c:noMultiLvlLbl val="0"/>
      </c:catAx>
      <c:valAx>
        <c:axId val="1613944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overall!$B$1</c:f>
              <c:strCache>
                <c:ptCount val="1"/>
                <c:pt idx="0">
                  <c:v>% of questions (Without Attention)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overall!$A$2:$A$21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</c:numCache>
            </c:numRef>
          </c:cat>
          <c:val>
            <c:numRef>
              <c:f>overall!$B$2:$B$21</c:f>
              <c:numCache>
                <c:formatCode>General</c:formatCode>
                <c:ptCount val="20"/>
                <c:pt idx="0">
                  <c:v>0</c:v>
                </c:pt>
                <c:pt idx="1">
                  <c:v>2.281368821</c:v>
                </c:pt>
                <c:pt idx="2">
                  <c:v>5.7034220529999997</c:v>
                </c:pt>
                <c:pt idx="3">
                  <c:v>7.9847908749999998</c:v>
                </c:pt>
                <c:pt idx="4">
                  <c:v>3.0418250950000001</c:v>
                </c:pt>
                <c:pt idx="5">
                  <c:v>4.5627376430000002</c:v>
                </c:pt>
                <c:pt idx="6">
                  <c:v>5.3231939160000001</c:v>
                </c:pt>
                <c:pt idx="7">
                  <c:v>7.9847908749999998</c:v>
                </c:pt>
                <c:pt idx="8">
                  <c:v>7.2243346009999998</c:v>
                </c:pt>
                <c:pt idx="9">
                  <c:v>7.9847908749999998</c:v>
                </c:pt>
                <c:pt idx="10">
                  <c:v>4.9429657789999997</c:v>
                </c:pt>
                <c:pt idx="11">
                  <c:v>5.7034220529999997</c:v>
                </c:pt>
                <c:pt idx="12">
                  <c:v>6.4638783269999998</c:v>
                </c:pt>
                <c:pt idx="13">
                  <c:v>5.3231939160000001</c:v>
                </c:pt>
                <c:pt idx="14">
                  <c:v>3.8022813690000001</c:v>
                </c:pt>
                <c:pt idx="15">
                  <c:v>4.1825095059999997</c:v>
                </c:pt>
                <c:pt idx="16">
                  <c:v>4.9429657789999997</c:v>
                </c:pt>
                <c:pt idx="17">
                  <c:v>3.8022813690000001</c:v>
                </c:pt>
                <c:pt idx="18">
                  <c:v>5.7034220529999997</c:v>
                </c:pt>
                <c:pt idx="19">
                  <c:v>3.0418250950000001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3946656"/>
        <c:axId val="1613942304"/>
      </c:barChart>
      <c:lineChart>
        <c:grouping val="standard"/>
        <c:varyColors val="0"/>
        <c:ser>
          <c:idx val="2"/>
          <c:order val="1"/>
          <c:tx>
            <c:strRef>
              <c:f>overall!$D$1</c:f>
              <c:strCache>
                <c:ptCount val="1"/>
                <c:pt idx="0">
                  <c:v>VQA accuracy (Without Attention)</c:v>
                </c:pt>
              </c:strCache>
            </c:strRef>
          </c:tx>
          <c:spPr>
            <a:ln w="190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overall!$D$2:$D$21</c:f>
              <c:numCache>
                <c:formatCode>General</c:formatCode>
                <c:ptCount val="20"/>
                <c:pt idx="0">
                  <c:v>0</c:v>
                </c:pt>
                <c:pt idx="1">
                  <c:v>40.297543240000003</c:v>
                </c:pt>
                <c:pt idx="2">
                  <c:v>49.741082900000002</c:v>
                </c:pt>
                <c:pt idx="3">
                  <c:v>57.999918649999998</c:v>
                </c:pt>
                <c:pt idx="4">
                  <c:v>63.03674256</c:v>
                </c:pt>
                <c:pt idx="5">
                  <c:v>48.761239639999999</c:v>
                </c:pt>
                <c:pt idx="6">
                  <c:v>48.655926989999998</c:v>
                </c:pt>
                <c:pt idx="7">
                  <c:v>52.280383809999996</c:v>
                </c:pt>
                <c:pt idx="8">
                  <c:v>52.2524473</c:v>
                </c:pt>
                <c:pt idx="9">
                  <c:v>56.118838459999999</c:v>
                </c:pt>
                <c:pt idx="10">
                  <c:v>62.840795290000003</c:v>
                </c:pt>
                <c:pt idx="11">
                  <c:v>43.757969559999999</c:v>
                </c:pt>
                <c:pt idx="12">
                  <c:v>71.989865289999997</c:v>
                </c:pt>
                <c:pt idx="13">
                  <c:v>60.091325140000002</c:v>
                </c:pt>
                <c:pt idx="14">
                  <c:v>61.420050189999998</c:v>
                </c:pt>
                <c:pt idx="15">
                  <c:v>57.64494578</c:v>
                </c:pt>
                <c:pt idx="16">
                  <c:v>70.43033964</c:v>
                </c:pt>
                <c:pt idx="17">
                  <c:v>78.68067877</c:v>
                </c:pt>
                <c:pt idx="18">
                  <c:v>83.459705389999996</c:v>
                </c:pt>
                <c:pt idx="19">
                  <c:v>84.045955820000003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946656"/>
        <c:axId val="1613942304"/>
      </c:lineChart>
      <c:catAx>
        <c:axId val="1613946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 of images for which model</a:t>
                </a:r>
                <a:r>
                  <a:rPr lang="en-US" sz="2000" baseline="0"/>
                  <a:t> produces same response for a given question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42304"/>
        <c:crosses val="autoZero"/>
        <c:auto val="1"/>
        <c:lblAlgn val="ctr"/>
        <c:lblOffset val="100"/>
        <c:noMultiLvlLbl val="0"/>
      </c:catAx>
      <c:valAx>
        <c:axId val="16139423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4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overall!$B$1</c:f>
              <c:strCache>
                <c:ptCount val="1"/>
                <c:pt idx="0">
                  <c:v>% of questions (Without Attention)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overall!$A$2:$A$21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</c:numCache>
            </c:numRef>
          </c:cat>
          <c:val>
            <c:numRef>
              <c:f>overall!$B$2:$B$21</c:f>
              <c:numCache>
                <c:formatCode>General</c:formatCode>
                <c:ptCount val="20"/>
                <c:pt idx="0">
                  <c:v>0</c:v>
                </c:pt>
                <c:pt idx="1">
                  <c:v>2.281368821</c:v>
                </c:pt>
                <c:pt idx="2">
                  <c:v>5.7034220529999997</c:v>
                </c:pt>
                <c:pt idx="3">
                  <c:v>7.9847908749999998</c:v>
                </c:pt>
                <c:pt idx="4">
                  <c:v>3.0418250950000001</c:v>
                </c:pt>
                <c:pt idx="5">
                  <c:v>4.5627376430000002</c:v>
                </c:pt>
                <c:pt idx="6">
                  <c:v>5.3231939160000001</c:v>
                </c:pt>
                <c:pt idx="7">
                  <c:v>7.9847908749999998</c:v>
                </c:pt>
                <c:pt idx="8">
                  <c:v>7.2243346009999998</c:v>
                </c:pt>
                <c:pt idx="9">
                  <c:v>7.9847908749999998</c:v>
                </c:pt>
                <c:pt idx="10">
                  <c:v>4.9429657789999997</c:v>
                </c:pt>
                <c:pt idx="11">
                  <c:v>5.7034220529999997</c:v>
                </c:pt>
                <c:pt idx="12">
                  <c:v>6.4638783269999998</c:v>
                </c:pt>
                <c:pt idx="13">
                  <c:v>5.3231939160000001</c:v>
                </c:pt>
                <c:pt idx="14">
                  <c:v>3.8022813690000001</c:v>
                </c:pt>
                <c:pt idx="15">
                  <c:v>4.1825095059999997</c:v>
                </c:pt>
                <c:pt idx="16">
                  <c:v>4.9429657789999997</c:v>
                </c:pt>
                <c:pt idx="17">
                  <c:v>3.8022813690000001</c:v>
                </c:pt>
                <c:pt idx="18">
                  <c:v>5.7034220529999997</c:v>
                </c:pt>
                <c:pt idx="19">
                  <c:v>3.0418250950000001</c:v>
                </c:pt>
              </c:numCache>
            </c:numRef>
          </c:val>
        </c:ser>
        <c:ser>
          <c:idx val="0"/>
          <c:order val="1"/>
          <c:tx>
            <c:strRef>
              <c:f>overall!$C$1</c:f>
              <c:strCache>
                <c:ptCount val="1"/>
                <c:pt idx="0">
                  <c:v>% of questions (With Attention)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val>
            <c:numRef>
              <c:f>overall!$C$2:$C$21</c:f>
              <c:numCache>
                <c:formatCode>General</c:formatCode>
                <c:ptCount val="20"/>
                <c:pt idx="0">
                  <c:v>0.38022813700000002</c:v>
                </c:pt>
                <c:pt idx="1">
                  <c:v>1.901140684</c:v>
                </c:pt>
                <c:pt idx="2">
                  <c:v>2.6615969580000001</c:v>
                </c:pt>
                <c:pt idx="3">
                  <c:v>7.6045627380000003</c:v>
                </c:pt>
                <c:pt idx="4">
                  <c:v>11.40684411</c:v>
                </c:pt>
                <c:pt idx="5">
                  <c:v>10.64638783</c:v>
                </c:pt>
                <c:pt idx="6">
                  <c:v>7.9847908749999998</c:v>
                </c:pt>
                <c:pt idx="7">
                  <c:v>7.9847908749999998</c:v>
                </c:pt>
                <c:pt idx="8">
                  <c:v>7.6045627380000003</c:v>
                </c:pt>
                <c:pt idx="9">
                  <c:v>5.3231939160000001</c:v>
                </c:pt>
                <c:pt idx="10">
                  <c:v>2.281368821</c:v>
                </c:pt>
                <c:pt idx="11">
                  <c:v>3.4220532320000001</c:v>
                </c:pt>
                <c:pt idx="12">
                  <c:v>3.0418250950000001</c:v>
                </c:pt>
                <c:pt idx="13">
                  <c:v>3.8022813690000001</c:v>
                </c:pt>
                <c:pt idx="14">
                  <c:v>2.281368821</c:v>
                </c:pt>
                <c:pt idx="15">
                  <c:v>0.38022813700000002</c:v>
                </c:pt>
                <c:pt idx="16">
                  <c:v>3.0418250950000001</c:v>
                </c:pt>
                <c:pt idx="17">
                  <c:v>3.8022813690000001</c:v>
                </c:pt>
                <c:pt idx="18">
                  <c:v>3.4220532320000001</c:v>
                </c:pt>
                <c:pt idx="19">
                  <c:v>11.02661597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3953184"/>
        <c:axId val="1613952640"/>
      </c:barChart>
      <c:lineChart>
        <c:grouping val="standard"/>
        <c:varyColors val="0"/>
        <c:ser>
          <c:idx val="2"/>
          <c:order val="2"/>
          <c:tx>
            <c:strRef>
              <c:f>overall!$D$1</c:f>
              <c:strCache>
                <c:ptCount val="1"/>
                <c:pt idx="0">
                  <c:v>VQA accuracy (Without Attention)</c:v>
                </c:pt>
              </c:strCache>
            </c:strRef>
          </c:tx>
          <c:spPr>
            <a:ln w="190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overall!$D$2:$D$21</c:f>
              <c:numCache>
                <c:formatCode>General</c:formatCode>
                <c:ptCount val="20"/>
                <c:pt idx="0">
                  <c:v>0</c:v>
                </c:pt>
                <c:pt idx="1">
                  <c:v>40.297543240000003</c:v>
                </c:pt>
                <c:pt idx="2">
                  <c:v>49.741082900000002</c:v>
                </c:pt>
                <c:pt idx="3">
                  <c:v>57.999918649999998</c:v>
                </c:pt>
                <c:pt idx="4">
                  <c:v>63.03674256</c:v>
                </c:pt>
                <c:pt idx="5">
                  <c:v>48.761239639999999</c:v>
                </c:pt>
                <c:pt idx="6">
                  <c:v>48.655926989999998</c:v>
                </c:pt>
                <c:pt idx="7">
                  <c:v>52.280383809999996</c:v>
                </c:pt>
                <c:pt idx="8">
                  <c:v>52.2524473</c:v>
                </c:pt>
                <c:pt idx="9">
                  <c:v>56.118838459999999</c:v>
                </c:pt>
                <c:pt idx="10">
                  <c:v>62.840795290000003</c:v>
                </c:pt>
                <c:pt idx="11">
                  <c:v>43.757969559999999</c:v>
                </c:pt>
                <c:pt idx="12">
                  <c:v>71.989865289999997</c:v>
                </c:pt>
                <c:pt idx="13">
                  <c:v>60.091325140000002</c:v>
                </c:pt>
                <c:pt idx="14">
                  <c:v>61.420050189999998</c:v>
                </c:pt>
                <c:pt idx="15">
                  <c:v>57.64494578</c:v>
                </c:pt>
                <c:pt idx="16">
                  <c:v>70.43033964</c:v>
                </c:pt>
                <c:pt idx="17">
                  <c:v>78.68067877</c:v>
                </c:pt>
                <c:pt idx="18">
                  <c:v>83.459705389999996</c:v>
                </c:pt>
                <c:pt idx="19">
                  <c:v>84.045955820000003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overall!$E$1</c:f>
              <c:strCache>
                <c:ptCount val="1"/>
                <c:pt idx="0">
                  <c:v>VQA accuracy (With Attention)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val>
            <c:numRef>
              <c:f>overall!$E$2:$E$21</c:f>
              <c:numCache>
                <c:formatCode>General</c:formatCode>
                <c:ptCount val="20"/>
                <c:pt idx="0">
                  <c:v>48.787878790000001</c:v>
                </c:pt>
                <c:pt idx="1">
                  <c:v>48.400995649999999</c:v>
                </c:pt>
                <c:pt idx="2">
                  <c:v>65.861934750000003</c:v>
                </c:pt>
                <c:pt idx="3">
                  <c:v>59.316353769999999</c:v>
                </c:pt>
                <c:pt idx="4">
                  <c:v>59.106586640000003</c:v>
                </c:pt>
                <c:pt idx="5">
                  <c:v>53.060409700000001</c:v>
                </c:pt>
                <c:pt idx="6">
                  <c:v>58.487060790000001</c:v>
                </c:pt>
                <c:pt idx="7">
                  <c:v>69.445597230000004</c:v>
                </c:pt>
                <c:pt idx="8">
                  <c:v>60.097683009999997</c:v>
                </c:pt>
                <c:pt idx="9">
                  <c:v>60.071537079999999</c:v>
                </c:pt>
                <c:pt idx="10">
                  <c:v>64.099877739999997</c:v>
                </c:pt>
                <c:pt idx="11">
                  <c:v>51.005900099999998</c:v>
                </c:pt>
                <c:pt idx="12">
                  <c:v>62.371908789999999</c:v>
                </c:pt>
                <c:pt idx="13">
                  <c:v>74.546863639999998</c:v>
                </c:pt>
                <c:pt idx="14">
                  <c:v>66.824589950000004</c:v>
                </c:pt>
                <c:pt idx="15">
                  <c:v>52</c:v>
                </c:pt>
                <c:pt idx="16">
                  <c:v>77.198911570000007</c:v>
                </c:pt>
                <c:pt idx="17">
                  <c:v>68.436363700000001</c:v>
                </c:pt>
                <c:pt idx="18">
                  <c:v>73.038776949999999</c:v>
                </c:pt>
                <c:pt idx="19">
                  <c:v>85.359950119999993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953184"/>
        <c:axId val="1613952640"/>
      </c:lineChart>
      <c:catAx>
        <c:axId val="1613953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 of images for which model</a:t>
                </a:r>
                <a:r>
                  <a:rPr lang="en-US" sz="2000" baseline="0"/>
                  <a:t> produces same response for a given question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52640"/>
        <c:crosses val="autoZero"/>
        <c:auto val="1"/>
        <c:lblAlgn val="ctr"/>
        <c:lblOffset val="100"/>
        <c:noMultiLvlLbl val="0"/>
      </c:catAx>
      <c:valAx>
        <c:axId val="16139526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95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D7C7-1AE0-4A67-8B71-463CC5880738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240-2A50-4ED3-8A7E-BB544446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938C-E2FE-4662-8EFE-899CDEF1AB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2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04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0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6F52-851D-2346-8943-8D940C85970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96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CFF30A9-1086-3942-B9B9-954C1C4E9F34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42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34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90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4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4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4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97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16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3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15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3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02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5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5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735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49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45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5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619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5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856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30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52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98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7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62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659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245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8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973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871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43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395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045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962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33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215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63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12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77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73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7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64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90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47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797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705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62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85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12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5240-2A50-4ED3-8A7E-BB54444613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2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6152C-388A-4120-9860-B92F1AB14F08}" type="datetime1">
              <a:rPr lang="en-US" smtClean="0"/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127FC-24E4-4D69-9937-3790FA145A7D}" type="datetime1">
              <a:rPr lang="en-US" smtClean="0"/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B6B3-81AD-48E5-9C74-D6033BF4F61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5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52AC-DAC5-456D-80EA-0BE68700234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1592-9923-489B-A245-94F95727236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232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3ABA-164D-46FD-8211-1163BBA3C54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3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1AD4-C9DE-48F7-8AC3-E7627F5B9F9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4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489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83E3-8E37-4227-B38D-6FB83AA01BD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2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9B034CAC-F7F8-4F32-A8DC-37CAA65858A4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755C-1482-4D1E-8585-70F8A6F049C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4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E712F-D806-442D-8271-C49BD4ED6D5C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657A7-541E-4E0A-B3B4-4CBF1C4C1182}" type="datetime1">
              <a:rPr lang="en-US" smtClean="0"/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1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984D-EDBB-4377-A086-D1121938A12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2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4C89-D20E-4EF7-98DC-1C8C6E63CCA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8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D147-CD44-4408-96FB-2DD08E8F7CD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1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4580-E210-484D-928B-98B0B0AA6B7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8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79F4-C5A2-4373-A5EA-33D9ABF53246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92B3-D107-4D46-9D2D-57906C8D16E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1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0F300-8C8D-4027-8185-94196475E83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4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54D6E-CE2B-44DF-85A8-0C4744EFDD9D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6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31A94B3-3761-48EE-A3B1-3526BDC93884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2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CAAE-D41E-4BBA-9CF8-ECF4D63D1C2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5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16FE7-270C-4906-97DE-8F47E6A4C46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8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FFE6D-33D1-4969-960F-097B2D1B54E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8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4EC6-5701-4E23-935D-EBA52AB4B14D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6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7747-81E8-49CC-8F77-F1081E131CD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3CEF-F40A-4DFE-BDE3-930EFA6E653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5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4E26-6E40-44DF-8B03-A8054E50DBC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3585-F332-4CBB-BE5E-10BFDAA2F22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8197-8178-409F-875D-1F1D5FA0787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7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CE8A-024D-41B6-ADFC-D395815936D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8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E8B8-9A93-4F59-8EEC-BB6D01A4B67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5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8BFF8A8F-C060-4858-BF5D-C0BFDD2DBD7B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D3AF24F-7CE8-4B2A-9131-C5EAC35F4C14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0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8A3F-727F-4949-A5EF-576213C1E37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9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481C-1198-405A-960E-1B6EF7F4279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A5E7-B480-4D4E-9AAC-6AAF63D2F4A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DDD2-2C58-4224-A1AE-1C367E9AA81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3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FA68C-998B-4B20-899B-FF0EEBE4AAFF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9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03CA0-AE43-490C-965D-5421ACD62B9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D351-6D8E-4059-8946-3F6B8BE0BDC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B49E-9819-41B0-983A-3D73B347FA6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1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0C1D-155A-4B94-A0FC-F8C5DF7B30D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9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20A9-910F-401F-85E8-74E71CE4EB8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91A20-23E7-4027-9047-279A1569D77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E728181C-34E4-4F49-A8A5-A8BDA883E709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B791D-69F0-4F82-9CB2-FEE0D9BAE6DD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4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6E848-C968-45DC-AE5B-15E630A67C8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5935-E7AA-416C-A348-773D9352205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14E0-E42A-4E5E-B8F3-C731AA4A86D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75139-B4CE-4D88-8E3F-80D1DCC9266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9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F9307-21FB-4279-9CD3-D9145CEA748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9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C111-1465-484A-8397-E7749ED9B1E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9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4394-AD18-4037-A7BE-E7B239840B6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9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3EA6-B884-4A8E-9716-522D696CFA3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6150-1611-4074-BDE2-343DFCF4B92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5A478-943E-4CD9-99A9-2685377F8C8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1BF41CB-F710-494C-850D-3B1E22D9E443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6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EFDC-6FF3-4C57-A06E-B1E320791AAC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20DD-7B72-4337-9063-658D11D9702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C1F7-EFC0-443E-A6DA-45D655EAA18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D0565-4C9D-4776-82C3-3DBCB73CF29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9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E018-0FE3-4157-B9D2-A2D9AB16BCA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5DEB-C63E-4E54-9FA6-B0764315147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5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644F-FAB3-4821-9DAA-DFA2096B9A0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2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1C69-249F-4CCA-9FF1-E2EA8C79FDA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1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A3F0A-7252-4CC8-A91F-51A03EF270B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2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3B8B-0D46-41A6-83CC-FCCF145980B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7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2F89-4604-477D-9353-E637E687417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9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B11D18B-94AE-44E0-AD93-9747CA0F4AB9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4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2D19E-B867-4147-A6BC-C2565313F19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5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A3629-458F-4856-BC34-104CE962A37F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2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70DA2-2336-4F06-94D1-5F47589A2E8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8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27FE2-8D44-4732-8684-369096D3D50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6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0738-0D92-4E89-9FB2-416C6D2CB1D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E916-9A9C-48DB-8ACA-0A501154BBB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5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08854-504D-4630-8F8A-760BBB1FF47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9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A610-D6BD-4595-A4A5-1E8B2FAE06D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C246-0FD7-4724-9A7A-027836100EB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5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2F35-E92E-43F2-B835-72F808452B0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0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FC81-E0C7-4111-A55C-9A2F7D30C93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5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A24BE2E0-8F8C-431F-B0E8-434478E1C19A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8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74EB-17D0-4AD8-A05A-40EE47E5396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4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633C-B65A-4980-A74C-3DAE83E141A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9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2708-3735-41C4-8DC3-F537402A32A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1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110E-89C9-4DB3-A8F1-6B77274B53F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5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6242-8D9A-4B0D-AD9C-65E12B7381CD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5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0A93-6B4E-40C0-BA4A-3AB162B4B17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8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3F96-746D-47AA-8FC0-71B1C776FB1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7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14FA-68F4-4542-B813-4ECB8C7EFAA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F759-265B-46F2-8CEB-F42BB9020B16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0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D0E8-B1D8-4788-BE7D-EDFBF6BC7CB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04BAC-3A56-4506-858A-723B54732B4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3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90487D4E-0F3F-4AFA-AE7F-A178E9EDB72D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8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FC15-931E-4008-A123-EE0AA8E7652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7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F308-9311-4255-94E7-77400B1A1D0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0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8000-A390-47DB-BADC-190CD993FFD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7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14464-1B91-443E-818A-8796ACAC2B1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D91E-BB1C-4BEF-A8FA-EB61847AA6D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4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3E6F-31A7-45F1-9F0E-2369759A714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1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9ECD-7BE2-428B-9504-8563E470A26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687A-625A-4F74-9099-982077CC57F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2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AB47C-9739-44D8-86BD-375FE4E2ADB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8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5633-4073-4710-B597-E5142B2E3A3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9752-4656-486D-AD04-277B5185AE2F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9138625-7271-4C5A-8F5F-CE6645D5842B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CA8E-CC67-47D5-AF51-DCA1067719A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6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8331-A74F-47D2-99F5-510F3598DFC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2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370BD-ED93-409F-AE2A-01EA252FAC4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9F3A-AC72-41D8-ADC2-7FE1141A57D6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4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83A6F2FC-FC26-48F3-A0DE-A0AE09291155}" type="datetime1">
              <a:rPr lang="en-US" smtClean="0"/>
              <a:t>8/28/2016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3B65C-9CEF-4557-8A48-ABFBAEAF9FF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0473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55A8-6FBB-428F-AEDA-A7C0D25777E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B432-A425-4D31-852C-7C6F1FD2D9D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9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34A81-C639-4C81-8D42-DC0D209CECF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3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BDCD-2EE3-4249-9572-9F32ADF9372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D2B1-0F14-4270-99EA-0802B04742E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B7F7-4C3C-46D0-99C3-B0E7E8960B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7667-30D0-4248-943D-354D6746E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4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4A48-F3B9-4278-9359-B91A1E22E1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2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F76F-5BD2-484B-A29E-5A33A2FB7B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4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57CF-FD60-476E-BB48-A5A9DAA36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2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4ADA-8152-4D2F-AB99-6BA5301B68A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2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CA94-2226-4916-B63D-A3FC7DE505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8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C41B-97FF-435C-B9CE-56C49DBDFF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6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6A4B-043B-48B9-909B-078DFBC6A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E27-E67F-45F0-9E9F-8130E153C2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A22-7100-4CBD-9F5B-0A3E6F05D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1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1B4C-4952-483F-B98F-7745126D58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3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6568-DC1F-4867-B03C-6EF6D0A0C7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8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304B-1B10-4243-80B0-8530536D82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0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357E-6C72-41F4-A888-AE71F7F1B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9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141-373A-4CE0-BCE5-37893CBF2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5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7D99-7215-4F3C-B9B4-FC3E965074E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0665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4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D995-1957-404C-BF59-1856D0058A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9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2163-D9E1-460B-BAEF-2E6764E4C3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7179-FA03-4387-87A1-7A992E6BF6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5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177F-A2A0-49D7-A77E-AA9BCAEDA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3934-DD82-427C-A937-06AA7B0A79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4AB8-0B1A-4A2D-A213-E02DFD9DD0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6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8FB3-CBB7-47A5-9B90-AFF2A8712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8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2CAB-6E94-4620-871A-69D7728642A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E897135-2436-4DBA-84E7-02EE0008953E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EA51-F021-40DF-89B7-490281F7333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1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9627-56BF-4F46-B37B-CB67BF60CFA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4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6D13C-EBFD-4E1E-891C-38AFFDB26E2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C11A-FD43-4D42-BC0B-B81C6701B1F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5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8917-962C-432A-9BF5-BB018CEFFEC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6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7E3C-C0B6-4C0B-B057-EBC8B848E47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8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7DE18-53CF-47DF-A5D8-0EC0C2ED0BB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1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54C5D-E016-4FD4-8A87-2EFC984DF0D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8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4741-AFBD-42F1-A4DB-A58F6E91FE3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4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B7A3-2DF2-4C70-9C69-D653F6FD1E0D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5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46F838E-3B28-4C2B-BE12-79C264623FCC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8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206B-0B2B-4F62-98A8-681F833FE19F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7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58E8-2E04-4BDC-A51F-0203BEF0D47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2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AD96C-5436-4768-A1B2-9A3F96C9371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6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66061-57F7-4B9D-B6CA-8DCB701D7CE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2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CE31D-2348-4621-B743-9F941637DE5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50BE5-87B5-46E9-B760-008C19EA6FAA}" type="datetime1">
              <a:rPr lang="en-US" smtClean="0"/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D168-59A7-4096-A322-5057DC54550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6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4045-F610-4B94-8298-AF1BA3359FE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9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22770-9BCD-4D61-8FE3-911992716BA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9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8A5D9-A018-431A-9D76-64C8889E2A0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30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CE7A-CBAB-444D-B5AC-9B48F52C738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6199CD81-08F1-4D28-A6F6-2A63201D0907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4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7AE7-C76E-483F-936A-2D07FD164AA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3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3131-6707-43A3-B6F4-9B17AC509186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162E9-627C-4AED-B6AD-5C0C9307A4B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14801-6FC5-475F-9F75-C74E995B6BA3}" type="datetime1">
              <a:rPr lang="en-US" smtClean="0"/>
              <a:t>8/28/2016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EE50-628A-47AF-AFE5-9951DC8EB6C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DEEB-C3EF-4D0D-9CF0-7E1E8AEB72F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8D5F-E016-4E11-94E2-BB09765E53A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6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0129-E2F2-4E4F-8300-A5CC4F85389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20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9A7F-22A2-46EF-86E1-48D3A68E761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6AD4-3456-4F6B-987C-A6D2F75F54DD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8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95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FAD2-AED6-4CE4-B57E-FD7A2A4C359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843C4186-A75C-40B7-9894-283B3A9D013C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A445-A8D9-45B4-833C-3397B6B8EBF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1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85220-99F5-4669-9D46-C3559D9AF1BE}" type="datetime1">
              <a:rPr lang="en-US" smtClean="0"/>
              <a:t>8/28/2016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28F8-6DF0-473E-A48F-0BF5BEA0E48F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917DA-E712-4712-BAAF-7D7F0B609EC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8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CB06-82DC-40BA-8C59-C10543AFC9A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9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DA03-D8B5-46FF-828F-B7009BF72D2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4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4EBB-E2BF-4083-82E2-D195F83F2BED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8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AA7B-33D1-4229-BB60-4DBF5A6B750C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00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B41C9-F738-4253-9D83-4EEAFE75375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5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F8CE-27C7-465D-9D08-933508FEB3B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04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BE8B7-2ECE-4B5F-A93B-2744FBD9DB0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60647-9871-4149-B693-E58809B849BE}" type="datetime1">
              <a:rPr lang="en-US" smtClean="0"/>
              <a:t>8/28/2016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57389E50-E453-4C71-BD39-731AFE90F5D3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3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3AEAD-4712-43A6-A8C2-E22123052E8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3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7EF5-F4BA-4DA6-9DCF-F709ECEA0FC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6A15A-2803-41BE-8D4A-B136121C116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A63F-B1CD-46B5-830E-A872E47401E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48098-D400-49F5-8A5C-BB1B2D3130BD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4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2AE8-C60C-4E68-A22A-67D60AB2BBA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1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EF04-CAE7-4416-A9D2-480303413A7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6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39DC-C701-4A0D-AAAB-8F8B326F598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3A36-10C2-4CE7-B4F9-05D83660442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B2829-D302-4A3A-8876-7A57942E0C50}" type="datetime1">
              <a:rPr lang="en-US" smtClean="0"/>
              <a:t>8/28/2016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49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5B94-0B01-478F-BBC0-17764C0A0A35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2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05ABA8B-6EA2-4263-8833-50618D061CF4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6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C8DF-C8E1-4FCF-8899-7E8640A7785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0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9D73-F1E3-4F83-9B60-F8715EE8D0CC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364C-6BB7-4044-915C-8FA843D5847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B3FA-0034-47AF-8D96-22D6F529D8B9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5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78AA2-653E-4E9A-B2A1-F079DAB1DD2C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1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F461-33B6-4D7F-806E-27BFF9BCD046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91C7-7196-4CC4-85CE-B59856B2FF4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E21BF-1057-43A4-B052-637D77E8BA01}" type="datetime1">
              <a:rPr lang="en-US" smtClean="0"/>
              <a:t>8/28/2016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447E-49B3-40FE-B45E-F0A897AAEBBC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8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B27B-82FB-4DF6-9379-680DB26A043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6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E4E9-2D5C-43EF-9065-D3AE9A5FCA1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3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CC2CF6CC-69D4-4F95-B198-2AC056FD18C9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4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2A87-2D37-4126-8518-FAC3F1C4FB4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8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BE98-3860-48EE-B1CE-7B69CFA513A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8288-C5C0-4F5E-BF3E-16F1108C14D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2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0F84-3BE7-4FAF-A7FC-EAD80789ABAF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A4D1-5C73-4F64-8343-83AA9C537CB6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1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B614-0351-48C4-AD5D-8E2B033B169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7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35EA1-E7FC-42E8-A11A-8066F3416E6B}" type="datetime1">
              <a:rPr lang="en-US" smtClean="0"/>
              <a:t>8/28/2016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6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8D5A-7D61-4DC0-900D-019710870524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59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6657C-20D2-4626-80E7-2C8CCCBD359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26FF-A6DA-4451-99CF-D55286BD244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5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60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540E-83C1-4A86-AE8C-BEEAB2B2547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7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CD979E93-9A38-46F8-80C0-D2665A7063CF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8/28/2016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CA69-2E24-46B5-B0A3-19896C12D98C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7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3028-B0F4-4F64-8779-B9686CB116F6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2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699D-6EBF-48D6-9547-3736CD070E56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3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1CA4-DB05-4BA5-A1BD-3B0C19B3F5E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9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fld id="{BD714DEB-B2C5-4A16-B7F5-57DB9B34DAF3}" type="datetime1">
              <a:rPr lang="en-US" smtClean="0"/>
              <a:t>8/28/2016</a:t>
            </a:fld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fld id="{FA6F076C-A2A4-4E2C-A756-CB59CEC92C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495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D88E74A-B26F-475A-A7D9-BBE99443FE4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9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E6B13BFB-6F2A-43DA-8B32-A2CD2CB10A12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3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DD223AC-E504-4A0C-932D-B1FC4CDFBEF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48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350CC4E-2403-4697-9245-4A0753018AB0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49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4D13A68-E8B4-4568-A7FD-937504175C4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87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A2CEB46-D440-45C2-B373-9B4BDB783FB3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43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6361801-D7CB-4F65-9E48-D54774B61E4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6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2BBCF93-3A76-42C2-82FA-5DE72FC1EC3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98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0C446F5-2325-4AC1-85B8-2E3EB715D428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54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C2AF9F-C9CB-4324-8AE5-8423D93C3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5112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1498"/>
            <a:ext cx="8402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Slide credit: Devi Parikh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1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18E2642-B068-4206-83D3-D0B2A3CC2C2C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463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C19F4D-CA11-4BFF-9553-3AD12A62B7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5112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A0204A8-AFB4-894B-B7A1-210E55B1E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1498"/>
            <a:ext cx="8402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Slide credit: Devi Parikh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8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2ABC167-33F8-4276-AB8C-50DEF75712E1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83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68F2A18-2727-491A-896C-9FA8DB7B988A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3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FC7E671-4ACC-4A72-859E-483590C9959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7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E384C584-E8DF-40B6-9D4E-5388932BE17B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6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E75649B-E4CF-48CC-9E25-08E70702C87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37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27EC21D-1810-44D3-A0E1-DAFC40EED0A7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49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503013E-190A-4470-A308-AF34927F9EEE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87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38DD4AA-4EE2-40D8-8BAA-230CC1E01EEF}" type="datetime1">
              <a:rPr lang="en-US" smtClean="0">
                <a:solidFill>
                  <a:prstClr val="black"/>
                </a:solidFill>
              </a:rPr>
              <a:t>8/28/2016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9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4898"/>
            <a:ext cx="9144000" cy="2387600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Calibri" panose="020F0502020204030204" pitchFamily="34" charset="0"/>
              </a:rPr>
              <a:t>Analyzing the Behavior of </a:t>
            </a:r>
            <a:br>
              <a:rPr lang="en-US" sz="5000" dirty="0" smtClean="0">
                <a:latin typeface="Calibri" panose="020F0502020204030204" pitchFamily="34" charset="0"/>
              </a:rPr>
            </a:br>
            <a:r>
              <a:rPr lang="en-US" sz="5000" dirty="0" smtClean="0">
                <a:latin typeface="Calibri" panose="020F0502020204030204" pitchFamily="34" charset="0"/>
              </a:rPr>
              <a:t>Deep             Models</a:t>
            </a:r>
            <a:endParaRPr lang="en-US" sz="5000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07104" y="3833766"/>
            <a:ext cx="1685348" cy="1872777"/>
            <a:chOff x="5033217" y="4076393"/>
            <a:chExt cx="1685348" cy="18727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9286" y="4076393"/>
              <a:ext cx="1428567" cy="1428567"/>
            </a:xfrm>
            <a:prstGeom prst="rect">
              <a:avLst/>
            </a:prstGeom>
          </p:spPr>
        </p:pic>
        <p:sp>
          <p:nvSpPr>
            <p:cNvPr id="13" name="TextBox 9"/>
            <p:cNvSpPr txBox="1"/>
            <p:nvPr/>
          </p:nvSpPr>
          <p:spPr>
            <a:xfrm>
              <a:off x="5033217" y="5518283"/>
              <a:ext cx="1685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 smtClean="0">
                  <a:latin typeface="Calibri" panose="020F0502020204030204" pitchFamily="34" charset="0"/>
                </a:rPr>
                <a:t>Dhruv Batra</a:t>
              </a:r>
              <a:endParaRPr lang="en-US" sz="2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08243" y="3833766"/>
            <a:ext cx="1730616" cy="1878688"/>
            <a:chOff x="7311819" y="4083182"/>
            <a:chExt cx="1730616" cy="18786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4484" y="4083182"/>
              <a:ext cx="1428567" cy="1428567"/>
            </a:xfrm>
            <a:prstGeom prst="rect">
              <a:avLst/>
            </a:prstGeom>
          </p:spPr>
        </p:pic>
        <p:sp>
          <p:nvSpPr>
            <p:cNvPr id="11" name="TextBox 15"/>
            <p:cNvSpPr txBox="1"/>
            <p:nvPr/>
          </p:nvSpPr>
          <p:spPr>
            <a:xfrm>
              <a:off x="7311819" y="5530983"/>
              <a:ext cx="17306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 smtClean="0">
                  <a:latin typeface="Calibri" panose="020F0502020204030204" pitchFamily="34" charset="0"/>
                </a:rPr>
                <a:t>Devi Parikh</a:t>
              </a:r>
              <a:endParaRPr lang="en-US" sz="2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5413" y="3833766"/>
            <a:ext cx="2531826" cy="1881099"/>
            <a:chOff x="-231324" y="1297211"/>
            <a:chExt cx="2531826" cy="1881099"/>
          </a:xfrm>
        </p:grpSpPr>
        <p:sp>
          <p:nvSpPr>
            <p:cNvPr id="8" name="TextBox 20"/>
            <p:cNvSpPr txBox="1"/>
            <p:nvPr/>
          </p:nvSpPr>
          <p:spPr>
            <a:xfrm>
              <a:off x="-231324" y="2747423"/>
              <a:ext cx="2531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 smtClean="0">
                  <a:latin typeface="Calibri" panose="020F0502020204030204" pitchFamily="34" charset="0"/>
                </a:rPr>
                <a:t>Aishwarya Agrawal</a:t>
              </a:r>
              <a:endParaRPr lang="en-US" sz="2200" dirty="0">
                <a:latin typeface="Calibri" panose="020F0502020204030204" pitchFamily="34" charset="0"/>
              </a:endParaRPr>
            </a:p>
          </p:txBody>
        </p:sp>
        <p:pic>
          <p:nvPicPr>
            <p:cNvPr id="9" name="Picture 8" descr="CVMLP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30" y="1297211"/>
              <a:ext cx="1152533" cy="1428567"/>
            </a:xfrm>
            <a:prstGeom prst="rect">
              <a:avLst/>
            </a:prstGeom>
          </p:spPr>
        </p:pic>
      </p:grpSp>
      <p:pic>
        <p:nvPicPr>
          <p:cNvPr id="16" name="Picture 3" descr="D:\my_documents\santol\Dropbox\2015_iccv_vqa\presentations\2015_iccv_nips\main_vqa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82" y="1592632"/>
            <a:ext cx="1484656" cy="5521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42" y="5850161"/>
            <a:ext cx="2272859" cy="38174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-14064" y="2288920"/>
            <a:ext cx="9144000" cy="8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>
                <a:latin typeface="Calibri" panose="020F0502020204030204" pitchFamily="34" charset="0"/>
              </a:rPr>
              <a:t>(EMNLP 2016)</a:t>
            </a:r>
            <a:endParaRPr lang="en-US" sz="30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51" y="-169205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VQA Challenge @ CVPR16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28" y="811501"/>
            <a:ext cx="3604247" cy="5914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2082" y="3356019"/>
            <a:ext cx="2391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30 teams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Current machine performance around 60-66%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Human performance at 83%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How to identify where we need progress?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How to compare strengths and weaknesses?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How to develop insights into failure modes?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Need to understand the behavior of VQA models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28798" y="1569236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Do VQA models 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generalize to novel instances?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7" y="3005515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/>
              <a:t>Do VQA models </a:t>
            </a:r>
            <a:endParaRPr lang="en-US" sz="3000" dirty="0" smtClean="0"/>
          </a:p>
          <a:p>
            <a:pPr algn="ctr"/>
            <a:r>
              <a:rPr lang="en-US" sz="3000" dirty="0" smtClean="0"/>
              <a:t>‘</a:t>
            </a:r>
            <a:r>
              <a:rPr lang="en-US" sz="3000" dirty="0"/>
              <a:t>listen’ to </a:t>
            </a:r>
            <a:r>
              <a:rPr lang="en-US" sz="3000" dirty="0" smtClean="0"/>
              <a:t>the entire </a:t>
            </a:r>
            <a:r>
              <a:rPr lang="en-US" sz="3000" dirty="0"/>
              <a:t>question?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28798" y="443152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/>
              <a:t>Do VQA models </a:t>
            </a:r>
            <a:endParaRPr lang="en-US" sz="3000" dirty="0" smtClean="0"/>
          </a:p>
          <a:p>
            <a:pPr algn="ctr"/>
            <a:r>
              <a:rPr lang="en-US" sz="3000" dirty="0" smtClean="0"/>
              <a:t>really </a:t>
            </a:r>
            <a:r>
              <a:rPr lang="en-US" sz="3000" dirty="0"/>
              <a:t>‘look’ at the image?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454224" y="2902479"/>
            <a:ext cx="6235547" cy="299073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28798" y="1569236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Do VQA models 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generalize to novel instances?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7" y="3005515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/>
              <a:t>Do VQA models </a:t>
            </a:r>
            <a:endParaRPr lang="en-US" sz="3000" dirty="0" smtClean="0"/>
          </a:p>
          <a:p>
            <a:pPr algn="ctr"/>
            <a:r>
              <a:rPr lang="en-US" sz="3000" dirty="0" smtClean="0"/>
              <a:t>‘</a:t>
            </a:r>
            <a:r>
              <a:rPr lang="en-US" sz="3000" dirty="0"/>
              <a:t>listen’ to </a:t>
            </a:r>
            <a:r>
              <a:rPr lang="en-US" sz="3000" dirty="0" smtClean="0"/>
              <a:t>the entire </a:t>
            </a:r>
            <a:r>
              <a:rPr lang="en-US" sz="3000" dirty="0"/>
              <a:t>question?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28798" y="443152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/>
              <a:t>Do VQA models </a:t>
            </a:r>
            <a:endParaRPr lang="en-US" sz="3000" dirty="0" smtClean="0"/>
          </a:p>
          <a:p>
            <a:pPr algn="ctr"/>
            <a:r>
              <a:rPr lang="en-US" sz="3000" dirty="0" smtClean="0"/>
              <a:t>really </a:t>
            </a:r>
            <a:r>
              <a:rPr lang="en-US" sz="3000" dirty="0"/>
              <a:t>‘look’ at the image?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454224" y="4153359"/>
            <a:ext cx="6235547" cy="173985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62556" y="899524"/>
            <a:ext cx="6235547" cy="1634075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28798" y="1569236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Do VQA models 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generalize to novel instances?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7" y="3005515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/>
              <a:t>Do VQA models </a:t>
            </a:r>
            <a:endParaRPr lang="en-US" sz="3000" dirty="0" smtClean="0"/>
          </a:p>
          <a:p>
            <a:pPr algn="ctr"/>
            <a:r>
              <a:rPr lang="en-US" sz="3000" dirty="0" smtClean="0"/>
              <a:t>‘</a:t>
            </a:r>
            <a:r>
              <a:rPr lang="en-US" sz="3000" dirty="0"/>
              <a:t>listen’ to </a:t>
            </a:r>
            <a:r>
              <a:rPr lang="en-US" sz="3000" dirty="0" smtClean="0"/>
              <a:t>the entire </a:t>
            </a:r>
            <a:r>
              <a:rPr lang="en-US" sz="3000" dirty="0"/>
              <a:t>question?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28798" y="443152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/>
              <a:t>Do VQA models </a:t>
            </a:r>
            <a:endParaRPr lang="en-US" sz="3000" dirty="0" smtClean="0"/>
          </a:p>
          <a:p>
            <a:pPr algn="ctr"/>
            <a:r>
              <a:rPr lang="en-US" sz="3000" dirty="0" smtClean="0"/>
              <a:t>really </a:t>
            </a:r>
            <a:r>
              <a:rPr lang="en-US" sz="3000" dirty="0"/>
              <a:t>‘look’ at the image?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454224" y="1204837"/>
            <a:ext cx="6235547" cy="299073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Models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Without attention (baseline model)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CNN + LSTM (Lu et al. 2015)</a:t>
            </a:r>
          </a:p>
          <a:p>
            <a:pPr lvl="1"/>
            <a:endParaRPr lang="en-US" sz="2200" dirty="0">
              <a:latin typeface="Calibri" panose="020F0502020204030204" pitchFamily="34" charset="0"/>
            </a:endParaRPr>
          </a:p>
          <a:p>
            <a:pPr lvl="1"/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Accuracy = 54.13% (on VQA validation split)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With attention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Hierarchical Co-attention (Lu et al. 2016)</a:t>
            </a:r>
          </a:p>
          <a:p>
            <a:pPr lvl="1"/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</a:endParaRPr>
          </a:p>
          <a:p>
            <a:pPr lvl="1"/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Accuracy = 57.02% </a:t>
            </a:r>
            <a:r>
              <a:rPr lang="en-US" sz="2200" dirty="0">
                <a:latin typeface="Calibri" panose="020F0502020204030204" pitchFamily="34" charset="0"/>
              </a:rPr>
              <a:t>(on VQA validation split)</a:t>
            </a:r>
          </a:p>
          <a:p>
            <a:pPr lvl="1"/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95" y="1938335"/>
            <a:ext cx="3218473" cy="1264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10" y="4373316"/>
            <a:ext cx="2977842" cy="131946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 bwMode="auto">
          <a:xfrm>
            <a:off x="5479274" y="3435959"/>
            <a:ext cx="215900" cy="7349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5099068" y="4187023"/>
            <a:ext cx="1002934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457200"/>
            <a:r>
              <a:rPr lang="en-US" altLang="zh-CN" sz="1000" dirty="0">
                <a:solidFill>
                  <a:prstClr val="black"/>
                </a:solidFill>
              </a:rPr>
              <a:t>Fully-Connected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338899" y="3138455"/>
            <a:ext cx="496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1200" dirty="0">
                <a:solidFill>
                  <a:prstClr val="black"/>
                </a:solidFill>
              </a:rPr>
              <a:t>1024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338899" y="1268697"/>
            <a:ext cx="496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1200" dirty="0">
                <a:solidFill>
                  <a:prstClr val="black"/>
                </a:solidFill>
              </a:rPr>
              <a:t>1024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28" name="Straight Arrow Connector 227"/>
          <p:cNvCxnSpPr>
            <a:stCxn id="214" idx="3"/>
            <a:endCxn id="224" idx="1"/>
          </p:cNvCxnSpPr>
          <p:nvPr/>
        </p:nvCxnSpPr>
        <p:spPr bwMode="auto">
          <a:xfrm>
            <a:off x="4960742" y="3803456"/>
            <a:ext cx="5185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695177" y="1974321"/>
            <a:ext cx="749197" cy="1829138"/>
            <a:chOff x="5695177" y="1974321"/>
            <a:chExt cx="749197" cy="1829138"/>
          </a:xfrm>
        </p:grpSpPr>
        <p:cxnSp>
          <p:nvCxnSpPr>
            <p:cNvPr id="229" name="Straight Arrow Connector 228"/>
            <p:cNvCxnSpPr>
              <a:stCxn id="223" idx="3"/>
            </p:cNvCxnSpPr>
            <p:nvPr/>
          </p:nvCxnSpPr>
          <p:spPr bwMode="auto">
            <a:xfrm>
              <a:off x="5695177" y="1974321"/>
              <a:ext cx="749197" cy="7052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224" idx="3"/>
            </p:cNvCxnSpPr>
            <p:nvPr/>
          </p:nvCxnSpPr>
          <p:spPr bwMode="auto">
            <a:xfrm flipV="1">
              <a:off x="5695177" y="3021494"/>
              <a:ext cx="749197" cy="78196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2" name="Rectangle 231"/>
          <p:cNvSpPr/>
          <p:nvPr/>
        </p:nvSpPr>
        <p:spPr>
          <a:xfrm>
            <a:off x="6087212" y="3309363"/>
            <a:ext cx="903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1000" dirty="0">
                <a:solidFill>
                  <a:prstClr val="black"/>
                </a:solidFill>
              </a:rPr>
              <a:t>Point-wise</a:t>
            </a:r>
            <a:r>
              <a:rPr lang="zh-CN" altLang="en-US" sz="1000" dirty="0">
                <a:solidFill>
                  <a:prstClr val="black"/>
                </a:solidFill>
              </a:rPr>
              <a:t> </a:t>
            </a:r>
            <a:endParaRPr lang="en-US" altLang="zh-CN" sz="1000" dirty="0">
              <a:solidFill>
                <a:prstClr val="black"/>
              </a:solidFill>
            </a:endParaRPr>
          </a:p>
          <a:p>
            <a:pPr algn="ctr" defTabSz="457200"/>
            <a:r>
              <a:rPr lang="en-US" altLang="zh-CN" sz="1000" dirty="0">
                <a:solidFill>
                  <a:prstClr val="black"/>
                </a:solidFill>
              </a:rPr>
              <a:t>multiplication</a:t>
            </a:r>
            <a:endParaRPr lang="en-US" sz="1000" dirty="0">
              <a:solidFill>
                <a:prstClr val="black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660271" y="2132101"/>
            <a:ext cx="1157535" cy="1477804"/>
            <a:chOff x="6660271" y="2132101"/>
            <a:chExt cx="1157535" cy="1477804"/>
          </a:xfrm>
        </p:grpSpPr>
        <p:sp>
          <p:nvSpPr>
            <p:cNvPr id="233" name="Rectangle 232"/>
            <p:cNvSpPr/>
            <p:nvPr/>
          </p:nvSpPr>
          <p:spPr bwMode="auto">
            <a:xfrm>
              <a:off x="7191089" y="2426429"/>
              <a:ext cx="215900" cy="8572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234" name="Straight Arrow Connector 233"/>
            <p:cNvCxnSpPr>
              <a:stCxn id="231" idx="3"/>
              <a:endCxn id="233" idx="1"/>
            </p:cNvCxnSpPr>
            <p:nvPr/>
          </p:nvCxnSpPr>
          <p:spPr bwMode="auto">
            <a:xfrm>
              <a:off x="6660271" y="2855054"/>
              <a:ext cx="54864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5" name="Rectangle 234"/>
            <p:cNvSpPr/>
            <p:nvPr/>
          </p:nvSpPr>
          <p:spPr>
            <a:xfrm>
              <a:off x="6787744" y="3363684"/>
              <a:ext cx="10300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zh-CN" sz="1000" dirty="0">
                  <a:solidFill>
                    <a:prstClr val="black"/>
                  </a:solidFill>
                </a:rPr>
                <a:t>Fully-Connected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054450" y="2132101"/>
              <a:ext cx="4966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zh-CN" sz="1200" dirty="0">
                  <a:solidFill>
                    <a:prstClr val="black"/>
                  </a:solidFill>
                </a:rPr>
                <a:t>1000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152178" y="2670388"/>
            <a:ext cx="991822" cy="369332"/>
            <a:chOff x="8152178" y="2670388"/>
            <a:chExt cx="991822" cy="369332"/>
          </a:xfrm>
        </p:grpSpPr>
        <p:cxnSp>
          <p:nvCxnSpPr>
            <p:cNvPr id="240" name="Straight Arrow Connector 239"/>
            <p:cNvCxnSpPr>
              <a:stCxn id="237" idx="3"/>
              <a:endCxn id="241" idx="1"/>
            </p:cNvCxnSpPr>
            <p:nvPr/>
          </p:nvCxnSpPr>
          <p:spPr bwMode="auto">
            <a:xfrm>
              <a:off x="8152178" y="2855054"/>
              <a:ext cx="50098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1" name="Rectangle 240"/>
            <p:cNvSpPr/>
            <p:nvPr/>
          </p:nvSpPr>
          <p:spPr>
            <a:xfrm>
              <a:off x="8653160" y="2670388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zh-CN" dirty="0">
                  <a:solidFill>
                    <a:prstClr val="black"/>
                  </a:solidFill>
                </a:rPr>
                <a:t>“2”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303996" y="2141930"/>
            <a:ext cx="496650" cy="1141749"/>
            <a:chOff x="6303996" y="2141930"/>
            <a:chExt cx="496650" cy="1141749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6444371" y="2426429"/>
              <a:ext cx="215900" cy="8572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303996" y="2141930"/>
              <a:ext cx="4966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zh-CN" sz="1200" dirty="0">
                  <a:solidFill>
                    <a:prstClr val="black"/>
                  </a:solidFill>
                </a:rPr>
                <a:t>1024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348394" y="2144400"/>
            <a:ext cx="1391677" cy="1764434"/>
            <a:chOff x="7348394" y="2144400"/>
            <a:chExt cx="1391677" cy="1764434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7936275" y="2426429"/>
              <a:ext cx="215900" cy="8572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238" name="Straight Arrow Connector 237"/>
            <p:cNvCxnSpPr>
              <a:stCxn id="233" idx="3"/>
              <a:endCxn id="237" idx="1"/>
            </p:cNvCxnSpPr>
            <p:nvPr/>
          </p:nvCxnSpPr>
          <p:spPr bwMode="auto">
            <a:xfrm>
              <a:off x="7406989" y="2855054"/>
              <a:ext cx="54864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7348394" y="3354836"/>
              <a:ext cx="139167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zh-CN" sz="1000" dirty="0" smtClean="0">
                  <a:solidFill>
                    <a:prstClr val="black"/>
                  </a:solidFill>
                </a:rPr>
                <a:t>Softmax</a:t>
              </a:r>
            </a:p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</a:rPr>
                <a:t>over  1000</a:t>
              </a:r>
            </a:p>
            <a:p>
              <a:pPr algn="ctr" defTabSz="457200"/>
              <a:r>
                <a:rPr lang="en-US" sz="1000" dirty="0" smtClean="0">
                  <a:solidFill>
                    <a:prstClr val="black"/>
                  </a:solidFill>
                </a:rPr>
                <a:t>most frequent answers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795899" y="2144400"/>
              <a:ext cx="4966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zh-CN" sz="1200" dirty="0">
                  <a:solidFill>
                    <a:prstClr val="black"/>
                  </a:solidFill>
                </a:rPr>
                <a:t>1000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94948" y="1545693"/>
            <a:ext cx="1002934" cy="1254368"/>
            <a:chOff x="4894948" y="1545693"/>
            <a:chExt cx="1002934" cy="1254368"/>
          </a:xfrm>
        </p:grpSpPr>
        <p:sp>
          <p:nvSpPr>
            <p:cNvPr id="223" name="Rectangle 222"/>
            <p:cNvSpPr/>
            <p:nvPr/>
          </p:nvSpPr>
          <p:spPr bwMode="auto">
            <a:xfrm>
              <a:off x="5479274" y="1545693"/>
              <a:ext cx="215900" cy="8572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243" name="Straight Arrow Connector 242"/>
            <p:cNvCxnSpPr/>
            <p:nvPr/>
          </p:nvCxnSpPr>
          <p:spPr bwMode="auto">
            <a:xfrm>
              <a:off x="4934146" y="1981474"/>
              <a:ext cx="51853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4894948" y="2434669"/>
              <a:ext cx="1002934" cy="365392"/>
              <a:chOff x="4894948" y="2434669"/>
              <a:chExt cx="1002934" cy="365392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4894948" y="2553840"/>
                <a:ext cx="1002934" cy="246221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 defTabSz="457200"/>
                <a:r>
                  <a:rPr lang="en-US" altLang="zh-CN" sz="1000" dirty="0">
                    <a:solidFill>
                      <a:prstClr val="black"/>
                    </a:solidFill>
                  </a:rPr>
                  <a:t>Fully-Connected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Left Brace 327"/>
              <p:cNvSpPr/>
              <p:nvPr/>
            </p:nvSpPr>
            <p:spPr bwMode="auto">
              <a:xfrm rot="16200000">
                <a:off x="5215301" y="2192507"/>
                <a:ext cx="82769" cy="567093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-49058" y="3021494"/>
            <a:ext cx="5589290" cy="1759114"/>
            <a:chOff x="-49058" y="3021494"/>
            <a:chExt cx="5589290" cy="1759114"/>
          </a:xfrm>
        </p:grpSpPr>
        <p:sp>
          <p:nvSpPr>
            <p:cNvPr id="208" name="TextBox 207"/>
            <p:cNvSpPr txBox="1"/>
            <p:nvPr/>
          </p:nvSpPr>
          <p:spPr>
            <a:xfrm>
              <a:off x="-49058" y="4411276"/>
              <a:ext cx="5589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>
                  <a:solidFill>
                    <a:prstClr val="black"/>
                  </a:solidFill>
                </a:rPr>
                <a:t>“How    many </a:t>
              </a:r>
              <a:r>
                <a:rPr lang="zh-CN" alt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>
                  <a:solidFill>
                    <a:prstClr val="black"/>
                  </a:solidFill>
                </a:rPr>
                <a:t>  horses   </a:t>
              </a:r>
              <a:r>
                <a:rPr lang="zh-CN" altLang="en-US" i="1" dirty="0">
                  <a:solidFill>
                    <a:prstClr val="black"/>
                  </a:solidFill>
                </a:rPr>
                <a:t>   </a:t>
              </a:r>
              <a:r>
                <a:rPr lang="en-US" i="1" dirty="0">
                  <a:solidFill>
                    <a:prstClr val="black"/>
                  </a:solidFill>
                </a:rPr>
                <a:t>are      </a:t>
              </a:r>
              <a:r>
                <a:rPr lang="zh-CN" altLang="en-US" i="1" dirty="0">
                  <a:solidFill>
                    <a:prstClr val="black"/>
                  </a:solidFill>
                </a:rPr>
                <a:t>    </a:t>
              </a:r>
              <a:r>
                <a:rPr lang="en-US" i="1" dirty="0">
                  <a:solidFill>
                    <a:prstClr val="black"/>
                  </a:solidFill>
                </a:rPr>
                <a:t>in      </a:t>
              </a:r>
              <a:r>
                <a:rPr lang="zh-CN" altLang="en-US" i="1" dirty="0">
                  <a:solidFill>
                    <a:prstClr val="black"/>
                  </a:solidFill>
                </a:rPr>
                <a:t>   </a:t>
              </a:r>
              <a:r>
                <a:rPr lang="en-US" i="1" dirty="0">
                  <a:solidFill>
                    <a:prstClr val="black"/>
                  </a:solidFill>
                </a:rPr>
                <a:t> this    </a:t>
              </a:r>
              <a:r>
                <a:rPr lang="zh-CN" alt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>
                  <a:solidFill>
                    <a:prstClr val="black"/>
                  </a:solidFill>
                </a:rPr>
                <a:t> image?”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72842" y="3021494"/>
              <a:ext cx="4806107" cy="1544731"/>
              <a:chOff x="172842" y="3021494"/>
              <a:chExt cx="4806107" cy="1544731"/>
            </a:xfrm>
          </p:grpSpPr>
          <p:sp>
            <p:nvSpPr>
              <p:cNvPr id="210" name="Rectangle 209"/>
              <p:cNvSpPr/>
              <p:nvPr/>
            </p:nvSpPr>
            <p:spPr bwMode="auto">
              <a:xfrm>
                <a:off x="934842" y="3435959"/>
                <a:ext cx="215900" cy="734999"/>
              </a:xfrm>
              <a:prstGeom prst="rect">
                <a:avLst/>
              </a:prstGeom>
              <a:solidFill>
                <a:srgbClr val="C3D69B"/>
              </a:solidFill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cxnSp>
            <p:nvCxnSpPr>
              <p:cNvPr id="216" name="Straight Arrow Connector 215"/>
              <p:cNvCxnSpPr>
                <a:stCxn id="209" idx="3"/>
                <a:endCxn id="210" idx="1"/>
              </p:cNvCxnSpPr>
              <p:nvPr/>
            </p:nvCxnSpPr>
            <p:spPr bwMode="auto">
              <a:xfrm>
                <a:off x="388742" y="3803456"/>
                <a:ext cx="54864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178349" y="3021494"/>
                <a:ext cx="4800600" cy="368557"/>
                <a:chOff x="178349" y="3021494"/>
                <a:chExt cx="4800600" cy="368557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1991504" y="3021494"/>
                  <a:ext cx="117429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7200"/>
                  <a:r>
                    <a:rPr lang="en-US" altLang="zh-CN" sz="1200" dirty="0" smtClean="0">
                      <a:solidFill>
                        <a:prstClr val="black"/>
                      </a:solidFill>
                    </a:rPr>
                    <a:t>2</a:t>
                  </a:r>
                  <a:r>
                    <a:rPr lang="en-US" altLang="zh-CN" sz="1200" dirty="0" smtClean="0">
                      <a:solidFill>
                        <a:prstClr val="black"/>
                      </a:solidFill>
                      <a:latin typeface="Cambria Math"/>
                      <a:ea typeface="Cambria Math"/>
                    </a:rPr>
                    <a:t>×</a:t>
                  </a:r>
                  <a:r>
                    <a:rPr lang="en-US" altLang="zh-CN" sz="1200" dirty="0">
                      <a:solidFill>
                        <a:prstClr val="black"/>
                      </a:solidFill>
                    </a:rPr>
                    <a:t>2</a:t>
                  </a:r>
                  <a:r>
                    <a:rPr lang="en-US" altLang="zh-CN" sz="1200" dirty="0">
                      <a:solidFill>
                        <a:prstClr val="black"/>
                      </a:solidFill>
                      <a:latin typeface="Cambria Math"/>
                      <a:ea typeface="Cambria Math"/>
                    </a:rPr>
                    <a:t>×</a:t>
                  </a:r>
                  <a:r>
                    <a:rPr lang="en-US" altLang="zh-CN" sz="1200" dirty="0" smtClean="0">
                      <a:solidFill>
                        <a:prstClr val="black"/>
                      </a:solidFill>
                    </a:rPr>
                    <a:t>512</a:t>
                  </a:r>
                  <a:r>
                    <a:rPr lang="zh-CN" altLang="en-US" sz="120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prstClr val="black"/>
                      </a:solidFill>
                    </a:rPr>
                    <a:t>LSTM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Left Brace 244"/>
                <p:cNvSpPr/>
                <p:nvPr/>
              </p:nvSpPr>
              <p:spPr bwMode="auto">
                <a:xfrm rot="5400000">
                  <a:off x="2539211" y="950313"/>
                  <a:ext cx="78876" cy="4800600"/>
                </a:xfrm>
                <a:prstGeom prst="leftBrac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prstClr val="black"/>
                    </a:solidFill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72842" y="3435959"/>
                <a:ext cx="215900" cy="1110447"/>
                <a:chOff x="172842" y="3435959"/>
                <a:chExt cx="215900" cy="1110447"/>
              </a:xfrm>
            </p:grpSpPr>
            <p:sp>
              <p:nvSpPr>
                <p:cNvPr id="209" name="Rectangle 208"/>
                <p:cNvSpPr/>
                <p:nvPr/>
              </p:nvSpPr>
              <p:spPr bwMode="auto">
                <a:xfrm>
                  <a:off x="172842" y="3435959"/>
                  <a:ext cx="215900" cy="734999"/>
                </a:xfrm>
                <a:prstGeom prst="rect">
                  <a:avLst/>
                </a:prstGeom>
                <a:solidFill>
                  <a:srgbClr val="C3D69B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prstClr val="black"/>
                    </a:solidFill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cxnSp>
              <p:nvCxnSpPr>
                <p:cNvPr id="329" name="Straight Arrow Connector 328"/>
                <p:cNvCxnSpPr/>
                <p:nvPr/>
              </p:nvCxnSpPr>
              <p:spPr bwMode="auto">
                <a:xfrm flipV="1">
                  <a:off x="266822" y="4187023"/>
                  <a:ext cx="0" cy="359383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0" name="Straight Arrow Connector 329"/>
              <p:cNvCxnSpPr/>
              <p:nvPr/>
            </p:nvCxnSpPr>
            <p:spPr bwMode="auto">
              <a:xfrm flipV="1">
                <a:off x="1035172" y="4195746"/>
                <a:ext cx="0" cy="359383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1150742" y="3435959"/>
                <a:ext cx="762000" cy="1119170"/>
                <a:chOff x="1150742" y="3435959"/>
                <a:chExt cx="762000" cy="1119170"/>
              </a:xfrm>
            </p:grpSpPr>
            <p:sp>
              <p:nvSpPr>
                <p:cNvPr id="211" name="Rectangle 210"/>
                <p:cNvSpPr/>
                <p:nvPr/>
              </p:nvSpPr>
              <p:spPr bwMode="auto">
                <a:xfrm>
                  <a:off x="1696842" y="3435959"/>
                  <a:ext cx="215900" cy="734999"/>
                </a:xfrm>
                <a:prstGeom prst="rect">
                  <a:avLst/>
                </a:prstGeom>
                <a:solidFill>
                  <a:srgbClr val="C3D69B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prstClr val="black"/>
                    </a:solidFill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cxnSp>
              <p:nvCxnSpPr>
                <p:cNvPr id="217" name="Straight Arrow Connector 216"/>
                <p:cNvCxnSpPr>
                  <a:stCxn id="210" idx="3"/>
                  <a:endCxn id="211" idx="1"/>
                </p:cNvCxnSpPr>
                <p:nvPr/>
              </p:nvCxnSpPr>
              <p:spPr bwMode="auto">
                <a:xfrm>
                  <a:off x="1150742" y="3803456"/>
                  <a:ext cx="54864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Arrow Connector 330"/>
                <p:cNvCxnSpPr/>
                <p:nvPr/>
              </p:nvCxnSpPr>
              <p:spPr bwMode="auto">
                <a:xfrm flipV="1">
                  <a:off x="1819109" y="4195746"/>
                  <a:ext cx="0" cy="359383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1912742" y="3435959"/>
                <a:ext cx="762000" cy="1107082"/>
                <a:chOff x="1912742" y="3435959"/>
                <a:chExt cx="762000" cy="1107082"/>
              </a:xfrm>
            </p:grpSpPr>
            <p:sp>
              <p:nvSpPr>
                <p:cNvPr id="212" name="Rectangle 211"/>
                <p:cNvSpPr/>
                <p:nvPr/>
              </p:nvSpPr>
              <p:spPr bwMode="auto">
                <a:xfrm>
                  <a:off x="2458842" y="3435959"/>
                  <a:ext cx="215900" cy="734999"/>
                </a:xfrm>
                <a:prstGeom prst="rect">
                  <a:avLst/>
                </a:prstGeom>
                <a:solidFill>
                  <a:srgbClr val="C3D69B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prstClr val="black"/>
                    </a:solidFill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cxnSp>
              <p:nvCxnSpPr>
                <p:cNvPr id="218" name="Straight Arrow Connector 217"/>
                <p:cNvCxnSpPr>
                  <a:stCxn id="211" idx="3"/>
                  <a:endCxn id="212" idx="1"/>
                </p:cNvCxnSpPr>
                <p:nvPr/>
              </p:nvCxnSpPr>
              <p:spPr bwMode="auto">
                <a:xfrm>
                  <a:off x="1912742" y="3803456"/>
                  <a:ext cx="54864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Arrow Connector 331"/>
                <p:cNvCxnSpPr/>
                <p:nvPr/>
              </p:nvCxnSpPr>
              <p:spPr bwMode="auto">
                <a:xfrm flipV="1">
                  <a:off x="2558174" y="4183658"/>
                  <a:ext cx="0" cy="359383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674742" y="3435959"/>
                <a:ext cx="762000" cy="1130266"/>
                <a:chOff x="2674742" y="3435959"/>
                <a:chExt cx="762000" cy="1130266"/>
              </a:xfrm>
            </p:grpSpPr>
            <p:sp>
              <p:nvSpPr>
                <p:cNvPr id="213" name="Rectangle 212"/>
                <p:cNvSpPr/>
                <p:nvPr/>
              </p:nvSpPr>
              <p:spPr bwMode="auto">
                <a:xfrm>
                  <a:off x="3220842" y="3435959"/>
                  <a:ext cx="215900" cy="734999"/>
                </a:xfrm>
                <a:prstGeom prst="rect">
                  <a:avLst/>
                </a:prstGeom>
                <a:solidFill>
                  <a:srgbClr val="C3D69B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prstClr val="black"/>
                    </a:solidFill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cxnSp>
              <p:nvCxnSpPr>
                <p:cNvPr id="219" name="Straight Arrow Connector 218"/>
                <p:cNvCxnSpPr>
                  <a:stCxn id="212" idx="3"/>
                  <a:endCxn id="213" idx="1"/>
                </p:cNvCxnSpPr>
                <p:nvPr/>
              </p:nvCxnSpPr>
              <p:spPr bwMode="auto">
                <a:xfrm>
                  <a:off x="2674742" y="3803456"/>
                  <a:ext cx="54864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Arrow Connector 332"/>
                <p:cNvCxnSpPr/>
                <p:nvPr/>
              </p:nvCxnSpPr>
              <p:spPr bwMode="auto">
                <a:xfrm flipV="1">
                  <a:off x="3311869" y="4206842"/>
                  <a:ext cx="0" cy="359383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3436742" y="3435959"/>
                <a:ext cx="762000" cy="1119170"/>
                <a:chOff x="3436742" y="3435959"/>
                <a:chExt cx="762000" cy="1119170"/>
              </a:xfrm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3982842" y="3435959"/>
                  <a:ext cx="215900" cy="734999"/>
                </a:xfrm>
                <a:prstGeom prst="rect">
                  <a:avLst/>
                </a:prstGeom>
                <a:solidFill>
                  <a:srgbClr val="C3D69B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prstClr val="black"/>
                    </a:solidFill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cxnSp>
              <p:nvCxnSpPr>
                <p:cNvPr id="220" name="Straight Arrow Connector 219"/>
                <p:cNvCxnSpPr>
                  <a:stCxn id="213" idx="3"/>
                  <a:endCxn id="215" idx="1"/>
                </p:cNvCxnSpPr>
                <p:nvPr/>
              </p:nvCxnSpPr>
              <p:spPr bwMode="auto">
                <a:xfrm>
                  <a:off x="3436742" y="3803456"/>
                  <a:ext cx="54864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Arrow Connector 333"/>
                <p:cNvCxnSpPr/>
                <p:nvPr/>
              </p:nvCxnSpPr>
              <p:spPr bwMode="auto">
                <a:xfrm flipV="1">
                  <a:off x="4084057" y="4195746"/>
                  <a:ext cx="0" cy="359383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4198742" y="3435959"/>
                <a:ext cx="762000" cy="1130266"/>
                <a:chOff x="4198742" y="3435959"/>
                <a:chExt cx="762000" cy="1130266"/>
              </a:xfrm>
            </p:grpSpPr>
            <p:sp>
              <p:nvSpPr>
                <p:cNvPr id="214" name="Rectangle 213"/>
                <p:cNvSpPr/>
                <p:nvPr/>
              </p:nvSpPr>
              <p:spPr bwMode="auto">
                <a:xfrm>
                  <a:off x="4744842" y="3435959"/>
                  <a:ext cx="215900" cy="734999"/>
                </a:xfrm>
                <a:prstGeom prst="rect">
                  <a:avLst/>
                </a:prstGeom>
                <a:solidFill>
                  <a:srgbClr val="C3D69B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prstClr val="black"/>
                    </a:solidFill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cxnSp>
              <p:nvCxnSpPr>
                <p:cNvPr id="221" name="Straight Arrow Connector 220"/>
                <p:cNvCxnSpPr>
                  <a:stCxn id="215" idx="3"/>
                  <a:endCxn id="214" idx="1"/>
                </p:cNvCxnSpPr>
                <p:nvPr/>
              </p:nvCxnSpPr>
              <p:spPr bwMode="auto">
                <a:xfrm>
                  <a:off x="4198742" y="3803456"/>
                  <a:ext cx="5461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Arrow Connector 334"/>
                <p:cNvCxnSpPr/>
                <p:nvPr/>
              </p:nvCxnSpPr>
              <p:spPr bwMode="auto">
                <a:xfrm flipV="1">
                  <a:off x="4860428" y="4206842"/>
                  <a:ext cx="0" cy="359383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" name="Group 1"/>
          <p:cNvGrpSpPr/>
          <p:nvPr/>
        </p:nvGrpSpPr>
        <p:grpSpPr>
          <a:xfrm>
            <a:off x="763393" y="1235989"/>
            <a:ext cx="4289874" cy="1728355"/>
            <a:chOff x="763393" y="1235989"/>
            <a:chExt cx="4289874" cy="1728355"/>
          </a:xfrm>
        </p:grpSpPr>
        <p:grpSp>
          <p:nvGrpSpPr>
            <p:cNvPr id="248" name="Group 206"/>
            <p:cNvGrpSpPr/>
            <p:nvPr/>
          </p:nvGrpSpPr>
          <p:grpSpPr>
            <a:xfrm>
              <a:off x="3100254" y="1682691"/>
              <a:ext cx="571361" cy="563612"/>
              <a:chOff x="8773045" y="1214694"/>
              <a:chExt cx="1645920" cy="1645920"/>
            </a:xfrm>
          </p:grpSpPr>
          <p:sp>
            <p:nvSpPr>
              <p:cNvPr id="307" name="Rectangle 306"/>
              <p:cNvSpPr>
                <a:spLocks noChangeAspect="1"/>
              </p:cNvSpPr>
              <p:nvPr/>
            </p:nvSpPr>
            <p:spPr>
              <a:xfrm>
                <a:off x="8773045" y="12146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8" name="Rectangle 307"/>
              <p:cNvSpPr>
                <a:spLocks noChangeAspect="1"/>
              </p:cNvSpPr>
              <p:nvPr/>
            </p:nvSpPr>
            <p:spPr>
              <a:xfrm>
                <a:off x="8925445" y="13670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Rectangle 308"/>
              <p:cNvSpPr>
                <a:spLocks noChangeAspect="1"/>
              </p:cNvSpPr>
              <p:nvPr/>
            </p:nvSpPr>
            <p:spPr>
              <a:xfrm>
                <a:off x="9077845" y="15194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Rectangle 309"/>
              <p:cNvSpPr>
                <a:spLocks noChangeAspect="1"/>
              </p:cNvSpPr>
              <p:nvPr/>
            </p:nvSpPr>
            <p:spPr>
              <a:xfrm>
                <a:off x="9230245" y="16718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Rectangle 310"/>
              <p:cNvSpPr>
                <a:spLocks noChangeAspect="1"/>
              </p:cNvSpPr>
              <p:nvPr/>
            </p:nvSpPr>
            <p:spPr>
              <a:xfrm>
                <a:off x="9382645" y="18242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Rectangle 311"/>
              <p:cNvSpPr>
                <a:spLocks noChangeAspect="1"/>
              </p:cNvSpPr>
              <p:nvPr/>
            </p:nvSpPr>
            <p:spPr>
              <a:xfrm>
                <a:off x="9535045" y="19766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Rectangle 312"/>
              <p:cNvSpPr>
                <a:spLocks noChangeAspect="1"/>
              </p:cNvSpPr>
              <p:nvPr/>
            </p:nvSpPr>
            <p:spPr>
              <a:xfrm>
                <a:off x="9687445" y="21290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6" name="Picture 205" descr="2007_00490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93" y="1724145"/>
              <a:ext cx="643669" cy="6400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47" name="Group 246"/>
            <p:cNvGrpSpPr/>
            <p:nvPr/>
          </p:nvGrpSpPr>
          <p:grpSpPr>
            <a:xfrm>
              <a:off x="2558174" y="1867230"/>
              <a:ext cx="974555" cy="328768"/>
              <a:chOff x="3310521" y="2510342"/>
              <a:chExt cx="1277574" cy="436917"/>
            </a:xfrm>
          </p:grpSpPr>
          <p:sp>
            <p:nvSpPr>
              <p:cNvPr id="314" name="Rectangle 313"/>
              <p:cNvSpPr>
                <a:spLocks noChangeAspect="1"/>
              </p:cNvSpPr>
              <p:nvPr/>
            </p:nvSpPr>
            <p:spPr>
              <a:xfrm>
                <a:off x="4504871" y="2864035"/>
                <a:ext cx="83224" cy="832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Rectangle 314"/>
              <p:cNvSpPr>
                <a:spLocks noChangeAspect="1"/>
              </p:cNvSpPr>
              <p:nvPr/>
            </p:nvSpPr>
            <p:spPr>
              <a:xfrm>
                <a:off x="3310521" y="2510342"/>
                <a:ext cx="124836" cy="1248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16" name="Straight Connector 315"/>
              <p:cNvCxnSpPr>
                <a:stCxn id="315" idx="0"/>
                <a:endCxn id="314" idx="0"/>
              </p:cNvCxnSpPr>
              <p:nvPr/>
            </p:nvCxnSpPr>
            <p:spPr>
              <a:xfrm>
                <a:off x="3372939" y="2510342"/>
                <a:ext cx="1173544" cy="35369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>
                <a:stCxn id="321" idx="0"/>
                <a:endCxn id="314" idx="0"/>
              </p:cNvCxnSpPr>
              <p:nvPr/>
            </p:nvCxnSpPr>
            <p:spPr>
              <a:xfrm>
                <a:off x="3580999" y="2718402"/>
                <a:ext cx="965484" cy="14563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>
                <a:stCxn id="321" idx="2"/>
                <a:endCxn id="314" idx="2"/>
              </p:cNvCxnSpPr>
              <p:nvPr/>
            </p:nvCxnSpPr>
            <p:spPr>
              <a:xfrm>
                <a:off x="3580999" y="2843238"/>
                <a:ext cx="965484" cy="10402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Rectangle 318"/>
              <p:cNvSpPr>
                <a:spLocks noChangeAspect="1"/>
              </p:cNvSpPr>
              <p:nvPr/>
            </p:nvSpPr>
            <p:spPr>
              <a:xfrm>
                <a:off x="3379874" y="2579695"/>
                <a:ext cx="124836" cy="1248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0" name="Rectangle 319"/>
              <p:cNvSpPr>
                <a:spLocks noChangeAspect="1"/>
              </p:cNvSpPr>
              <p:nvPr/>
            </p:nvSpPr>
            <p:spPr>
              <a:xfrm>
                <a:off x="3449227" y="2649048"/>
                <a:ext cx="124836" cy="1248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1" name="Rectangle 320"/>
              <p:cNvSpPr>
                <a:spLocks noChangeAspect="1"/>
              </p:cNvSpPr>
              <p:nvPr/>
            </p:nvSpPr>
            <p:spPr>
              <a:xfrm>
                <a:off x="3518581" y="2718402"/>
                <a:ext cx="124836" cy="1248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>
                <a:glow>
                  <a:schemeClr val="tx1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  <a:softEdge rad="127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2" name="Straight Connector 321"/>
              <p:cNvCxnSpPr>
                <a:stCxn id="320" idx="0"/>
                <a:endCxn id="314" idx="0"/>
              </p:cNvCxnSpPr>
              <p:nvPr/>
            </p:nvCxnSpPr>
            <p:spPr>
              <a:xfrm>
                <a:off x="3511645" y="2649048"/>
                <a:ext cx="1034838" cy="21498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>
                <a:stCxn id="319" idx="0"/>
                <a:endCxn id="314" idx="0"/>
              </p:cNvCxnSpPr>
              <p:nvPr/>
            </p:nvCxnSpPr>
            <p:spPr>
              <a:xfrm>
                <a:off x="3442292" y="2579695"/>
                <a:ext cx="1104191" cy="28434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3433912" y="2510342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3312033" y="2634958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3314922" y="2512006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2532298" y="1729318"/>
              <a:ext cx="423230" cy="417491"/>
              <a:chOff x="2532298" y="1729318"/>
              <a:chExt cx="423230" cy="417491"/>
            </a:xfrm>
          </p:grpSpPr>
          <p:sp>
            <p:nvSpPr>
              <p:cNvPr id="249" name="Rectangle 248"/>
              <p:cNvSpPr>
                <a:spLocks noChangeAspect="1"/>
              </p:cNvSpPr>
              <p:nvPr/>
            </p:nvSpPr>
            <p:spPr>
              <a:xfrm>
                <a:off x="2532298" y="1729318"/>
                <a:ext cx="317423" cy="3131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0" name="Rectangle 249"/>
              <p:cNvSpPr>
                <a:spLocks noChangeAspect="1"/>
              </p:cNvSpPr>
              <p:nvPr/>
            </p:nvSpPr>
            <p:spPr>
              <a:xfrm>
                <a:off x="2585202" y="1781504"/>
                <a:ext cx="317423" cy="3131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Rectangle 250"/>
              <p:cNvSpPr>
                <a:spLocks noChangeAspect="1"/>
              </p:cNvSpPr>
              <p:nvPr/>
            </p:nvSpPr>
            <p:spPr>
              <a:xfrm>
                <a:off x="2638105" y="1833691"/>
                <a:ext cx="317423" cy="3131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660398" y="1572759"/>
              <a:ext cx="740654" cy="730608"/>
              <a:chOff x="1660398" y="1572759"/>
              <a:chExt cx="740654" cy="730608"/>
            </a:xfrm>
          </p:grpSpPr>
          <p:sp>
            <p:nvSpPr>
              <p:cNvPr id="303" name="Rectangle 302"/>
              <p:cNvSpPr>
                <a:spLocks noChangeAspect="1"/>
              </p:cNvSpPr>
              <p:nvPr/>
            </p:nvSpPr>
            <p:spPr>
              <a:xfrm>
                <a:off x="1660398" y="1572759"/>
                <a:ext cx="634846" cy="62623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4" name="Rectangle 303"/>
              <p:cNvSpPr>
                <a:spLocks noChangeAspect="1"/>
              </p:cNvSpPr>
              <p:nvPr/>
            </p:nvSpPr>
            <p:spPr>
              <a:xfrm>
                <a:off x="1713302" y="1624945"/>
                <a:ext cx="634846" cy="62623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Rectangle 304"/>
              <p:cNvSpPr>
                <a:spLocks noChangeAspect="1"/>
              </p:cNvSpPr>
              <p:nvPr/>
            </p:nvSpPr>
            <p:spPr>
              <a:xfrm>
                <a:off x="1766206" y="1677132"/>
                <a:ext cx="634846" cy="62623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6" name="Rectangle 255"/>
            <p:cNvSpPr>
              <a:spLocks noChangeAspect="1"/>
            </p:cNvSpPr>
            <p:nvPr/>
          </p:nvSpPr>
          <p:spPr>
            <a:xfrm>
              <a:off x="1149986" y="1782954"/>
              <a:ext cx="85435" cy="8427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92704" y="1729318"/>
              <a:ext cx="1261251" cy="626235"/>
              <a:chOff x="1192704" y="1729318"/>
              <a:chExt cx="1261251" cy="6262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192704" y="1729318"/>
                <a:ext cx="1261251" cy="626235"/>
                <a:chOff x="1192704" y="1729318"/>
                <a:chExt cx="1261251" cy="626235"/>
              </a:xfrm>
            </p:grpSpPr>
            <p:sp>
              <p:nvSpPr>
                <p:cNvPr id="306" name="Rectangle 305"/>
                <p:cNvSpPr>
                  <a:spLocks noChangeAspect="1"/>
                </p:cNvSpPr>
                <p:nvPr/>
              </p:nvSpPr>
              <p:spPr>
                <a:xfrm>
                  <a:off x="1819109" y="1729318"/>
                  <a:ext cx="634846" cy="6262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7" name="Straight Connector 256"/>
                <p:cNvCxnSpPr>
                  <a:stCxn id="256" idx="0"/>
                  <a:endCxn id="259" idx="0"/>
                </p:cNvCxnSpPr>
                <p:nvPr/>
              </p:nvCxnSpPr>
              <p:spPr>
                <a:xfrm>
                  <a:off x="1192704" y="1782954"/>
                  <a:ext cx="1124022" cy="46967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>
                  <a:stCxn id="256" idx="2"/>
                  <a:endCxn id="259" idx="2"/>
                </p:cNvCxnSpPr>
                <p:nvPr/>
              </p:nvCxnSpPr>
              <p:spPr>
                <a:xfrm>
                  <a:off x="1192704" y="1867230"/>
                  <a:ext cx="1124022" cy="54131"/>
                </a:xfrm>
                <a:prstGeom prst="line">
                  <a:avLst/>
                </a:prstGeom>
                <a:ln w="12700">
                  <a:solidFill>
                    <a:schemeClr val="bg2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9" name="Rectangle 258"/>
              <p:cNvSpPr>
                <a:spLocks noChangeAspect="1"/>
              </p:cNvSpPr>
              <p:nvPr/>
            </p:nvSpPr>
            <p:spPr>
              <a:xfrm>
                <a:off x="2270377" y="1829921"/>
                <a:ext cx="92697" cy="91440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912740" y="1885877"/>
              <a:ext cx="1095692" cy="380959"/>
              <a:chOff x="1912740" y="1885877"/>
              <a:chExt cx="1095692" cy="380959"/>
            </a:xfrm>
          </p:grpSpPr>
          <p:sp>
            <p:nvSpPr>
              <p:cNvPr id="252" name="Rectangle 251"/>
              <p:cNvSpPr>
                <a:spLocks noChangeAspect="1"/>
              </p:cNvSpPr>
              <p:nvPr/>
            </p:nvSpPr>
            <p:spPr>
              <a:xfrm>
                <a:off x="2691009" y="1885877"/>
                <a:ext cx="317423" cy="3131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Rectangle 259"/>
              <p:cNvSpPr>
                <a:spLocks noChangeAspect="1"/>
              </p:cNvSpPr>
              <p:nvPr/>
            </p:nvSpPr>
            <p:spPr>
              <a:xfrm>
                <a:off x="1912740" y="2141589"/>
                <a:ext cx="126969" cy="125247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Rectangle 260"/>
              <p:cNvSpPr>
                <a:spLocks noChangeAspect="1"/>
              </p:cNvSpPr>
              <p:nvPr/>
            </p:nvSpPr>
            <p:spPr>
              <a:xfrm>
                <a:off x="2742546" y="2086505"/>
                <a:ext cx="63484" cy="626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2" name="Straight Connector 261"/>
              <p:cNvCxnSpPr>
                <a:stCxn id="260" idx="0"/>
                <a:endCxn id="261" idx="0"/>
              </p:cNvCxnSpPr>
              <p:nvPr/>
            </p:nvCxnSpPr>
            <p:spPr>
              <a:xfrm flipV="1">
                <a:off x="1976225" y="2086505"/>
                <a:ext cx="798063" cy="55084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stCxn id="260" idx="2"/>
                <a:endCxn id="261" idx="2"/>
              </p:cNvCxnSpPr>
              <p:nvPr/>
            </p:nvCxnSpPr>
            <p:spPr>
              <a:xfrm flipV="1">
                <a:off x="1976225" y="2149128"/>
                <a:ext cx="798063" cy="117708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727542" y="1743813"/>
              <a:ext cx="760977" cy="438365"/>
              <a:chOff x="3727542" y="1743813"/>
              <a:chExt cx="760977" cy="438365"/>
            </a:xfrm>
          </p:grpSpPr>
          <p:cxnSp>
            <p:nvCxnSpPr>
              <p:cNvPr id="254" name="Straight Connector 253"/>
              <p:cNvCxnSpPr>
                <a:stCxn id="296" idx="0"/>
                <a:endCxn id="269" idx="2"/>
              </p:cNvCxnSpPr>
              <p:nvPr/>
            </p:nvCxnSpPr>
            <p:spPr>
              <a:xfrm>
                <a:off x="3727542" y="1743813"/>
                <a:ext cx="409153" cy="5615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302" idx="2"/>
                <a:endCxn id="273" idx="3"/>
              </p:cNvCxnSpPr>
              <p:nvPr/>
            </p:nvCxnSpPr>
            <p:spPr>
              <a:xfrm flipV="1">
                <a:off x="4044964" y="2101134"/>
                <a:ext cx="382129" cy="8104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Oval 268"/>
              <p:cNvSpPr>
                <a:spLocks noChangeAspect="1"/>
              </p:cNvSpPr>
              <p:nvPr/>
            </p:nvSpPr>
            <p:spPr bwMode="auto">
              <a:xfrm>
                <a:off x="4136695" y="1764477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70" name="Oval 269"/>
              <p:cNvSpPr>
                <a:spLocks noChangeAspect="1"/>
              </p:cNvSpPr>
              <p:nvPr/>
            </p:nvSpPr>
            <p:spPr bwMode="auto">
              <a:xfrm>
                <a:off x="4210809" y="1834865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71" name="Oval 270"/>
              <p:cNvSpPr>
                <a:spLocks noChangeAspect="1"/>
              </p:cNvSpPr>
              <p:nvPr/>
            </p:nvSpPr>
            <p:spPr bwMode="auto">
              <a:xfrm>
                <a:off x="4279078" y="1900088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72" name="Oval 271"/>
              <p:cNvSpPr>
                <a:spLocks noChangeAspect="1"/>
              </p:cNvSpPr>
              <p:nvPr/>
            </p:nvSpPr>
            <p:spPr bwMode="auto">
              <a:xfrm>
                <a:off x="4348285" y="1967432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73" name="Oval 272"/>
              <p:cNvSpPr>
                <a:spLocks noChangeAspect="1"/>
              </p:cNvSpPr>
              <p:nvPr/>
            </p:nvSpPr>
            <p:spPr bwMode="auto">
              <a:xfrm>
                <a:off x="4416555" y="2040542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cxnSp>
            <p:nvCxnSpPr>
              <p:cNvPr id="274" name="Straight Connector 273"/>
              <p:cNvCxnSpPr>
                <a:stCxn id="302" idx="2"/>
                <a:endCxn id="269" idx="3"/>
              </p:cNvCxnSpPr>
              <p:nvPr/>
            </p:nvCxnSpPr>
            <p:spPr>
              <a:xfrm flipV="1">
                <a:off x="4044964" y="1825069"/>
                <a:ext cx="102269" cy="35710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>
                <a:stCxn id="296" idx="0"/>
                <a:endCxn id="273" idx="2"/>
              </p:cNvCxnSpPr>
              <p:nvPr/>
            </p:nvCxnSpPr>
            <p:spPr>
              <a:xfrm>
                <a:off x="3727542" y="1743813"/>
                <a:ext cx="689013" cy="33222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208659" y="1768121"/>
              <a:ext cx="651769" cy="347052"/>
              <a:chOff x="4208659" y="1768121"/>
              <a:chExt cx="651769" cy="347052"/>
            </a:xfrm>
          </p:grpSpPr>
          <p:sp>
            <p:nvSpPr>
              <p:cNvPr id="276" name="Oval 275"/>
              <p:cNvSpPr>
                <a:spLocks noChangeAspect="1"/>
              </p:cNvSpPr>
              <p:nvPr/>
            </p:nvSpPr>
            <p:spPr bwMode="auto">
              <a:xfrm>
                <a:off x="4508604" y="1768121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77" name="Oval 276"/>
              <p:cNvSpPr>
                <a:spLocks noChangeAspect="1"/>
              </p:cNvSpPr>
              <p:nvPr/>
            </p:nvSpPr>
            <p:spPr bwMode="auto">
              <a:xfrm>
                <a:off x="4582719" y="1838509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78" name="Oval 277"/>
              <p:cNvSpPr>
                <a:spLocks noChangeAspect="1"/>
              </p:cNvSpPr>
              <p:nvPr/>
            </p:nvSpPr>
            <p:spPr bwMode="auto">
              <a:xfrm>
                <a:off x="4650988" y="1903731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79" name="Oval 278"/>
              <p:cNvSpPr>
                <a:spLocks noChangeAspect="1"/>
              </p:cNvSpPr>
              <p:nvPr/>
            </p:nvSpPr>
            <p:spPr bwMode="auto">
              <a:xfrm>
                <a:off x="4720195" y="1971075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80" name="Oval 279"/>
              <p:cNvSpPr>
                <a:spLocks noChangeAspect="1"/>
              </p:cNvSpPr>
              <p:nvPr/>
            </p:nvSpPr>
            <p:spPr bwMode="auto">
              <a:xfrm>
                <a:off x="4788464" y="2044185"/>
                <a:ext cx="71964" cy="70988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glow rad="12700">
                  <a:schemeClr val="bg2">
                    <a:alpha val="75000"/>
                  </a:schemeClr>
                </a:glow>
                <a:outerShdw blurRad="50800" dist="38100" dir="2700000" algn="tl" rotWithShape="0">
                  <a:schemeClr val="bg2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cxnSp>
            <p:nvCxnSpPr>
              <p:cNvPr id="281" name="Straight Connector 280"/>
              <p:cNvCxnSpPr>
                <a:stCxn id="273" idx="6"/>
                <a:endCxn id="280" idx="2"/>
              </p:cNvCxnSpPr>
              <p:nvPr/>
            </p:nvCxnSpPr>
            <p:spPr>
              <a:xfrm>
                <a:off x="4488519" y="2076036"/>
                <a:ext cx="299946" cy="364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69" idx="6"/>
                <a:endCxn id="276" idx="2"/>
              </p:cNvCxnSpPr>
              <p:nvPr/>
            </p:nvCxnSpPr>
            <p:spPr>
              <a:xfrm>
                <a:off x="4208659" y="1799972"/>
                <a:ext cx="299946" cy="364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69" idx="6"/>
                <a:endCxn id="280" idx="2"/>
              </p:cNvCxnSpPr>
              <p:nvPr/>
            </p:nvCxnSpPr>
            <p:spPr>
              <a:xfrm>
                <a:off x="4208659" y="1799972"/>
                <a:ext cx="579806" cy="27970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73" idx="6"/>
                <a:endCxn id="276" idx="2"/>
              </p:cNvCxnSpPr>
              <p:nvPr/>
            </p:nvCxnSpPr>
            <p:spPr>
              <a:xfrm flipV="1">
                <a:off x="4488519" y="1803615"/>
                <a:ext cx="20086" cy="27242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808037" y="2447358"/>
              <a:ext cx="1220660" cy="516986"/>
              <a:chOff x="808037" y="2574358"/>
              <a:chExt cx="1220660" cy="516986"/>
            </a:xfrm>
          </p:grpSpPr>
          <p:sp>
            <p:nvSpPr>
              <p:cNvPr id="285" name="Left Brace 284"/>
              <p:cNvSpPr/>
              <p:nvPr/>
            </p:nvSpPr>
            <p:spPr bwMode="auto">
              <a:xfrm rot="16200000">
                <a:off x="1378929" y="2003466"/>
                <a:ext cx="78876" cy="1220660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0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851545" y="2691234"/>
                <a:ext cx="1133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</a:rPr>
                  <a:t>Convolution Layer</a:t>
                </a:r>
                <a:br>
                  <a:rPr lang="en-US" sz="1000" dirty="0">
                    <a:solidFill>
                      <a:prstClr val="black"/>
                    </a:solidFill>
                  </a:rPr>
                </a:br>
                <a:r>
                  <a:rPr lang="en-US" sz="1000" dirty="0">
                    <a:solidFill>
                      <a:prstClr val="black"/>
                    </a:solidFill>
                  </a:rPr>
                  <a:t>+ Non-Linearity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115536" y="2438563"/>
              <a:ext cx="697520" cy="524468"/>
              <a:chOff x="2115536" y="2438563"/>
              <a:chExt cx="697520" cy="524468"/>
            </a:xfrm>
          </p:grpSpPr>
          <p:sp>
            <p:nvSpPr>
              <p:cNvPr id="287" name="Left Brace 286"/>
              <p:cNvSpPr/>
              <p:nvPr/>
            </p:nvSpPr>
            <p:spPr bwMode="auto">
              <a:xfrm rot="16200000">
                <a:off x="2424858" y="2129241"/>
                <a:ext cx="78876" cy="697520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2153134" y="2562921"/>
                <a:ext cx="6388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</a:rPr>
                  <a:t>Pooling Layer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631613" y="2438563"/>
              <a:ext cx="1133644" cy="515658"/>
              <a:chOff x="2631613" y="2438563"/>
              <a:chExt cx="1133644" cy="515658"/>
            </a:xfrm>
          </p:grpSpPr>
          <p:sp>
            <p:nvSpPr>
              <p:cNvPr id="289" name="Left Brace 288"/>
              <p:cNvSpPr/>
              <p:nvPr/>
            </p:nvSpPr>
            <p:spPr bwMode="auto">
              <a:xfrm rot="16200000">
                <a:off x="3147255" y="2198993"/>
                <a:ext cx="78876" cy="558016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2631613" y="2554111"/>
                <a:ext cx="1133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</a:rPr>
                  <a:t>Convolution Layer</a:t>
                </a:r>
                <a:br>
                  <a:rPr lang="en-US" sz="1000" dirty="0">
                    <a:solidFill>
                      <a:prstClr val="black"/>
                    </a:solidFill>
                  </a:rPr>
                </a:br>
                <a:r>
                  <a:rPr lang="en-US" sz="1000" dirty="0">
                    <a:solidFill>
                      <a:prstClr val="black"/>
                    </a:solidFill>
                  </a:rPr>
                  <a:t>+ Non-Linearity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559533" y="2438563"/>
              <a:ext cx="620395" cy="511488"/>
              <a:chOff x="3559533" y="2438563"/>
              <a:chExt cx="620395" cy="511488"/>
            </a:xfrm>
          </p:grpSpPr>
          <p:sp>
            <p:nvSpPr>
              <p:cNvPr id="291" name="Left Brace 290"/>
              <p:cNvSpPr/>
              <p:nvPr/>
            </p:nvSpPr>
            <p:spPr bwMode="auto">
              <a:xfrm rot="16200000">
                <a:off x="3800486" y="2233869"/>
                <a:ext cx="78876" cy="488264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3559533" y="2549941"/>
                <a:ext cx="6203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</a:rPr>
                  <a:t>Pooling  Layer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023205" y="2441424"/>
              <a:ext cx="1030062" cy="354766"/>
              <a:chOff x="4023205" y="2441424"/>
              <a:chExt cx="1030062" cy="354766"/>
            </a:xfrm>
          </p:grpSpPr>
          <p:sp>
            <p:nvSpPr>
              <p:cNvPr id="293" name="Left Brace 292"/>
              <p:cNvSpPr/>
              <p:nvPr/>
            </p:nvSpPr>
            <p:spPr bwMode="auto">
              <a:xfrm rot="16200000">
                <a:off x="4496058" y="2112240"/>
                <a:ext cx="73152" cy="731520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4023205" y="2549969"/>
                <a:ext cx="10300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</a:rPr>
                  <a:t>Fully-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Connected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5" name="TextBox 294"/>
            <p:cNvSpPr txBox="1"/>
            <p:nvPr/>
          </p:nvSpPr>
          <p:spPr>
            <a:xfrm>
              <a:off x="2063435" y="1235989"/>
              <a:ext cx="2952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1200" dirty="0">
                  <a:solidFill>
                    <a:prstClr val="black"/>
                  </a:solidFill>
                </a:rPr>
                <a:t>4096</a:t>
              </a:r>
              <a:r>
                <a:rPr lang="zh-CN" alt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output </a:t>
              </a:r>
              <a:r>
                <a:rPr lang="zh-CN" alt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units</a:t>
              </a:r>
              <a:r>
                <a:rPr lang="zh-CN" altLang="en-US" sz="1200" dirty="0">
                  <a:solidFill>
                    <a:prstClr val="black"/>
                  </a:solidFill>
                </a:rPr>
                <a:t> </a:t>
              </a:r>
              <a:r>
                <a:rPr lang="en-US" altLang="zh-CN" sz="1200" dirty="0">
                  <a:solidFill>
                    <a:prstClr val="black"/>
                  </a:solidFill>
                </a:rPr>
                <a:t>from</a:t>
              </a:r>
              <a:r>
                <a:rPr lang="zh-CN" altLang="en-US" sz="1200" dirty="0">
                  <a:solidFill>
                    <a:prstClr val="black"/>
                  </a:solidFill>
                </a:rPr>
                <a:t> </a:t>
              </a:r>
              <a:r>
                <a:rPr lang="en-US" altLang="zh-CN" sz="1200" dirty="0">
                  <a:solidFill>
                    <a:prstClr val="black"/>
                  </a:solidFill>
                </a:rPr>
                <a:t>last</a:t>
              </a:r>
              <a:r>
                <a:rPr lang="zh-CN" altLang="en-US" sz="1200" dirty="0">
                  <a:solidFill>
                    <a:prstClr val="black"/>
                  </a:solidFill>
                </a:rPr>
                <a:t> </a:t>
              </a:r>
              <a:r>
                <a:rPr lang="en-US" altLang="zh-CN" sz="1200" dirty="0">
                  <a:solidFill>
                    <a:prstClr val="black"/>
                  </a:solidFill>
                </a:rPr>
                <a:t>hidden</a:t>
              </a:r>
              <a:r>
                <a:rPr lang="zh-CN" altLang="en-US" sz="1200" dirty="0">
                  <a:solidFill>
                    <a:prstClr val="black"/>
                  </a:solidFill>
                </a:rPr>
                <a:t> </a:t>
              </a:r>
              <a:r>
                <a:rPr lang="en-US" altLang="zh-CN" sz="1200" dirty="0">
                  <a:solidFill>
                    <a:prstClr val="black"/>
                  </a:solidFill>
                </a:rPr>
                <a:t>layer</a:t>
              </a:r>
              <a:r>
                <a:rPr lang="zh-CN" altLang="en-US" sz="1200" dirty="0">
                  <a:solidFill>
                    <a:prstClr val="black"/>
                  </a:solidFill>
                </a:rPr>
                <a:t> </a:t>
              </a:r>
              <a:r>
                <a:rPr lang="en-US" altLang="zh-CN" sz="1200" dirty="0">
                  <a:solidFill>
                    <a:prstClr val="black"/>
                  </a:solidFill>
                </a:rPr>
                <a:t>(</a:t>
              </a:r>
              <a:r>
                <a:rPr lang="en-US" altLang="zh-CN" sz="1200" dirty="0" smtClean="0">
                  <a:solidFill>
                    <a:prstClr val="black"/>
                  </a:solidFill>
                </a:rPr>
                <a:t>VGG-19</a:t>
              </a:r>
              <a:r>
                <a:rPr lang="zh-CN" altLang="en-US" sz="1200" dirty="0" smtClean="0">
                  <a:solidFill>
                    <a:prstClr val="black"/>
                  </a:solidFill>
                </a:rPr>
                <a:t>, </a:t>
              </a:r>
              <a:r>
                <a:rPr lang="en-US" altLang="zh-CN" sz="1200" dirty="0">
                  <a:solidFill>
                    <a:prstClr val="black"/>
                  </a:solidFill>
                </a:rPr>
                <a:t>Normalized)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552288" y="1743813"/>
              <a:ext cx="556160" cy="438365"/>
              <a:chOff x="3552288" y="1743813"/>
              <a:chExt cx="556160" cy="43836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552288" y="1743813"/>
                <a:ext cx="556160" cy="438365"/>
                <a:chOff x="3552288" y="1743813"/>
                <a:chExt cx="556160" cy="438365"/>
              </a:xfrm>
            </p:grpSpPr>
            <p:grpSp>
              <p:nvGrpSpPr>
                <p:cNvPr id="264" name="Group 226"/>
                <p:cNvGrpSpPr/>
                <p:nvPr/>
              </p:nvGrpSpPr>
              <p:grpSpPr>
                <a:xfrm>
                  <a:off x="3664057" y="1743813"/>
                  <a:ext cx="444391" cy="438365"/>
                  <a:chOff x="11541722" y="1891905"/>
                  <a:chExt cx="1280160" cy="1280160"/>
                </a:xfrm>
              </p:grpSpPr>
              <p:sp>
                <p:nvSpPr>
                  <p:cNvPr id="296" name="Rectangle 295"/>
                  <p:cNvSpPr>
                    <a:spLocks noChangeAspect="1"/>
                  </p:cNvSpPr>
                  <p:nvPr/>
                </p:nvSpPr>
                <p:spPr>
                  <a:xfrm>
                    <a:off x="11541722" y="1891905"/>
                    <a:ext cx="365760" cy="3657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7" name="Rectangle 296"/>
                  <p:cNvSpPr>
                    <a:spLocks noChangeAspect="1"/>
                  </p:cNvSpPr>
                  <p:nvPr/>
                </p:nvSpPr>
                <p:spPr>
                  <a:xfrm>
                    <a:off x="11694122" y="2044305"/>
                    <a:ext cx="365760" cy="3657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8" name="Rectangle 297"/>
                  <p:cNvSpPr>
                    <a:spLocks noChangeAspect="1"/>
                  </p:cNvSpPr>
                  <p:nvPr/>
                </p:nvSpPr>
                <p:spPr>
                  <a:xfrm>
                    <a:off x="11846522" y="2196705"/>
                    <a:ext cx="365760" cy="3657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9" name="Rectangle 298"/>
                  <p:cNvSpPr>
                    <a:spLocks noChangeAspect="1"/>
                  </p:cNvSpPr>
                  <p:nvPr/>
                </p:nvSpPr>
                <p:spPr>
                  <a:xfrm>
                    <a:off x="11998922" y="2349105"/>
                    <a:ext cx="365760" cy="3657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0" name="Rectangle 299"/>
                  <p:cNvSpPr>
                    <a:spLocks noChangeAspect="1"/>
                  </p:cNvSpPr>
                  <p:nvPr/>
                </p:nvSpPr>
                <p:spPr>
                  <a:xfrm>
                    <a:off x="12151322" y="2501505"/>
                    <a:ext cx="365760" cy="3657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1" name="Rectangle 300"/>
                  <p:cNvSpPr>
                    <a:spLocks noChangeAspect="1"/>
                  </p:cNvSpPr>
                  <p:nvPr/>
                </p:nvSpPr>
                <p:spPr>
                  <a:xfrm>
                    <a:off x="12303722" y="2653905"/>
                    <a:ext cx="365760" cy="3657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2" name="Rectangle 301"/>
                  <p:cNvSpPr>
                    <a:spLocks noChangeAspect="1"/>
                  </p:cNvSpPr>
                  <p:nvPr/>
                </p:nvSpPr>
                <p:spPr>
                  <a:xfrm>
                    <a:off x="12456122" y="2806305"/>
                    <a:ext cx="365760" cy="3657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65" name="Rectangle 264"/>
                <p:cNvSpPr>
                  <a:spLocks noChangeAspect="1"/>
                </p:cNvSpPr>
                <p:nvPr/>
              </p:nvSpPr>
              <p:spPr>
                <a:xfrm>
                  <a:off x="3552288" y="2018953"/>
                  <a:ext cx="95227" cy="939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7" name="Straight Connector 266"/>
                <p:cNvCxnSpPr>
                  <a:stCxn id="265" idx="2"/>
                  <a:endCxn id="266" idx="2"/>
                </p:cNvCxnSpPr>
                <p:nvPr/>
              </p:nvCxnSpPr>
              <p:spPr>
                <a:xfrm>
                  <a:off x="3599902" y="2112889"/>
                  <a:ext cx="472020" cy="34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>
                  <a:stCxn id="265" idx="0"/>
                  <a:endCxn id="266" idx="0"/>
                </p:cNvCxnSpPr>
                <p:nvPr/>
              </p:nvCxnSpPr>
              <p:spPr>
                <a:xfrm>
                  <a:off x="3599902" y="2018953"/>
                  <a:ext cx="472020" cy="5044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6" name="Rectangle 265"/>
              <p:cNvSpPr>
                <a:spLocks noChangeAspect="1"/>
              </p:cNvSpPr>
              <p:nvPr/>
            </p:nvSpPr>
            <p:spPr>
              <a:xfrm>
                <a:off x="4048115" y="2069401"/>
                <a:ext cx="47614" cy="469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63" name="Title 1"/>
          <p:cNvSpPr txBox="1">
            <a:spLocks/>
          </p:cNvSpPr>
          <p:nvPr/>
        </p:nvSpPr>
        <p:spPr>
          <a:xfrm>
            <a:off x="457200" y="413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Without attention model</a:t>
            </a:r>
            <a:br>
              <a:rPr lang="en-US" dirty="0" smtClean="0"/>
            </a:br>
            <a:r>
              <a:rPr lang="en-US" sz="3300" dirty="0" smtClean="0"/>
              <a:t>[Lu et al. 2015]</a:t>
            </a:r>
            <a:endParaRPr lang="en-US" sz="3300" dirty="0"/>
          </a:p>
        </p:txBody>
      </p:sp>
      <p:sp>
        <p:nvSpPr>
          <p:cNvPr id="16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79024" y="6477000"/>
            <a:ext cx="1905000" cy="457200"/>
          </a:xfrm>
        </p:spPr>
        <p:txBody>
          <a:bodyPr/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64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/>
      <p:bldP spid="226" grpId="0"/>
      <p:bldP spid="227" grpId="0"/>
      <p:bldP spid="2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9113" y="4376738"/>
            <a:ext cx="37195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2100" b="1">
                <a:solidFill>
                  <a:prstClr val="black"/>
                </a:solidFill>
              </a:rPr>
              <a:t>Q: what is the color of the bird?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917700"/>
            <a:ext cx="29686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7134225" y="3190875"/>
            <a:ext cx="571500" cy="431800"/>
            <a:chOff x="9093446" y="2855883"/>
            <a:chExt cx="669415" cy="575497"/>
          </a:xfrm>
        </p:grpSpPr>
        <p:sp>
          <p:nvSpPr>
            <p:cNvPr id="189" name="Trapezoid 188"/>
            <p:cNvSpPr/>
            <p:nvPr/>
          </p:nvSpPr>
          <p:spPr>
            <a:xfrm rot="16200000">
              <a:off x="9108794" y="2916774"/>
              <a:ext cx="575497" cy="453715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9093446" y="2959558"/>
              <a:ext cx="669415" cy="3998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350" dirty="0">
                  <a:solidFill>
                    <a:prstClr val="black"/>
                  </a:solidFill>
                </a:rPr>
                <a:t>CNN</a:t>
              </a:r>
            </a:p>
          </p:txBody>
        </p:sp>
      </p:grpSp>
      <p:sp>
        <p:nvSpPr>
          <p:cNvPr id="191" name="Down Arrow 190"/>
          <p:cNvSpPr/>
          <p:nvPr/>
        </p:nvSpPr>
        <p:spPr>
          <a:xfrm rot="16200000" flipV="1">
            <a:off x="7677151" y="3311525"/>
            <a:ext cx="201612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2" name="Down Arrow 191"/>
          <p:cNvSpPr/>
          <p:nvPr/>
        </p:nvSpPr>
        <p:spPr>
          <a:xfrm rot="18016120" flipV="1">
            <a:off x="6900863" y="2768600"/>
            <a:ext cx="201612" cy="3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3" name="Down Arrow 192"/>
          <p:cNvSpPr/>
          <p:nvPr/>
        </p:nvSpPr>
        <p:spPr>
          <a:xfrm rot="16200000" flipV="1">
            <a:off x="6885782" y="3242469"/>
            <a:ext cx="203200" cy="325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4" name="Down Arrow 193"/>
          <p:cNvSpPr/>
          <p:nvPr/>
        </p:nvSpPr>
        <p:spPr>
          <a:xfrm rot="13821351" flipV="1">
            <a:off x="6924675" y="3732213"/>
            <a:ext cx="201613" cy="325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352925" y="3943350"/>
            <a:ext cx="2413000" cy="8397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352925" y="3021013"/>
            <a:ext cx="2411413" cy="83978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352925" y="2097088"/>
            <a:ext cx="2411413" cy="8413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8" name="Down Arrow 197"/>
          <p:cNvSpPr/>
          <p:nvPr/>
        </p:nvSpPr>
        <p:spPr>
          <a:xfrm flipV="1">
            <a:off x="603250" y="4838700"/>
            <a:ext cx="201613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2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1098550" y="4424363"/>
            <a:ext cx="284163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is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711450" y="4424363"/>
            <a:ext cx="39687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the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1831975" y="4421188"/>
            <a:ext cx="5080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color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2368550" y="4419600"/>
            <a:ext cx="315913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of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1409700" y="4424363"/>
            <a:ext cx="398463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the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3144838" y="4419600"/>
            <a:ext cx="442912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bird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3625850" y="4419600"/>
            <a:ext cx="255588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?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61975" y="4424363"/>
            <a:ext cx="51117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what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7" name="Down Arrow 206"/>
          <p:cNvSpPr/>
          <p:nvPr/>
        </p:nvSpPr>
        <p:spPr>
          <a:xfrm flipV="1">
            <a:off x="598488" y="3867150"/>
            <a:ext cx="203200" cy="3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1096963" y="3308350"/>
            <a:ext cx="2841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is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2709863" y="3282950"/>
            <a:ext cx="3984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the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1831975" y="3141663"/>
            <a:ext cx="5080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457200"/>
            <a:r>
              <a:rPr lang="en-US" sz="1200" b="1">
                <a:solidFill>
                  <a:prstClr val="black"/>
                </a:solidFill>
              </a:rPr>
              <a:t>the</a:t>
            </a:r>
          </a:p>
          <a:p>
            <a:pPr algn="ctr" defTabSz="457200"/>
            <a:r>
              <a:rPr lang="en-US" sz="1200" b="1">
                <a:solidFill>
                  <a:prstClr val="black"/>
                </a:solidFill>
              </a:rPr>
              <a:t>color</a:t>
            </a:r>
          </a:p>
          <a:p>
            <a:pPr algn="ctr" defTabSz="457200"/>
            <a:r>
              <a:rPr lang="en-US" sz="1200" b="1">
                <a:solidFill>
                  <a:prstClr val="black"/>
                </a:solidFill>
              </a:rPr>
              <a:t>of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2366963" y="3297238"/>
            <a:ext cx="3175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of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1412875" y="3311525"/>
            <a:ext cx="398463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the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3144838" y="3282950"/>
            <a:ext cx="442912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bird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3619500" y="3297238"/>
            <a:ext cx="255588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?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>
            <a:spLocks noChangeArrowheads="1"/>
          </p:cNvSpPr>
          <p:nvPr/>
        </p:nvSpPr>
        <p:spPr bwMode="auto">
          <a:xfrm>
            <a:off x="538163" y="3194050"/>
            <a:ext cx="533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457200"/>
            <a:r>
              <a:rPr lang="en-US" sz="1200" b="1">
                <a:solidFill>
                  <a:prstClr val="black"/>
                </a:solidFill>
              </a:rPr>
              <a:t>What</a:t>
            </a:r>
          </a:p>
          <a:p>
            <a:pPr algn="ctr" defTabSz="457200"/>
            <a:r>
              <a:rPr lang="en-US" sz="1200" b="1">
                <a:solidFill>
                  <a:prstClr val="black"/>
                </a:solidFill>
              </a:rPr>
              <a:t>is</a:t>
            </a:r>
            <a:endParaRPr lang="en-US" sz="1200">
              <a:solidFill>
                <a:prstClr val="black"/>
              </a:solidFill>
            </a:endParaRPr>
          </a:p>
        </p:txBody>
      </p:sp>
      <p:cxnSp>
        <p:nvCxnSpPr>
          <p:cNvPr id="216" name="Straight Connector 215"/>
          <p:cNvCxnSpPr/>
          <p:nvPr/>
        </p:nvCxnSpPr>
        <p:spPr>
          <a:xfrm flipV="1">
            <a:off x="855663" y="3670300"/>
            <a:ext cx="7937" cy="7540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 flipV="1">
            <a:off x="863600" y="3670300"/>
            <a:ext cx="392113" cy="7540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99" idx="0"/>
          </p:cNvCxnSpPr>
          <p:nvPr/>
        </p:nvCxnSpPr>
        <p:spPr>
          <a:xfrm flipV="1">
            <a:off x="1240632" y="3565526"/>
            <a:ext cx="15081" cy="8588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1601788" y="3573463"/>
            <a:ext cx="7937" cy="8588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1592263" y="3773488"/>
            <a:ext cx="471487" cy="6508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2054225" y="3773488"/>
            <a:ext cx="9525" cy="6508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 flipV="1">
            <a:off x="2063750" y="3773488"/>
            <a:ext cx="407988" cy="6508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2513013" y="3573463"/>
            <a:ext cx="7937" cy="8588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2884488" y="3573463"/>
            <a:ext cx="7937" cy="8588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3397250" y="3565525"/>
            <a:ext cx="7938" cy="8588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3759200" y="3573463"/>
            <a:ext cx="0" cy="8588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Down Arrow 226"/>
          <p:cNvSpPr/>
          <p:nvPr/>
        </p:nvSpPr>
        <p:spPr>
          <a:xfrm flipV="1">
            <a:off x="603250" y="2692400"/>
            <a:ext cx="201613" cy="3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28" name="Rectangle 227"/>
          <p:cNvSpPr>
            <a:spLocks noChangeArrowheads="1"/>
          </p:cNvSpPr>
          <p:nvPr/>
        </p:nvSpPr>
        <p:spPr bwMode="auto">
          <a:xfrm>
            <a:off x="593725" y="2228850"/>
            <a:ext cx="304165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sz="1200" b="1">
                <a:solidFill>
                  <a:prstClr val="black"/>
                </a:solidFill>
              </a:rPr>
              <a:t>What     is     the     color    of     the     bird     ?</a:t>
            </a:r>
          </a:p>
        </p:txBody>
      </p:sp>
      <p:sp>
        <p:nvSpPr>
          <p:cNvPr id="229" name="Down Arrow 228"/>
          <p:cNvSpPr/>
          <p:nvPr/>
        </p:nvSpPr>
        <p:spPr>
          <a:xfrm rot="5400000" flipV="1">
            <a:off x="3986213" y="3273425"/>
            <a:ext cx="201612" cy="3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30" name="Down Arrow 229"/>
          <p:cNvSpPr/>
          <p:nvPr/>
        </p:nvSpPr>
        <p:spPr>
          <a:xfrm rot="5400000" flipV="1">
            <a:off x="3985419" y="4399756"/>
            <a:ext cx="203200" cy="3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31" name="Down Arrow 230"/>
          <p:cNvSpPr/>
          <p:nvPr/>
        </p:nvSpPr>
        <p:spPr>
          <a:xfrm rot="5400000" flipV="1">
            <a:off x="3986212" y="2205038"/>
            <a:ext cx="201613" cy="32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232" name="Picture 2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962400"/>
            <a:ext cx="10953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036888"/>
            <a:ext cx="10953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119313"/>
            <a:ext cx="10874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" name="Up Arrow 237"/>
          <p:cNvSpPr/>
          <p:nvPr/>
        </p:nvSpPr>
        <p:spPr>
          <a:xfrm>
            <a:off x="5430838" y="3803650"/>
            <a:ext cx="254000" cy="166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35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39" name="Up Arrow 238"/>
          <p:cNvSpPr/>
          <p:nvPr/>
        </p:nvSpPr>
        <p:spPr>
          <a:xfrm>
            <a:off x="5430838" y="2895600"/>
            <a:ext cx="254000" cy="166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35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40" name="Up Arrow 239"/>
          <p:cNvSpPr/>
          <p:nvPr/>
        </p:nvSpPr>
        <p:spPr>
          <a:xfrm>
            <a:off x="5432425" y="1958975"/>
            <a:ext cx="254000" cy="166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35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4983163" y="1641475"/>
            <a:ext cx="1219200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350" b="1" dirty="0">
                <a:solidFill>
                  <a:prstClr val="black"/>
                </a:solidFill>
              </a:rPr>
              <a:t>Answer: white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6581002"/>
            <a:ext cx="84026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Slide credit: Adapted from </a:t>
            </a:r>
            <a:r>
              <a:rPr lang="en-US" sz="1200" dirty="0" err="1" smtClean="0">
                <a:solidFill>
                  <a:prstClr val="black"/>
                </a:solidFill>
              </a:rPr>
              <a:t>Jiasen</a:t>
            </a:r>
            <a:r>
              <a:rPr lang="en-US" sz="1200" dirty="0" smtClean="0">
                <a:solidFill>
                  <a:prstClr val="black"/>
                </a:solidFill>
              </a:rPr>
              <a:t> Lu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86644" y="1448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With attention model</a:t>
            </a:r>
          </a:p>
          <a:p>
            <a:r>
              <a:rPr lang="en-US" sz="3200" dirty="0" smtClean="0"/>
              <a:t>[Lu et al. 2016]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92601" y="4138357"/>
            <a:ext cx="146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B0F0"/>
                </a:solidFill>
              </a:rPr>
              <a:t>What is the </a:t>
            </a:r>
            <a:r>
              <a:rPr lang="en-US" sz="1300" dirty="0" smtClean="0">
                <a:solidFill>
                  <a:srgbClr val="92D050"/>
                </a:solidFill>
              </a:rPr>
              <a:t>color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rgbClr val="00B0F0"/>
                </a:solidFill>
              </a:rPr>
              <a:t>of the bird ?</a:t>
            </a:r>
            <a:endParaRPr lang="en-US" sz="1300" dirty="0">
              <a:solidFill>
                <a:srgbClr val="00B0F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88536" y="3193732"/>
            <a:ext cx="146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00FF"/>
                </a:solidFill>
              </a:rPr>
              <a:t>What is the </a:t>
            </a:r>
            <a:r>
              <a:rPr lang="en-US" sz="1300" dirty="0" smtClean="0">
                <a:solidFill>
                  <a:srgbClr val="A50021"/>
                </a:solidFill>
              </a:rPr>
              <a:t>color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rgbClr val="0000FF"/>
                </a:solidFill>
              </a:rPr>
              <a:t>of the bird ?</a:t>
            </a:r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92601" y="2274104"/>
            <a:ext cx="146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3399"/>
                </a:solidFill>
              </a:rPr>
              <a:t>What is the </a:t>
            </a:r>
            <a:r>
              <a:rPr lang="en-US" sz="1300" dirty="0" smtClean="0">
                <a:solidFill>
                  <a:srgbClr val="92FC95"/>
                </a:solidFill>
              </a:rPr>
              <a:t>color of the bird ?</a:t>
            </a:r>
            <a:endParaRPr lang="en-US" sz="1300" dirty="0">
              <a:solidFill>
                <a:srgbClr val="92FC95"/>
              </a:solidFill>
            </a:endParaRPr>
          </a:p>
        </p:txBody>
      </p:sp>
      <p:sp>
        <p:nvSpPr>
          <p:cNvPr id="6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79024" y="6477000"/>
            <a:ext cx="1905000" cy="457200"/>
          </a:xfrm>
        </p:spPr>
        <p:txBody>
          <a:bodyPr/>
          <a:lstStyle/>
          <a:p>
            <a:r>
              <a:rPr lang="en-US" sz="1400" dirty="0" smtClean="0"/>
              <a:t>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4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28455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5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726 L 0.3809 0.04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8" grpId="0" animBg="1"/>
      <p:bldP spid="239" grpId="0" animBg="1"/>
      <p:bldP spid="240" grpId="0" animBg="1"/>
      <p:bldP spid="241" grpId="0"/>
      <p:bldP spid="3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28798" y="1569236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>
                <a:solidFill>
                  <a:prstClr val="white"/>
                </a:solidFill>
              </a:rPr>
              <a:t>Do VQA models </a:t>
            </a:r>
          </a:p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>
                <a:solidFill>
                  <a:prstClr val="white"/>
                </a:solidFill>
              </a:rPr>
              <a:t>generalize to novel instances?</a:t>
            </a: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7" y="3005515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Do VQA models </a:t>
            </a:r>
            <a:endParaRPr lang="en-US" sz="3000" dirty="0" smtClean="0">
              <a:solidFill>
                <a:prstClr val="white"/>
              </a:solidFill>
            </a:endParaRPr>
          </a:p>
          <a:p>
            <a:pPr algn="ctr"/>
            <a:r>
              <a:rPr lang="en-US" sz="3000" dirty="0" smtClean="0">
                <a:solidFill>
                  <a:prstClr val="white"/>
                </a:solidFill>
              </a:rPr>
              <a:t>‘</a:t>
            </a:r>
            <a:r>
              <a:rPr lang="en-US" sz="3000" dirty="0">
                <a:solidFill>
                  <a:prstClr val="white"/>
                </a:solidFill>
              </a:rPr>
              <a:t>listen’ to </a:t>
            </a:r>
            <a:r>
              <a:rPr lang="en-US" sz="3000" dirty="0" smtClean="0">
                <a:solidFill>
                  <a:prstClr val="white"/>
                </a:solidFill>
              </a:rPr>
              <a:t>the entire </a:t>
            </a:r>
            <a:r>
              <a:rPr lang="en-US" sz="3000" dirty="0">
                <a:solidFill>
                  <a:prstClr val="white"/>
                </a:solidFill>
              </a:rPr>
              <a:t>question?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28798" y="443152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Do VQA models </a:t>
            </a:r>
            <a:endParaRPr lang="en-US" sz="3000" dirty="0" smtClean="0">
              <a:solidFill>
                <a:prstClr val="white"/>
              </a:solidFill>
            </a:endParaRPr>
          </a:p>
          <a:p>
            <a:pPr algn="ctr"/>
            <a:r>
              <a:rPr lang="en-US" sz="3000" dirty="0" smtClean="0">
                <a:solidFill>
                  <a:prstClr val="white"/>
                </a:solidFill>
              </a:rPr>
              <a:t>really </a:t>
            </a:r>
            <a:r>
              <a:rPr lang="en-US" sz="3000" dirty="0">
                <a:solidFill>
                  <a:prstClr val="white"/>
                </a:solidFill>
              </a:rPr>
              <a:t>‘look’ at the image?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454224" y="2902479"/>
            <a:ext cx="6235547" cy="299073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Generalization to Novel </a:t>
            </a:r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nstances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Do VQA models make mistakes because test </a:t>
            </a:r>
            <a:r>
              <a:rPr lang="en-US" sz="3000" dirty="0" smtClean="0"/>
              <a:t>instances are </a:t>
            </a:r>
            <a:r>
              <a:rPr lang="en-US" sz="3000" dirty="0"/>
              <a:t>too different from training ones?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628650" y="2613025"/>
            <a:ext cx="7886700" cy="358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Lower test accuracy                 test QI pairs are too different from training QI pairs?</a:t>
            </a:r>
          </a:p>
          <a:p>
            <a:pPr marL="514350" indent="-514350">
              <a:buFont typeface="+mj-lt"/>
              <a:buAutoNum type="arabicPeriod"/>
            </a:pPr>
            <a:endParaRPr lang="en-US" kern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Lower test accuracy                 test QI pairs are “familiar” </a:t>
            </a:r>
            <a:r>
              <a:rPr lang="en-US" b="1" kern="0" dirty="0" smtClean="0"/>
              <a:t>but </a:t>
            </a:r>
            <a:r>
              <a:rPr lang="en-US" kern="0" dirty="0" smtClean="0"/>
              <a:t>test labels are too different from training labels?</a:t>
            </a:r>
          </a:p>
          <a:p>
            <a:pPr marL="514350" indent="-514350"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8" name="Right Arrow 7"/>
          <p:cNvSpPr/>
          <p:nvPr/>
        </p:nvSpPr>
        <p:spPr>
          <a:xfrm>
            <a:off x="3825990" y="2716244"/>
            <a:ext cx="927100" cy="2870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25990" y="3973868"/>
            <a:ext cx="927100" cy="279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Visual Question Answering (VQA)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040"/>
            <a:ext cx="9144000" cy="4654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What is Visual Question Answering?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Generalization to Novel </a:t>
            </a:r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nstances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Do VQA models make mistakes because test </a:t>
            </a:r>
            <a:r>
              <a:rPr lang="en-US" sz="3000" dirty="0" smtClean="0"/>
              <a:t>instances are </a:t>
            </a:r>
            <a:r>
              <a:rPr lang="en-US" sz="3000" dirty="0"/>
              <a:t>too different from training ones?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628650" y="2613025"/>
            <a:ext cx="7886700" cy="358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Lower test accuracy                 test QI pairs are too different from training QI pairs?</a:t>
            </a:r>
          </a:p>
          <a:p>
            <a:pPr marL="514350" indent="-514350">
              <a:buFont typeface="+mj-lt"/>
              <a:buAutoNum type="arabicPeriod"/>
            </a:pPr>
            <a:endParaRPr lang="en-US" kern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Lower test accuracy                 test QI pairs are “familiar” </a:t>
            </a:r>
            <a:r>
              <a:rPr lang="en-US" b="1" kern="0" dirty="0" smtClean="0"/>
              <a:t>but </a:t>
            </a:r>
            <a:r>
              <a:rPr lang="en-US" kern="0" dirty="0" smtClean="0"/>
              <a:t>test labels are too different from training labels?</a:t>
            </a:r>
          </a:p>
          <a:p>
            <a:pPr marL="514350" indent="-514350"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8" name="Right Arrow 7"/>
          <p:cNvSpPr/>
          <p:nvPr/>
        </p:nvSpPr>
        <p:spPr>
          <a:xfrm>
            <a:off x="3825990" y="2716244"/>
            <a:ext cx="927100" cy="2870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25990" y="3973868"/>
            <a:ext cx="927100" cy="279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8641" y="3554133"/>
            <a:ext cx="8482987" cy="1447526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Generalization to Novel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k-NN training QI pairs, for each test QI pair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average distance between k-NN training QI pairs and test QI pair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Measure correlation between average distance and test accuracy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Generalization to Novel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K-NN Space</a:t>
            </a:r>
          </a:p>
          <a:p>
            <a:pPr marL="0" indent="0" algn="ctr">
              <a:buNone/>
            </a:pPr>
            <a:r>
              <a:rPr lang="en-US" dirty="0" smtClean="0"/>
              <a:t>Combined Q+I embedding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Generalization to Novel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K-NN Space</a:t>
            </a:r>
          </a:p>
          <a:p>
            <a:pPr marL="0" indent="0" algn="ctr">
              <a:buNone/>
            </a:pPr>
            <a:r>
              <a:rPr lang="en-US" dirty="0" smtClean="0"/>
              <a:t>Combined Q+I embedding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008"/>
            <a:ext cx="9144000" cy="358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7383" y="2968177"/>
            <a:ext cx="635000" cy="1308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Generalization to Novel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K-NN Space</a:t>
            </a:r>
          </a:p>
          <a:p>
            <a:pPr marL="0" indent="0" algn="ctr">
              <a:buNone/>
            </a:pPr>
            <a:r>
              <a:rPr lang="en-US" dirty="0" smtClean="0"/>
              <a:t>Combined Q+I embedding</a:t>
            </a:r>
            <a:endParaRPr lang="en-US" dirty="0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636"/>
            <a:ext cx="9144000" cy="3886537"/>
          </a:xfrm>
          <a:prstGeom prst="rect">
            <a:avLst/>
          </a:prstGeom>
        </p:spPr>
      </p:pic>
      <p:sp>
        <p:nvSpPr>
          <p:cNvPr id="176" name="Rectangle 175"/>
          <p:cNvSpPr/>
          <p:nvPr/>
        </p:nvSpPr>
        <p:spPr>
          <a:xfrm>
            <a:off x="4114800" y="2466020"/>
            <a:ext cx="2671763" cy="957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Generalization to Novel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Significant negative correlation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98906"/>
              </p:ext>
            </p:extLst>
          </p:nvPr>
        </p:nvGraphicFramePr>
        <p:xfrm>
          <a:off x="778219" y="2146147"/>
          <a:ext cx="7722825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521"/>
                <a:gridCol w="2478795"/>
                <a:gridCol w="229150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Without</a:t>
                      </a:r>
                      <a:r>
                        <a:rPr lang="en-US" sz="2000" baseline="0" dirty="0" smtClean="0"/>
                        <a:t> Attention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 Attention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Correlation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-0.41 (@ k=50)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-0.42 (@ k</a:t>
                      </a:r>
                      <a:r>
                        <a:rPr lang="en-US" sz="2000" baseline="0" dirty="0" smtClean="0"/>
                        <a:t>=15)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77240" y="3434568"/>
            <a:ext cx="7726680" cy="22169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i="1" kern="0" dirty="0" smtClean="0"/>
              <a:t>VQA models are not very good at </a:t>
            </a:r>
          </a:p>
          <a:p>
            <a:pPr marL="0" indent="0" algn="ctr">
              <a:buFontTx/>
              <a:buNone/>
            </a:pPr>
            <a:r>
              <a:rPr lang="en-US" i="1" kern="0" dirty="0" smtClean="0"/>
              <a:t>generalizing to novel test QI pairs</a:t>
            </a:r>
            <a:r>
              <a:rPr lang="en-US" i="1" kern="0" dirty="0" smtClean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FontTx/>
              <a:buNone/>
            </a:pPr>
            <a:endParaRPr lang="en-US" i="1" kern="0" dirty="0">
              <a:sym typeface="Wingdings" panose="05000000000000000000" pitchFamily="2" charset="2"/>
            </a:endParaRPr>
          </a:p>
          <a:p>
            <a:pPr marL="0" indent="0" algn="ctr">
              <a:buFontTx/>
              <a:buNone/>
            </a:pPr>
            <a:endParaRPr lang="en-US" i="1" kern="0" dirty="0" smtClean="0">
              <a:sym typeface="Wingdings" panose="05000000000000000000" pitchFamily="2" charset="2"/>
            </a:endParaRPr>
          </a:p>
          <a:p>
            <a:pPr marL="0" indent="0" algn="ctr">
              <a:buFontTx/>
              <a:buNone/>
            </a:pPr>
            <a:r>
              <a:rPr lang="en-US" i="1" kern="0" dirty="0" smtClean="0">
                <a:sym typeface="Wingdings" panose="05000000000000000000" pitchFamily="2" charset="2"/>
              </a:rPr>
              <a:t>VQA models are “myopic”</a:t>
            </a:r>
            <a:endParaRPr lang="en-US" i="1" kern="0" dirty="0" smtClean="0"/>
          </a:p>
          <a:p>
            <a:pPr algn="ctr"/>
            <a:endParaRPr lang="en-US" i="1" kern="0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4571999" y="4361578"/>
            <a:ext cx="319489" cy="649995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57500" y="5075723"/>
            <a:ext cx="3632200" cy="5116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1" animBg="1"/>
      <p:bldP spid="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Generalization to Novel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Results</a:t>
            </a:r>
            <a:endParaRPr lang="en-US" dirty="0"/>
          </a:p>
          <a:p>
            <a:r>
              <a:rPr lang="en-US" dirty="0" smtClean="0"/>
              <a:t>Significant percentage of mistakes can be successfully predicted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analysis provides a way for models to predict their own oncoming failures </a:t>
            </a:r>
            <a:r>
              <a:rPr lang="en-US" dirty="0" smtClean="0">
                <a:sym typeface="Wingdings" panose="05000000000000000000" pitchFamily="2" charset="2"/>
              </a:rPr>
              <a:t> human-like models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38980"/>
              </p:ext>
            </p:extLst>
          </p:nvPr>
        </p:nvGraphicFramePr>
        <p:xfrm>
          <a:off x="1066799" y="2610996"/>
          <a:ext cx="7722825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5374"/>
                <a:gridCol w="2401678"/>
                <a:gridCol w="2355773"/>
              </a:tblGrid>
              <a:tr h="18037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Without</a:t>
                      </a:r>
                      <a:r>
                        <a:rPr lang="en-US" sz="2000" baseline="0" dirty="0" smtClean="0"/>
                        <a:t> Attention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 Attention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</a:t>
                      </a:r>
                      <a:r>
                        <a:rPr lang="en-US" sz="2000" baseline="0" dirty="0" smtClean="0"/>
                        <a:t> of mistakes that can be successfully predicted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67.5%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66.7%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010139" y="4505900"/>
            <a:ext cx="3690651" cy="49575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67352"/>
              </p:ext>
            </p:extLst>
          </p:nvPr>
        </p:nvGraphicFramePr>
        <p:xfrm>
          <a:off x="0" y="5729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237714"/>
            <a:ext cx="2476500" cy="4129281"/>
            <a:chOff x="438727" y="16375929"/>
            <a:chExt cx="4099000" cy="5954796"/>
          </a:xfrm>
        </p:grpSpPr>
        <p:pic>
          <p:nvPicPr>
            <p:cNvPr id="12" name="Picture 2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20" y="16375929"/>
              <a:ext cx="2753958" cy="182880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38727" y="18291766"/>
              <a:ext cx="4099000" cy="403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type of reception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 being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attended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wedding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cake 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3491345" y="653143"/>
            <a:ext cx="5047013" cy="3562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4449" y="4346043"/>
            <a:ext cx="2125117" cy="45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7894" y="4797305"/>
            <a:ext cx="2338606" cy="5696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67352"/>
              </p:ext>
            </p:extLst>
          </p:nvPr>
        </p:nvGraphicFramePr>
        <p:xfrm>
          <a:off x="0" y="5729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237714"/>
            <a:ext cx="2476500" cy="4129281"/>
            <a:chOff x="438727" y="16375929"/>
            <a:chExt cx="4099000" cy="5954796"/>
          </a:xfrm>
        </p:grpSpPr>
        <p:pic>
          <p:nvPicPr>
            <p:cNvPr id="12" name="Picture 2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20" y="16375929"/>
              <a:ext cx="2753958" cy="182880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38727" y="18291766"/>
              <a:ext cx="4099000" cy="403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type of reception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 being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attended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wedding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cake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67352"/>
              </p:ext>
            </p:extLst>
          </p:nvPr>
        </p:nvGraphicFramePr>
        <p:xfrm>
          <a:off x="0" y="5729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237714"/>
            <a:ext cx="2476500" cy="4129281"/>
            <a:chOff x="438727" y="16375929"/>
            <a:chExt cx="4099000" cy="5954796"/>
          </a:xfrm>
        </p:grpSpPr>
        <p:pic>
          <p:nvPicPr>
            <p:cNvPr id="12" name="Picture 2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20" y="16375929"/>
              <a:ext cx="2753958" cy="182880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38727" y="18291766"/>
              <a:ext cx="4099000" cy="403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type of reception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 being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attended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wedding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cake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29</a:t>
            </a:fld>
            <a:endParaRPr lang="en-US" dirty="0"/>
          </a:p>
        </p:txBody>
      </p:sp>
      <p:pic>
        <p:nvPicPr>
          <p:cNvPr id="9" name="Picture 4" descr="Sorry! :(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16" y="1240597"/>
            <a:ext cx="1473212" cy="126815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9144" y="2565716"/>
            <a:ext cx="25187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type of exercise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equipment is shown?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bike </a:t>
            </a:r>
            <a:endParaRPr kumimoji="0" lang="en-US" sz="22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14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VQA Task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2" descr="https://vqa.cloudcv.org/vqa/data/mscoco/images/train2014/COCO_train2014_00000033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" y="1797401"/>
            <a:ext cx="3131561" cy="2016003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67352"/>
              </p:ext>
            </p:extLst>
          </p:nvPr>
        </p:nvGraphicFramePr>
        <p:xfrm>
          <a:off x="0" y="5729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237714"/>
            <a:ext cx="2476500" cy="4129281"/>
            <a:chOff x="438727" y="16375929"/>
            <a:chExt cx="4099000" cy="5954796"/>
          </a:xfrm>
        </p:grpSpPr>
        <p:pic>
          <p:nvPicPr>
            <p:cNvPr id="12" name="Picture 2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20" y="16375929"/>
              <a:ext cx="2753958" cy="182880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38727" y="18291766"/>
              <a:ext cx="4099000" cy="403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type of reception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 being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attended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wedding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cake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30</a:t>
            </a:fld>
            <a:endParaRPr lang="en-US" dirty="0"/>
          </a:p>
        </p:txBody>
      </p:sp>
      <p:pic>
        <p:nvPicPr>
          <p:cNvPr id="9" name="Picture 4" descr="Sorry! :(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16" y="1240597"/>
            <a:ext cx="1473212" cy="126815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9144" y="2565716"/>
            <a:ext cx="25187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type of exercise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equipment is shown?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bike </a:t>
            </a:r>
            <a:endParaRPr kumimoji="0" lang="en-US" sz="22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6" descr="Sorry! :(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47" y="1238016"/>
            <a:ext cx="738079" cy="126815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7579" y="2580601"/>
            <a:ext cx="2360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type of dessert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this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having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cake </a:t>
            </a:r>
          </a:p>
        </p:txBody>
      </p:sp>
    </p:spTree>
    <p:extLst>
      <p:ext uri="{BB962C8B-B14F-4D97-AF65-F5344CB8AC3E}">
        <p14:creationId xmlns:p14="http://schemas.microsoft.com/office/powerpoint/2010/main" val="16340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67352"/>
              </p:ext>
            </p:extLst>
          </p:nvPr>
        </p:nvGraphicFramePr>
        <p:xfrm>
          <a:off x="0" y="5729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237714"/>
            <a:ext cx="2476500" cy="4129281"/>
            <a:chOff x="438727" y="16375929"/>
            <a:chExt cx="4099000" cy="5954796"/>
          </a:xfrm>
        </p:grpSpPr>
        <p:pic>
          <p:nvPicPr>
            <p:cNvPr id="12" name="Picture 2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20" y="16375929"/>
              <a:ext cx="2753958" cy="182880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38727" y="18291766"/>
              <a:ext cx="4099000" cy="403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type of reception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 being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attended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wedding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cake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31</a:t>
            </a:fld>
            <a:endParaRPr lang="en-US" dirty="0"/>
          </a:p>
        </p:txBody>
      </p:sp>
      <p:pic>
        <p:nvPicPr>
          <p:cNvPr id="9" name="Picture 4" descr="Sorry! :(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16" y="1240597"/>
            <a:ext cx="1473212" cy="126815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9144" y="2565716"/>
            <a:ext cx="25187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type of exercise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equipment is shown?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bike </a:t>
            </a:r>
            <a:endParaRPr kumimoji="0" lang="en-US" sz="22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6" descr="Sorry! :(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47" y="1238016"/>
            <a:ext cx="738079" cy="126815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7579" y="2580601"/>
            <a:ext cx="2360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type of dessert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this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having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cake </a:t>
            </a:r>
          </a:p>
        </p:txBody>
      </p:sp>
      <p:pic>
        <p:nvPicPr>
          <p:cNvPr id="14" name="Picture 8" descr="Sorry! :(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58" y="1237714"/>
            <a:ext cx="1656069" cy="126815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45320" y="2589620"/>
            <a:ext cx="2119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dessert is 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table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cake</a:t>
            </a:r>
          </a:p>
        </p:txBody>
      </p:sp>
    </p:spTree>
    <p:extLst>
      <p:ext uri="{BB962C8B-B14F-4D97-AF65-F5344CB8AC3E}">
        <p14:creationId xmlns:p14="http://schemas.microsoft.com/office/powerpoint/2010/main" val="18230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Generalization to Novel </a:t>
            </a:r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nstances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Do VQA models make mistakes because test </a:t>
            </a:r>
            <a:r>
              <a:rPr lang="en-US" sz="3000" dirty="0" smtClean="0"/>
              <a:t>instances are </a:t>
            </a:r>
            <a:r>
              <a:rPr lang="en-US" sz="3000" dirty="0"/>
              <a:t>too different from training ones?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628650" y="2613025"/>
            <a:ext cx="7886700" cy="358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Lower test accuracy                 test QI pairs are too different from training QI pairs?</a:t>
            </a:r>
          </a:p>
          <a:p>
            <a:pPr marL="514350" indent="-514350">
              <a:buFont typeface="+mj-lt"/>
              <a:buAutoNum type="arabicPeriod"/>
            </a:pPr>
            <a:endParaRPr lang="en-US" kern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Lower test accuracy                 test QI pairs are “familiar” </a:t>
            </a:r>
            <a:r>
              <a:rPr lang="en-US" b="1" kern="0" dirty="0" smtClean="0"/>
              <a:t>but </a:t>
            </a:r>
            <a:r>
              <a:rPr lang="en-US" kern="0" dirty="0" smtClean="0"/>
              <a:t>test labels are too different from training labels?</a:t>
            </a:r>
          </a:p>
          <a:p>
            <a:pPr marL="514350" indent="-514350"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8" name="Right Arrow 7"/>
          <p:cNvSpPr/>
          <p:nvPr/>
        </p:nvSpPr>
        <p:spPr>
          <a:xfrm>
            <a:off x="3825990" y="2716244"/>
            <a:ext cx="927100" cy="2870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25990" y="3973868"/>
            <a:ext cx="927100" cy="279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8641" y="2188044"/>
            <a:ext cx="8482987" cy="1447526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Generalization to Novel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k-NN training QI pairs, for each test QI pair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average distance (in Word2Vec space) between GT answers of k-NN training QI pairs and GT answer of test QI pair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Measure correlation between average distance and test accuracy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Generalization to Novel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03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Significant negative correlation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59508"/>
              </p:ext>
            </p:extLst>
          </p:nvPr>
        </p:nvGraphicFramePr>
        <p:xfrm>
          <a:off x="667510" y="2146147"/>
          <a:ext cx="7816089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8177"/>
                <a:gridCol w="2508730"/>
                <a:gridCol w="2319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Without</a:t>
                      </a:r>
                      <a:r>
                        <a:rPr lang="en-US" sz="2000" baseline="0" dirty="0" smtClean="0"/>
                        <a:t> Attention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 Attention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Correlation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-0.62 (@ k=50)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-0.62 (@ k</a:t>
                      </a:r>
                      <a:r>
                        <a:rPr lang="en-US" sz="2000" baseline="0" dirty="0" smtClean="0"/>
                        <a:t>=15)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68020" y="3403600"/>
            <a:ext cx="7815580" cy="444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i="1" kern="0" dirty="0" smtClean="0"/>
              <a:t>VQA models tend to regurgitate answers seen during training</a:t>
            </a:r>
          </a:p>
        </p:txBody>
      </p:sp>
    </p:spTree>
    <p:extLst>
      <p:ext uri="{BB962C8B-B14F-4D97-AF65-F5344CB8AC3E}">
        <p14:creationId xmlns:p14="http://schemas.microsoft.com/office/powerpoint/2010/main" val="39779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99155"/>
              </p:ext>
            </p:extLst>
          </p:nvPr>
        </p:nvGraphicFramePr>
        <p:xfrm>
          <a:off x="0" y="4407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884" y="1113011"/>
            <a:ext cx="2693216" cy="3609303"/>
            <a:chOff x="620848" y="20263014"/>
            <a:chExt cx="4337725" cy="6141530"/>
          </a:xfrm>
        </p:grpSpPr>
        <p:pic>
          <p:nvPicPr>
            <p:cNvPr id="27" name="Picture 10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446" y="20263014"/>
              <a:ext cx="2438401" cy="182880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20848" y="22214883"/>
              <a:ext cx="4337725" cy="418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color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are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safety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cones?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green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orange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3508930" y="547635"/>
            <a:ext cx="5047013" cy="3562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2838" y="3582490"/>
            <a:ext cx="2046662" cy="45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5772" y="4155154"/>
            <a:ext cx="2579328" cy="91419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99155"/>
              </p:ext>
            </p:extLst>
          </p:nvPr>
        </p:nvGraphicFramePr>
        <p:xfrm>
          <a:off x="0" y="4407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884" y="1113011"/>
            <a:ext cx="2693216" cy="3609303"/>
            <a:chOff x="620848" y="20263014"/>
            <a:chExt cx="4337725" cy="6141530"/>
          </a:xfrm>
        </p:grpSpPr>
        <p:pic>
          <p:nvPicPr>
            <p:cNvPr id="27" name="Picture 10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446" y="20263014"/>
              <a:ext cx="2438401" cy="182880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20848" y="22214883"/>
              <a:ext cx="4337725" cy="418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color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are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safety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cones?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green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orange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99155"/>
              </p:ext>
            </p:extLst>
          </p:nvPr>
        </p:nvGraphicFramePr>
        <p:xfrm>
          <a:off x="0" y="4407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884" y="1113011"/>
            <a:ext cx="2693216" cy="3609303"/>
            <a:chOff x="620848" y="20263014"/>
            <a:chExt cx="4337725" cy="6141530"/>
          </a:xfrm>
        </p:grpSpPr>
        <p:pic>
          <p:nvPicPr>
            <p:cNvPr id="27" name="Picture 10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446" y="20263014"/>
              <a:ext cx="2438401" cy="182880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20848" y="22214883"/>
              <a:ext cx="4337725" cy="418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color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are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safety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cones?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green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orange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37</a:t>
            </a:fld>
            <a:endParaRPr lang="en-US" dirty="0"/>
          </a:p>
        </p:txBody>
      </p:sp>
      <p:pic>
        <p:nvPicPr>
          <p:cNvPr id="9" name="Picture 12" descr="Sorry! :(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76" y="1106225"/>
            <a:ext cx="1734368" cy="10747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82313" y="2260101"/>
            <a:ext cx="23528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color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orange</a:t>
            </a:r>
            <a:endParaRPr kumimoji="0" lang="en-US" sz="22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00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99155"/>
              </p:ext>
            </p:extLst>
          </p:nvPr>
        </p:nvGraphicFramePr>
        <p:xfrm>
          <a:off x="0" y="4407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884" y="1113011"/>
            <a:ext cx="2693216" cy="3609303"/>
            <a:chOff x="620848" y="20263014"/>
            <a:chExt cx="4337725" cy="6141530"/>
          </a:xfrm>
        </p:grpSpPr>
        <p:pic>
          <p:nvPicPr>
            <p:cNvPr id="27" name="Picture 10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446" y="20263014"/>
              <a:ext cx="2438401" cy="182880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20848" y="22214883"/>
              <a:ext cx="4337725" cy="418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color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are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safety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cones?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green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orange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38</a:t>
            </a:fld>
            <a:endParaRPr lang="en-US" dirty="0"/>
          </a:p>
        </p:txBody>
      </p:sp>
      <p:pic>
        <p:nvPicPr>
          <p:cNvPr id="9" name="Picture 12" descr="Sorry! :(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76" y="1106225"/>
            <a:ext cx="1734368" cy="10747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82313" y="2260101"/>
            <a:ext cx="23528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color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orange</a:t>
            </a:r>
            <a:endParaRPr kumimoji="0" lang="en-US" sz="22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16" descr="Sorry! :(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22" y="1102681"/>
            <a:ext cx="757571" cy="10747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3487" y="2263346"/>
            <a:ext cx="2352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color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orange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07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99155"/>
              </p:ext>
            </p:extLst>
          </p:nvPr>
        </p:nvGraphicFramePr>
        <p:xfrm>
          <a:off x="0" y="440764"/>
          <a:ext cx="8944707" cy="487680"/>
        </p:xfrm>
        <a:graphic>
          <a:graphicData uri="http://schemas.openxmlformats.org/drawingml/2006/table">
            <a:tbl>
              <a:tblPr firstRow="1" bandRow="1"/>
              <a:tblGrid>
                <a:gridCol w="2394368"/>
                <a:gridCol w="6550339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Sample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Nearest Neighbor Training Samples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884" y="1113011"/>
            <a:ext cx="2693216" cy="3609303"/>
            <a:chOff x="620848" y="20263014"/>
            <a:chExt cx="4337725" cy="6141530"/>
          </a:xfrm>
        </p:grpSpPr>
        <p:pic>
          <p:nvPicPr>
            <p:cNvPr id="27" name="Picture 10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446" y="20263014"/>
              <a:ext cx="2438401" cy="182880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20848" y="22214883"/>
              <a:ext cx="4337725" cy="418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color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are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safety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cones?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GT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green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orange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39</a:t>
            </a:fld>
            <a:endParaRPr lang="en-US" dirty="0"/>
          </a:p>
        </p:txBody>
      </p:sp>
      <p:pic>
        <p:nvPicPr>
          <p:cNvPr id="9" name="Picture 12" descr="Sorry! :(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76" y="1106225"/>
            <a:ext cx="1734368" cy="10747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82313" y="2260101"/>
            <a:ext cx="23528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color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orange</a:t>
            </a:r>
            <a:endParaRPr kumimoji="0" lang="en-US" sz="22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16" descr="Sorry! :(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22" y="1102681"/>
            <a:ext cx="757571" cy="10747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3487" y="2263346"/>
            <a:ext cx="2352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color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orange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4" descr="Sorry! :(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81" y="1108791"/>
            <a:ext cx="1701874" cy="10747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73170" y="2265852"/>
            <a:ext cx="23528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color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cones?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20047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VQA Task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2" descr="https://vqa.cloudcv.org/vqa/data/mscoco/images/train2014/COCO_train2014_00000033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" y="1797401"/>
            <a:ext cx="3131561" cy="2016003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68" y="4051965"/>
            <a:ext cx="3131629" cy="769441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What is the mustache made of?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28798" y="1569236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>
                <a:solidFill>
                  <a:prstClr val="white"/>
                </a:solidFill>
              </a:rPr>
              <a:t>Do VQA models </a:t>
            </a:r>
          </a:p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>
                <a:solidFill>
                  <a:prstClr val="white"/>
                </a:solidFill>
              </a:rPr>
              <a:t>generalize to novel instances?</a:t>
            </a: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7" y="3005515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Do VQA models </a:t>
            </a:r>
            <a:endParaRPr lang="en-US" sz="3000" dirty="0" smtClean="0">
              <a:solidFill>
                <a:prstClr val="white"/>
              </a:solidFill>
            </a:endParaRPr>
          </a:p>
          <a:p>
            <a:pPr algn="ctr"/>
            <a:r>
              <a:rPr lang="en-US" sz="3000" dirty="0" smtClean="0">
                <a:solidFill>
                  <a:prstClr val="white"/>
                </a:solidFill>
              </a:rPr>
              <a:t>‘</a:t>
            </a:r>
            <a:r>
              <a:rPr lang="en-US" sz="3000" dirty="0">
                <a:solidFill>
                  <a:prstClr val="white"/>
                </a:solidFill>
              </a:rPr>
              <a:t>listen’ to </a:t>
            </a:r>
            <a:r>
              <a:rPr lang="en-US" sz="3000" dirty="0" smtClean="0">
                <a:solidFill>
                  <a:prstClr val="white"/>
                </a:solidFill>
              </a:rPr>
              <a:t>the entire </a:t>
            </a:r>
            <a:r>
              <a:rPr lang="en-US" sz="3000" dirty="0">
                <a:solidFill>
                  <a:prstClr val="white"/>
                </a:solidFill>
              </a:rPr>
              <a:t>question?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28798" y="443152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Do VQA models </a:t>
            </a:r>
            <a:endParaRPr lang="en-US" sz="3000" dirty="0" smtClean="0">
              <a:solidFill>
                <a:prstClr val="white"/>
              </a:solidFill>
            </a:endParaRPr>
          </a:p>
          <a:p>
            <a:pPr algn="ctr"/>
            <a:r>
              <a:rPr lang="en-US" sz="3000" dirty="0" smtClean="0">
                <a:solidFill>
                  <a:prstClr val="white"/>
                </a:solidFill>
              </a:rPr>
              <a:t>really </a:t>
            </a:r>
            <a:r>
              <a:rPr lang="en-US" sz="3000" dirty="0">
                <a:solidFill>
                  <a:prstClr val="white"/>
                </a:solidFill>
              </a:rPr>
              <a:t>‘look’ at the image?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454224" y="4153359"/>
            <a:ext cx="6235547" cy="173985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62556" y="899524"/>
            <a:ext cx="6235547" cy="1634075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Listening to the Entire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"/>
            <a:ext cx="7772400" cy="5257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78503" y="2162682"/>
            <a:ext cx="4751530" cy="2830606"/>
            <a:chOff x="5327650" y="3521891"/>
            <a:chExt cx="4751530" cy="2830606"/>
          </a:xfrm>
        </p:grpSpPr>
        <p:sp>
          <p:nvSpPr>
            <p:cNvPr id="5" name="TextBox 4"/>
            <p:cNvSpPr txBox="1"/>
            <p:nvPr/>
          </p:nvSpPr>
          <p:spPr>
            <a:xfrm>
              <a:off x="5342660" y="3521891"/>
              <a:ext cx="364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lang="en-US" sz="2200" dirty="0" smtClean="0"/>
                <a:t>How many horses</a:t>
              </a:r>
              <a:endParaRPr lang="en-US" sz="2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2660" y="3926908"/>
              <a:ext cx="364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lang="en-US" sz="2200" dirty="0" smtClean="0"/>
                <a:t>How many horses are</a:t>
              </a:r>
              <a:endParaRPr lang="en-US" sz="2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7650" y="4331925"/>
              <a:ext cx="364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lang="en-US" sz="2200" dirty="0" smtClean="0"/>
                <a:t>How many horses are on</a:t>
              </a:r>
              <a:endParaRPr lang="en-US" sz="2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2658" y="5222935"/>
              <a:ext cx="45639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lang="en-US" sz="2200" dirty="0" smtClean="0"/>
                <a:t>How many horses are on the beach</a:t>
              </a:r>
              <a:endParaRPr lang="en-US" sz="2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2660" y="4742028"/>
              <a:ext cx="38174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lang="en-US" sz="2200" dirty="0" smtClean="0"/>
                <a:t>How many horses are on the</a:t>
              </a:r>
              <a:endParaRPr lang="en-US" sz="2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42659" y="5921610"/>
              <a:ext cx="47365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lang="en-US" sz="2200" dirty="0" smtClean="0"/>
                <a:t>How many horses are on the beach?</a:t>
              </a:r>
              <a:endParaRPr lang="en-US" sz="2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1593088"/>
            <a:ext cx="5588000" cy="2805215"/>
            <a:chOff x="0" y="2952297"/>
            <a:chExt cx="5588000" cy="2805215"/>
          </a:xfrm>
        </p:grpSpPr>
        <p:pic>
          <p:nvPicPr>
            <p:cNvPr id="12" name="Picture 42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378" y="2952297"/>
              <a:ext cx="2428282" cy="182880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0" y="4891453"/>
              <a:ext cx="55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</a:t>
              </a:r>
              <a:r>
                <a:rPr lang="en-US" sz="2200" dirty="0" smtClean="0"/>
                <a:t> How many horses are on the beach?</a:t>
              </a:r>
              <a:endParaRPr lang="en-US" sz="2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326625"/>
              <a:ext cx="21427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lang="en-US" sz="2200" kern="0" dirty="0">
                  <a:solidFill>
                    <a:prstClr val="black"/>
                  </a:solidFill>
                </a:rPr>
                <a:t>2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93513" y="1471327"/>
            <a:ext cx="5865089" cy="430887"/>
            <a:chOff x="5342660" y="2830536"/>
            <a:chExt cx="5865089" cy="430887"/>
          </a:xfrm>
        </p:grpSpPr>
        <p:sp>
          <p:nvSpPr>
            <p:cNvPr id="16" name="TextBox 15"/>
            <p:cNvSpPr txBox="1"/>
            <p:nvPr/>
          </p:nvSpPr>
          <p:spPr>
            <a:xfrm>
              <a:off x="5342660" y="2830536"/>
              <a:ext cx="364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lang="en-US" sz="2200" dirty="0" smtClean="0"/>
                <a:t>How</a:t>
              </a:r>
              <a:endParaRPr lang="en-US" sz="2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62849" y="2830536"/>
              <a:ext cx="364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kern="0" dirty="0" smtClean="0">
                  <a:solidFill>
                    <a:srgbClr val="00B0F0"/>
                  </a:solidFill>
                </a:rPr>
                <a:t>Predicted </a:t>
              </a:r>
              <a:r>
                <a:rPr lang="en-US" sz="2200" kern="0" dirty="0" err="1" smtClean="0">
                  <a:solidFill>
                    <a:srgbClr val="00B0F0"/>
                  </a:solidFill>
                </a:rPr>
                <a:t>Ans</a:t>
              </a:r>
              <a:r>
                <a:rPr lang="en-US" sz="2200" kern="0" dirty="0" smtClean="0"/>
                <a:t>?</a:t>
              </a:r>
              <a:r>
                <a:rPr lang="en-US" sz="2200" dirty="0" smtClean="0"/>
                <a:t> </a:t>
              </a:r>
              <a:endParaRPr lang="en-US" sz="2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93513" y="1808343"/>
            <a:ext cx="5865089" cy="430888"/>
            <a:chOff x="5342660" y="3167552"/>
            <a:chExt cx="5865089" cy="430888"/>
          </a:xfrm>
        </p:grpSpPr>
        <p:sp>
          <p:nvSpPr>
            <p:cNvPr id="19" name="TextBox 18"/>
            <p:cNvSpPr txBox="1"/>
            <p:nvPr/>
          </p:nvSpPr>
          <p:spPr>
            <a:xfrm>
              <a:off x="5342660" y="3167553"/>
              <a:ext cx="364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lang="en-US" sz="2200" dirty="0" smtClean="0"/>
                <a:t>How many</a:t>
              </a:r>
              <a:endParaRPr lang="en-US" sz="2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62849" y="3167552"/>
              <a:ext cx="364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kern="0" dirty="0" smtClean="0">
                  <a:solidFill>
                    <a:srgbClr val="00B0F0"/>
                  </a:solidFill>
                </a:rPr>
                <a:t>Predicted </a:t>
              </a:r>
              <a:r>
                <a:rPr lang="en-US" sz="2200" kern="0" dirty="0" err="1" smtClean="0">
                  <a:solidFill>
                    <a:srgbClr val="00B0F0"/>
                  </a:solidFill>
                </a:rPr>
                <a:t>Ans</a:t>
              </a:r>
              <a:r>
                <a:rPr lang="en-US" sz="2200" kern="0" dirty="0" smtClean="0"/>
                <a:t>?</a:t>
              </a:r>
              <a:r>
                <a:rPr lang="en-US" sz="2200" dirty="0" smtClean="0"/>
                <a:t> </a:t>
              </a:r>
              <a:endParaRPr lang="en-US" sz="2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13866" y="2239230"/>
            <a:ext cx="4530133" cy="3185825"/>
            <a:chOff x="5440680" y="3611585"/>
            <a:chExt cx="3703320" cy="3222699"/>
          </a:xfrm>
        </p:grpSpPr>
        <p:sp>
          <p:nvSpPr>
            <p:cNvPr id="22" name="Rectangle 21"/>
            <p:cNvSpPr/>
            <p:nvPr/>
          </p:nvSpPr>
          <p:spPr>
            <a:xfrm>
              <a:off x="5440680" y="3611585"/>
              <a:ext cx="3703320" cy="322269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52340" y="4851652"/>
              <a:ext cx="3691660" cy="65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kern="0" dirty="0" smtClean="0">
                  <a:solidFill>
                    <a:srgbClr val="00B0F0"/>
                  </a:solidFill>
                </a:rPr>
                <a:t>Predicted </a:t>
              </a:r>
              <a:r>
                <a:rPr lang="en-US" sz="3600" kern="0" dirty="0" err="1" smtClean="0">
                  <a:solidFill>
                    <a:srgbClr val="00B0F0"/>
                  </a:solidFill>
                </a:rPr>
                <a:t>Ans</a:t>
              </a:r>
              <a:r>
                <a:rPr lang="en-US" sz="3600" kern="0" dirty="0" smtClean="0"/>
                <a:t>?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362700"/>
            <a:ext cx="1905000" cy="457200"/>
          </a:xfrm>
        </p:spPr>
        <p:txBody>
          <a:bodyPr/>
          <a:lstStyle/>
          <a:p>
            <a:fld id="{FA6F076C-A2A4-4E2C-A756-CB59CEC92C6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Listening to </a:t>
            </a:r>
            <a:r>
              <a:rPr lang="en-US" dirty="0" smtClean="0">
                <a:latin typeface="Calibri" panose="020F0502020204030204" pitchFamily="34" charset="0"/>
              </a:rPr>
              <a:t>the Entire </a:t>
            </a:r>
            <a:r>
              <a:rPr lang="en-US" dirty="0">
                <a:latin typeface="Calibri" panose="020F0502020204030204" pitchFamily="34" charset="0"/>
              </a:rPr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 the model with partial questions of increasing lengths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percentage of questions for which partial question responses are same as full question responses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Listening to </a:t>
            </a:r>
            <a:r>
              <a:rPr lang="en-US" dirty="0" smtClean="0">
                <a:latin typeface="Calibri" panose="020F0502020204030204" pitchFamily="34" charset="0"/>
              </a:rPr>
              <a:t>the Entire </a:t>
            </a:r>
            <a:r>
              <a:rPr lang="en-US" dirty="0">
                <a:latin typeface="Calibri" panose="020F0502020204030204" pitchFamily="34" charset="0"/>
              </a:rPr>
              <a:t>Question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034983"/>
              </p:ext>
            </p:extLst>
          </p:nvPr>
        </p:nvGraphicFramePr>
        <p:xfrm>
          <a:off x="0" y="1144973"/>
          <a:ext cx="9066881" cy="559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3922008" y="3775040"/>
            <a:ext cx="11017" cy="1719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93748" y="3767768"/>
            <a:ext cx="2743200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145754" y="3394650"/>
            <a:ext cx="90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41%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Listening to </a:t>
            </a:r>
            <a:r>
              <a:rPr lang="en-US" dirty="0" smtClean="0">
                <a:latin typeface="Calibri" panose="020F0502020204030204" pitchFamily="34" charset="0"/>
              </a:rPr>
              <a:t>the Entire </a:t>
            </a:r>
            <a:r>
              <a:rPr lang="en-US" dirty="0">
                <a:latin typeface="Calibri" panose="020F0502020204030204" pitchFamily="34" charset="0"/>
              </a:rPr>
              <a:t>Question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108433"/>
              </p:ext>
            </p:extLst>
          </p:nvPr>
        </p:nvGraphicFramePr>
        <p:xfrm>
          <a:off x="0" y="1144973"/>
          <a:ext cx="9066881" cy="559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3930990" y="3448280"/>
            <a:ext cx="0" cy="20381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193163" y="3435424"/>
            <a:ext cx="2743200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56771" y="3046331"/>
            <a:ext cx="90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49%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Listening to </a:t>
            </a:r>
            <a:r>
              <a:rPr lang="en-US" dirty="0" smtClean="0">
                <a:latin typeface="Calibri" panose="020F0502020204030204" pitchFamily="34" charset="0"/>
              </a:rPr>
              <a:t>the Entire </a:t>
            </a:r>
            <a:r>
              <a:rPr lang="en-US" dirty="0">
                <a:latin typeface="Calibri" panose="020F0502020204030204" pitchFamily="34" charset="0"/>
              </a:rPr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3273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Result</a:t>
            </a:r>
          </a:p>
          <a:p>
            <a:pPr marL="0" indent="0">
              <a:buNone/>
            </a:pPr>
            <a:r>
              <a:rPr lang="en-US" dirty="0" smtClean="0"/>
              <a:t>VQA models converge on predicted answer after half the question for significant % of questions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28115"/>
              </p:ext>
            </p:extLst>
          </p:nvPr>
        </p:nvGraphicFramePr>
        <p:xfrm>
          <a:off x="735375" y="2577947"/>
          <a:ext cx="7722825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521"/>
                <a:gridCol w="2478795"/>
                <a:gridCol w="2291509"/>
              </a:tblGrid>
              <a:tr h="38308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Without</a:t>
                      </a:r>
                      <a:r>
                        <a:rPr lang="en-US" sz="2000" baseline="0" dirty="0" smtClean="0"/>
                        <a:t> Attention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 Attention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of questions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49%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4494882" y="3470313"/>
            <a:ext cx="319489" cy="649995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45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4313256"/>
            <a:ext cx="777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i="1" kern="0" dirty="0" smtClean="0"/>
              <a:t>VQA models often “jump to conclusions”</a:t>
            </a:r>
          </a:p>
          <a:p>
            <a:pPr marL="0" indent="0" algn="ctr">
              <a:buFontTx/>
              <a:buNone/>
            </a:pPr>
            <a:endParaRPr lang="en-US" i="1" kern="0" dirty="0" smtClean="0"/>
          </a:p>
          <a:p>
            <a:pPr algn="ctr"/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40659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Listening to </a:t>
            </a:r>
            <a:r>
              <a:rPr lang="en-US" dirty="0" smtClean="0">
                <a:latin typeface="Calibri" panose="020F0502020204030204" pitchFamily="34" charset="0"/>
              </a:rPr>
              <a:t>the Entire </a:t>
            </a:r>
            <a:r>
              <a:rPr lang="en-US" dirty="0">
                <a:latin typeface="Calibri" panose="020F0502020204030204" pitchFamily="34" charset="0"/>
              </a:rPr>
              <a:t>Question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029144"/>
              </p:ext>
            </p:extLst>
          </p:nvPr>
        </p:nvGraphicFramePr>
        <p:xfrm>
          <a:off x="0" y="1144973"/>
          <a:ext cx="9066881" cy="559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974090" y="3929832"/>
            <a:ext cx="2880360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769142" y="3540739"/>
            <a:ext cx="90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37%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87552" y="3224275"/>
            <a:ext cx="5532120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822863" y="2824165"/>
            <a:ext cx="90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54%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Listening to </a:t>
            </a:r>
            <a:r>
              <a:rPr lang="en-US" dirty="0" smtClean="0">
                <a:latin typeface="Calibri" panose="020F0502020204030204" pitchFamily="34" charset="0"/>
              </a:rPr>
              <a:t>the Entire </a:t>
            </a:r>
            <a:r>
              <a:rPr lang="en-US" dirty="0">
                <a:latin typeface="Calibri" panose="020F0502020204030204" pitchFamily="34" charset="0"/>
              </a:rPr>
              <a:t>Question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08758"/>
              </p:ext>
            </p:extLst>
          </p:nvPr>
        </p:nvGraphicFramePr>
        <p:xfrm>
          <a:off x="0" y="1144973"/>
          <a:ext cx="9066881" cy="559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979789" y="3721866"/>
            <a:ext cx="2898648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798656" y="3332773"/>
            <a:ext cx="90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42%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78408" y="3103088"/>
            <a:ext cx="5559552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818279" y="2702978"/>
            <a:ext cx="90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57%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23016"/>
              </p:ext>
            </p:extLst>
          </p:nvPr>
        </p:nvGraphicFramePr>
        <p:xfrm>
          <a:off x="0" y="363633"/>
          <a:ext cx="9144000" cy="48768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Correct Response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19935" y="4086647"/>
            <a:ext cx="2153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yes</a:t>
            </a:r>
          </a:p>
        </p:txBody>
      </p:sp>
      <p:pic>
        <p:nvPicPr>
          <p:cNvPr id="24" name="Picture 46" descr="Sorry! :(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0" y="1543795"/>
            <a:ext cx="4488661" cy="297373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9" y="1543795"/>
            <a:ext cx="3621730" cy="23035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98327"/>
              </p:ext>
            </p:extLst>
          </p:nvPr>
        </p:nvGraphicFramePr>
        <p:xfrm>
          <a:off x="0" y="363633"/>
          <a:ext cx="9144000" cy="48768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Incorrect Response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" name="Picture 42" descr="Sorry! :(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3" y="1545336"/>
            <a:ext cx="4310856" cy="324661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56" y="1545336"/>
            <a:ext cx="4076448" cy="311880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23283" y="5017799"/>
            <a:ext cx="2288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VQA Task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2" descr="https://vqa.cloudcv.org/vqa/data/mscoco/images/train2014/COCO_train2014_00000033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" y="1797401"/>
            <a:ext cx="3131561" cy="2016003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68" y="4051965"/>
            <a:ext cx="3131629" cy="769441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What is the mustache made of?</a:t>
            </a:r>
          </a:p>
        </p:txBody>
      </p:sp>
      <p:cxnSp>
        <p:nvCxnSpPr>
          <p:cNvPr id="27" name="Straight Arrow Connector 26"/>
          <p:cNvCxnSpPr>
            <a:stCxn id="25" idx="3"/>
            <a:endCxn id="29" idx="1"/>
          </p:cNvCxnSpPr>
          <p:nvPr/>
        </p:nvCxnSpPr>
        <p:spPr>
          <a:xfrm flipV="1">
            <a:off x="3436497" y="3703347"/>
            <a:ext cx="822657" cy="733339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4259154" y="3147011"/>
            <a:ext cx="2336845" cy="1112672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1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AI System</a:t>
            </a:r>
          </a:p>
        </p:txBody>
      </p:sp>
      <p:cxnSp>
        <p:nvCxnSpPr>
          <p:cNvPr id="30" name="Straight Arrow Connector 29"/>
          <p:cNvCxnSpPr>
            <a:stCxn id="24" idx="3"/>
            <a:endCxn id="29" idx="1"/>
          </p:cNvCxnSpPr>
          <p:nvPr/>
        </p:nvCxnSpPr>
        <p:spPr>
          <a:xfrm>
            <a:off x="3436429" y="2805403"/>
            <a:ext cx="822725" cy="897944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98327"/>
              </p:ext>
            </p:extLst>
          </p:nvPr>
        </p:nvGraphicFramePr>
        <p:xfrm>
          <a:off x="0" y="363633"/>
          <a:ext cx="9144000" cy="48768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Incorrect Response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911114" y="5002642"/>
            <a:ext cx="2288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lang="en-US" sz="2200" kern="0" dirty="0" smtClean="0">
                <a:solidFill>
                  <a:prstClr val="black"/>
                </a:solidFill>
              </a:rPr>
              <a:t>yes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40" descr="Sorry! :(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2" y="1545335"/>
            <a:ext cx="4609743" cy="345730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95" y="1545335"/>
            <a:ext cx="4091833" cy="3213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98327"/>
              </p:ext>
            </p:extLst>
          </p:nvPr>
        </p:nvGraphicFramePr>
        <p:xfrm>
          <a:off x="0" y="363633"/>
          <a:ext cx="9144000" cy="48768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Incorrect Response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8" descr="Sorry! :(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3" y="1168006"/>
            <a:ext cx="3320354" cy="442713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67" y="1168006"/>
            <a:ext cx="5516561" cy="4318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2196" y="5697869"/>
            <a:ext cx="3283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28798" y="1569236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>
                <a:solidFill>
                  <a:prstClr val="white"/>
                </a:solidFill>
              </a:rPr>
              <a:t>Do VQA models </a:t>
            </a:r>
          </a:p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>
                <a:solidFill>
                  <a:prstClr val="white"/>
                </a:solidFill>
              </a:rPr>
              <a:t>generalize to novel instances?</a:t>
            </a: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7" y="3005515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Do VQA models </a:t>
            </a:r>
            <a:endParaRPr lang="en-US" sz="3000" dirty="0" smtClean="0">
              <a:solidFill>
                <a:prstClr val="white"/>
              </a:solidFill>
            </a:endParaRPr>
          </a:p>
          <a:p>
            <a:pPr algn="ctr"/>
            <a:r>
              <a:rPr lang="en-US" sz="3000" dirty="0" smtClean="0">
                <a:solidFill>
                  <a:prstClr val="white"/>
                </a:solidFill>
              </a:rPr>
              <a:t>‘</a:t>
            </a:r>
            <a:r>
              <a:rPr lang="en-US" sz="3000" dirty="0">
                <a:solidFill>
                  <a:prstClr val="white"/>
                </a:solidFill>
              </a:rPr>
              <a:t>listen’ to </a:t>
            </a:r>
            <a:r>
              <a:rPr lang="en-US" sz="3000" dirty="0" smtClean="0">
                <a:solidFill>
                  <a:prstClr val="white"/>
                </a:solidFill>
              </a:rPr>
              <a:t>the entire </a:t>
            </a:r>
            <a:r>
              <a:rPr lang="en-US" sz="3000" dirty="0">
                <a:solidFill>
                  <a:prstClr val="white"/>
                </a:solidFill>
              </a:rPr>
              <a:t>question?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28798" y="443152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Do VQA models </a:t>
            </a:r>
            <a:endParaRPr lang="en-US" sz="3000" dirty="0" smtClean="0">
              <a:solidFill>
                <a:prstClr val="white"/>
              </a:solidFill>
            </a:endParaRPr>
          </a:p>
          <a:p>
            <a:pPr algn="ctr"/>
            <a:r>
              <a:rPr lang="en-US" sz="3000" dirty="0" smtClean="0">
                <a:solidFill>
                  <a:prstClr val="white"/>
                </a:solidFill>
              </a:rPr>
              <a:t>really </a:t>
            </a:r>
            <a:r>
              <a:rPr lang="en-US" sz="3000" dirty="0">
                <a:solidFill>
                  <a:prstClr val="white"/>
                </a:solidFill>
              </a:rPr>
              <a:t>‘look’ at the image?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454224" y="1204837"/>
            <a:ext cx="6235547" cy="299073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4633" y="1436272"/>
            <a:ext cx="3104667" cy="3137807"/>
            <a:chOff x="184633" y="2268349"/>
            <a:chExt cx="3104667" cy="3137807"/>
          </a:xfrm>
        </p:grpSpPr>
        <p:sp>
          <p:nvSpPr>
            <p:cNvPr id="5" name="TextBox 4"/>
            <p:cNvSpPr txBox="1"/>
            <p:nvPr/>
          </p:nvSpPr>
          <p:spPr>
            <a:xfrm>
              <a:off x="184633" y="2268349"/>
              <a:ext cx="31046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Q: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How many zebras?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32" descr="https://vision.ece.vt.edu/data/mscoco/images/val2014/COCO_val2014_000000444982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24" y="2826132"/>
              <a:ext cx="2560320" cy="1828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9927" y="4975269"/>
              <a:ext cx="21427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36" descr="https://vision.ece.vt.edu/data/mscoco/images/val2014/COCO_val2014_000000432732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58" y="1994055"/>
            <a:ext cx="256032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https://vision.ece.vt.edu/data/mscoco/images/val2014/COCO_val2014_000000577149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09" y="1994055"/>
            <a:ext cx="256032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Sorry! :(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51" y="3905327"/>
            <a:ext cx="256032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54718" y="1436272"/>
            <a:ext cx="3104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rPr>
              <a:t>Q: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many zebras?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33760" y="1936878"/>
            <a:ext cx="5708069" cy="4470349"/>
            <a:chOff x="3729645" y="1997046"/>
            <a:chExt cx="5708069" cy="4589651"/>
          </a:xfrm>
        </p:grpSpPr>
        <p:sp>
          <p:nvSpPr>
            <p:cNvPr id="14" name="Rectangle 13"/>
            <p:cNvSpPr/>
            <p:nvPr/>
          </p:nvSpPr>
          <p:spPr>
            <a:xfrm>
              <a:off x="3729645" y="1997046"/>
              <a:ext cx="5708069" cy="458965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4717" y="3776717"/>
              <a:ext cx="3037367" cy="66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lang="en-US" sz="3600" kern="0" dirty="0" smtClean="0"/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the % of times (say X), the response does not change across images for a given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Plot histogram of X across questions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89907"/>
              </p:ext>
            </p:extLst>
          </p:nvPr>
        </p:nvGraphicFramePr>
        <p:xfrm>
          <a:off x="269913" y="1032831"/>
          <a:ext cx="8708834" cy="553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826240"/>
              </p:ext>
            </p:extLst>
          </p:nvPr>
        </p:nvGraphicFramePr>
        <p:xfrm>
          <a:off x="269913" y="1032831"/>
          <a:ext cx="8708834" cy="553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3249976" y="3034674"/>
            <a:ext cx="11017" cy="22677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96489" y="3029550"/>
            <a:ext cx="2468880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13258" y="2656512"/>
            <a:ext cx="90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56%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152791"/>
              </p:ext>
            </p:extLst>
          </p:nvPr>
        </p:nvGraphicFramePr>
        <p:xfrm>
          <a:off x="269913" y="1032831"/>
          <a:ext cx="8708834" cy="553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3278851" y="3626310"/>
            <a:ext cx="11017" cy="16824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80814" y="3617146"/>
            <a:ext cx="2514600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27546" y="3217967"/>
            <a:ext cx="90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42%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111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VQA models do not change answers across images for significant % of questions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82994"/>
              </p:ext>
            </p:extLst>
          </p:nvPr>
        </p:nvGraphicFramePr>
        <p:xfrm>
          <a:off x="735375" y="2577947"/>
          <a:ext cx="7722825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521"/>
                <a:gridCol w="2478795"/>
                <a:gridCol w="2291509"/>
              </a:tblGrid>
              <a:tr h="38308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Without</a:t>
                      </a:r>
                      <a:r>
                        <a:rPr lang="en-US" sz="2000" baseline="0" dirty="0" smtClean="0"/>
                        <a:t> Attention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 Attention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of questions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4494882" y="3470313"/>
            <a:ext cx="319489" cy="649995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58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31520" y="4229100"/>
            <a:ext cx="772668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i="1" kern="0" dirty="0" smtClean="0"/>
              <a:t>VQA models are “stubborn”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1520" y="4926758"/>
            <a:ext cx="7726680" cy="768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i="1" kern="0" dirty="0" smtClean="0"/>
              <a:t>Attention based models are less “stubborn” than non-attention based models</a:t>
            </a:r>
          </a:p>
          <a:p>
            <a:pPr marL="0" indent="0" algn="ctr">
              <a:buFontTx/>
              <a:buNone/>
            </a:pPr>
            <a:endParaRPr lang="en-US" i="1" kern="0" dirty="0" smtClean="0"/>
          </a:p>
          <a:p>
            <a:pPr marL="457200" indent="-457200" algn="ctr">
              <a:buFont typeface="+mj-lt"/>
              <a:buAutoNum type="arabicPeriod"/>
            </a:pP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12763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1299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lang="en-US" sz="2400" kern="0" dirty="0" smtClean="0">
                <a:solidFill>
                  <a:prstClr val="black"/>
                </a:solidFill>
              </a:rPr>
              <a:t>What does the red sign say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         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017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Predicted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Ans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en-US" sz="2400" kern="0" noProof="0" dirty="0" smtClean="0">
                <a:solidFill>
                  <a:prstClr val="black"/>
                </a:solidFill>
              </a:rPr>
              <a:t>stop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40377"/>
              </p:ext>
            </p:extLst>
          </p:nvPr>
        </p:nvGraphicFramePr>
        <p:xfrm>
          <a:off x="0" y="2269889"/>
          <a:ext cx="9144000" cy="487680"/>
        </p:xfrm>
        <a:graphic>
          <a:graphicData uri="http://schemas.openxmlformats.org/drawingml/2006/table">
            <a:tbl>
              <a:tblPr firstRow="1" bandRow="1"/>
              <a:tblGrid>
                <a:gridCol w="3214708"/>
                <a:gridCol w="5929292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r>
                        <a:rPr lang="en-US" sz="2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Response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Incorrect Responses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5017340" y="2338251"/>
            <a:ext cx="2885689" cy="3788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9" name="Picture 22" descr="Sorry! :(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9" y="2850492"/>
            <a:ext cx="2441448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Sorry! :(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66" y="2867162"/>
            <a:ext cx="2441448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ttps://vision.ece.vt.edu/data/mscoco/images/val2014/COCO_val2014_000000019087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16" y="2867162"/>
            <a:ext cx="2441448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https://vision.ece.vt.edu/data/mscoco/images/val2014/COCO_val2014_000000356314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59" y="4917036"/>
            <a:ext cx="2441448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VQA Task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2" descr="https://vqa.cloudcv.org/vqa/data/mscoco/images/train2014/COCO_train2014_00000033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" y="1797401"/>
            <a:ext cx="3131561" cy="2016003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68" y="4051965"/>
            <a:ext cx="3131629" cy="769441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What is the mustache made of?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18724" y="3438539"/>
            <a:ext cx="1572876" cy="544538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bananas</a:t>
            </a:r>
          </a:p>
        </p:txBody>
      </p:sp>
      <p:cxnSp>
        <p:nvCxnSpPr>
          <p:cNvPr id="27" name="Straight Arrow Connector 26"/>
          <p:cNvCxnSpPr>
            <a:stCxn id="25" idx="3"/>
            <a:endCxn id="29" idx="1"/>
          </p:cNvCxnSpPr>
          <p:nvPr/>
        </p:nvCxnSpPr>
        <p:spPr>
          <a:xfrm flipV="1">
            <a:off x="3436497" y="3703347"/>
            <a:ext cx="822657" cy="733339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8" name="Straight Arrow Connector 27"/>
          <p:cNvCxnSpPr>
            <a:stCxn id="29" idx="3"/>
            <a:endCxn id="26" idx="1"/>
          </p:cNvCxnSpPr>
          <p:nvPr/>
        </p:nvCxnSpPr>
        <p:spPr>
          <a:xfrm>
            <a:off x="6595999" y="3703348"/>
            <a:ext cx="822725" cy="7461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4259154" y="3147011"/>
            <a:ext cx="2336845" cy="1112672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1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AI System</a:t>
            </a:r>
          </a:p>
        </p:txBody>
      </p:sp>
      <p:cxnSp>
        <p:nvCxnSpPr>
          <p:cNvPr id="30" name="Straight Arrow Connector 29"/>
          <p:cNvCxnSpPr>
            <a:stCxn id="24" idx="3"/>
            <a:endCxn id="29" idx="1"/>
          </p:cNvCxnSpPr>
          <p:nvPr/>
        </p:nvCxnSpPr>
        <p:spPr>
          <a:xfrm>
            <a:off x="3436429" y="2805403"/>
            <a:ext cx="822725" cy="897944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1299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Q: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many zebras?          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017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Predicted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Ans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en-US" sz="2400" kern="0" dirty="0">
                <a:solidFill>
                  <a:prstClr val="black"/>
                </a:solidFill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40377"/>
              </p:ext>
            </p:extLst>
          </p:nvPr>
        </p:nvGraphicFramePr>
        <p:xfrm>
          <a:off x="0" y="2269889"/>
          <a:ext cx="9144000" cy="487680"/>
        </p:xfrm>
        <a:graphic>
          <a:graphicData uri="http://schemas.openxmlformats.org/drawingml/2006/table">
            <a:tbl>
              <a:tblPr firstRow="1" bandRow="1"/>
              <a:tblGrid>
                <a:gridCol w="3214708"/>
                <a:gridCol w="5929292"/>
              </a:tblGrid>
              <a:tr h="243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r>
                        <a:rPr lang="en-US" sz="2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Response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Incorrect Responses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Picture 32" descr="https://vision.ece.vt.edu/data/mscoco/images/val2014/COCO_val2014_000000444982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4" y="2850492"/>
            <a:ext cx="256032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 descr="https://vision.ece.vt.edu/data/mscoco/images/val2014/COCO_val2014_000000432732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58" y="2850492"/>
            <a:ext cx="256032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4" descr="https://vision.ece.vt.edu/data/mscoco/images/val2014/COCO_val2014_000000577149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09" y="2850492"/>
            <a:ext cx="256032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Sorry! :(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40" y="4917036"/>
            <a:ext cx="256032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017340" y="2338251"/>
            <a:ext cx="2885689" cy="3788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725050"/>
              </p:ext>
            </p:extLst>
          </p:nvPr>
        </p:nvGraphicFramePr>
        <p:xfrm>
          <a:off x="269913" y="1032831"/>
          <a:ext cx="8708834" cy="553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3353886" y="3005583"/>
            <a:ext cx="11017" cy="23042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51939" y="3001134"/>
            <a:ext cx="2606040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49808" y="2667964"/>
            <a:ext cx="63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56%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49808" y="3068074"/>
            <a:ext cx="5486400" cy="110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49807" y="3012151"/>
            <a:ext cx="63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54%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152791"/>
              </p:ext>
            </p:extLst>
          </p:nvPr>
        </p:nvGraphicFramePr>
        <p:xfrm>
          <a:off x="269913" y="1032831"/>
          <a:ext cx="8708834" cy="553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3353886" y="2852775"/>
            <a:ext cx="11017" cy="24688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66302" y="2851688"/>
            <a:ext cx="2606040" cy="1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66302" y="2546228"/>
            <a:ext cx="677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60%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68096" y="2946338"/>
            <a:ext cx="5486400" cy="110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58863" y="2862705"/>
            <a:ext cx="677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57%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46888"/>
              </p:ext>
            </p:extLst>
          </p:nvPr>
        </p:nvGraphicFramePr>
        <p:xfrm>
          <a:off x="1" y="2067352"/>
          <a:ext cx="9143999" cy="487680"/>
        </p:xfrm>
        <a:graphic>
          <a:graphicData uri="http://schemas.openxmlformats.org/drawingml/2006/table">
            <a:tbl>
              <a:tblPr firstRow="1" bandRow="1"/>
              <a:tblGrid>
                <a:gridCol w="9143999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Correct Responses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54187" y="2630859"/>
            <a:ext cx="6923162" cy="4120698"/>
            <a:chOff x="1241124" y="2852928"/>
            <a:chExt cx="6923162" cy="4120698"/>
          </a:xfrm>
        </p:grpSpPr>
        <p:pic>
          <p:nvPicPr>
            <p:cNvPr id="8" name="Picture 20" descr="Sorry! :(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124" y="5025212"/>
              <a:ext cx="2534322" cy="194841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Sorry! :(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5022777"/>
              <a:ext cx="2537490" cy="1950849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Sorry! :(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124" y="2852928"/>
              <a:ext cx="2534322" cy="194841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6" descr="Sorry! :(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2868936"/>
              <a:ext cx="2537490" cy="194841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0" y="1133856"/>
            <a:ext cx="9144001" cy="933496"/>
            <a:chOff x="0" y="960125"/>
            <a:chExt cx="9144001" cy="933496"/>
          </a:xfrm>
        </p:grpSpPr>
        <p:sp>
          <p:nvSpPr>
            <p:cNvPr id="6" name="TextBox 5"/>
            <p:cNvSpPr txBox="1"/>
            <p:nvPr/>
          </p:nvSpPr>
          <p:spPr>
            <a:xfrm>
              <a:off x="1" y="960125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Q: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What covers the ground?            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431956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Predicted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Ans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 snow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Looking at the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Observations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Producing same responses across images seems to be statistically favorable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biases in the dataset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 techniques for characterizing the behavior of deep VQA models</a:t>
            </a:r>
          </a:p>
          <a:p>
            <a:r>
              <a:rPr lang="en-US" dirty="0" smtClean="0"/>
              <a:t>Today’s VQA models –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re “myopic”</a:t>
            </a:r>
          </a:p>
          <a:p>
            <a:pPr lvl="1"/>
            <a:r>
              <a:rPr lang="en-US" sz="2200" dirty="0"/>
              <a:t>o</a:t>
            </a:r>
            <a:r>
              <a:rPr lang="en-US" sz="2200" dirty="0" smtClean="0"/>
              <a:t>ften “jump to conclusions”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re “stubborn”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noted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</a:t>
            </a:r>
            <a:r>
              <a:rPr lang="en-US" dirty="0"/>
              <a:t>behavior depending on dataset</a:t>
            </a:r>
            <a:r>
              <a:rPr lang="en-US" dirty="0" smtClean="0"/>
              <a:t>?</a:t>
            </a:r>
          </a:p>
          <a:p>
            <a:r>
              <a:rPr lang="en-US" dirty="0" smtClean="0"/>
              <a:t>Good to know the current behavior</a:t>
            </a:r>
          </a:p>
          <a:p>
            <a:r>
              <a:rPr lang="en-US" dirty="0" smtClean="0"/>
              <a:t>Is the behavior desired?</a:t>
            </a:r>
          </a:p>
          <a:p>
            <a:r>
              <a:rPr lang="en-US" dirty="0" smtClean="0"/>
              <a:t>Anthropomorphic adjectives purely pedagogical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3945"/>
            <a:ext cx="78867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Thanks!</a:t>
            </a:r>
          </a:p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using VQA</a:t>
            </a:r>
            <a:endParaRPr lang="en-US" dirty="0"/>
          </a:p>
        </p:txBody>
      </p:sp>
      <p:pic>
        <p:nvPicPr>
          <p:cNvPr id="8" name="Picture 7" descr="Screen Shot 2015-12-11 at 1.25.0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71" y="1143000"/>
            <a:ext cx="3553128" cy="1143000"/>
          </a:xfrm>
          <a:prstGeom prst="rect">
            <a:avLst/>
          </a:prstGeom>
        </p:spPr>
      </p:pic>
      <p:pic>
        <p:nvPicPr>
          <p:cNvPr id="9" name="Picture 8" descr="Screen Shot 2015-12-11 at 1.26.52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962400"/>
            <a:ext cx="3829050" cy="1143000"/>
          </a:xfrm>
          <a:prstGeom prst="rect">
            <a:avLst/>
          </a:prstGeom>
        </p:spPr>
      </p:pic>
      <p:pic>
        <p:nvPicPr>
          <p:cNvPr id="11" name="Picture 10" descr="Screen Shot 2015-12-11 at 1.26.58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693325" cy="1143000"/>
          </a:xfrm>
          <a:prstGeom prst="rect">
            <a:avLst/>
          </a:prstGeom>
        </p:spPr>
      </p:pic>
      <p:pic>
        <p:nvPicPr>
          <p:cNvPr id="13" name="Picture 12" descr="Screen Shot 2015-12-11 at 1.27.14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4231532" cy="914400"/>
          </a:xfrm>
          <a:prstGeom prst="rect">
            <a:avLst/>
          </a:prstGeom>
        </p:spPr>
      </p:pic>
      <p:pic>
        <p:nvPicPr>
          <p:cNvPr id="14" name="Picture 13" descr="Screen Shot 2015-12-11 at 1.31.09 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51" y="5410200"/>
            <a:ext cx="6311349" cy="1143000"/>
          </a:xfrm>
          <a:prstGeom prst="rect">
            <a:avLst/>
          </a:prstGeom>
        </p:spPr>
      </p:pic>
      <p:pic>
        <p:nvPicPr>
          <p:cNvPr id="15" name="Picture 14" descr="Screen Shot 2015-12-11 at 1.29.37 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5196664" cy="1143000"/>
          </a:xfrm>
          <a:prstGeom prst="rect">
            <a:avLst/>
          </a:prstGeom>
        </p:spPr>
      </p:pic>
      <p:pic>
        <p:nvPicPr>
          <p:cNvPr id="16" name="Picture 15" descr="Screen Shot 2015-12-11 at 1.27.23 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15" y="2590800"/>
            <a:ext cx="4101885" cy="914400"/>
          </a:xfrm>
          <a:prstGeom prst="rect">
            <a:avLst/>
          </a:prstGeom>
        </p:spPr>
      </p:pic>
      <p:pic>
        <p:nvPicPr>
          <p:cNvPr id="12" name="Picture 11" descr="Screen Shot 2015-12-11 at 1.27.05 A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" y="5410200"/>
            <a:ext cx="3424654" cy="1143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0" y="3352801"/>
            <a:ext cx="4038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prstClr val="black"/>
                </a:solidFill>
              </a:rPr>
              <a:t>… and many more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Papers using VQA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836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02590"/>
            <a:ext cx="9144000" cy="187648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96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VQA Challenge @ CVPR16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019"/>
            <a:ext cx="9144000" cy="427881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076C-A2A4-4E2C-A756-CB59CEC92C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vq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vqa" id="{656DC8BA-D872-4C50-AEB2-8528E691E7CC}" vid="{C4F5D428-30A7-4C7D-AD14-0EDF5A367015}"/>
    </a:ext>
  </a:extLst>
</a:theme>
</file>

<file path=ppt/theme/theme10.xml><?xml version="1.0" encoding="utf-8"?>
<a:theme xmlns:a="http://schemas.openxmlformats.org/drawingml/2006/main" name="9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8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Theme_vqa</Template>
  <TotalTime>3441</TotalTime>
  <Words>2020</Words>
  <Application>Microsoft Office PowerPoint</Application>
  <PresentationFormat>On-screen Show (4:3)</PresentationFormat>
  <Paragraphs>619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67</vt:i4>
      </vt:variant>
    </vt:vector>
  </HeadingPairs>
  <TitlesOfParts>
    <vt:vector size="97" baseType="lpstr">
      <vt:lpstr>ＭＳ Ｐゴシック</vt:lpstr>
      <vt:lpstr>宋体</vt:lpstr>
      <vt:lpstr>Arial</vt:lpstr>
      <vt:lpstr>Arial Narrow</vt:lpstr>
      <vt:lpstr>Calibri</vt:lpstr>
      <vt:lpstr>Cambria Math</vt:lpstr>
      <vt:lpstr>Osaka</vt:lpstr>
      <vt:lpstr>Symbol</vt:lpstr>
      <vt:lpstr>Wingdings</vt:lpstr>
      <vt:lpstr>Theme_vqa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3_Office Theme</vt:lpstr>
      <vt:lpstr>Office Theme</vt:lpstr>
      <vt:lpstr>18_Blank Presentation</vt:lpstr>
      <vt:lpstr>Analyzing the Behavior of  Deep             Models</vt:lpstr>
      <vt:lpstr>Visual Question Answering (VQA)</vt:lpstr>
      <vt:lpstr>VQA Task</vt:lpstr>
      <vt:lpstr>VQA Task</vt:lpstr>
      <vt:lpstr>VQA Task</vt:lpstr>
      <vt:lpstr>VQA Task</vt:lpstr>
      <vt:lpstr>Papers using VQA</vt:lpstr>
      <vt:lpstr>Papers using VQA</vt:lpstr>
      <vt:lpstr>VQA Challenge @ CVPR16</vt:lpstr>
      <vt:lpstr>VQA Challenge @ CVPR16</vt:lpstr>
      <vt:lpstr>Observations</vt:lpstr>
      <vt:lpstr>Outline</vt:lpstr>
      <vt:lpstr>Outline</vt:lpstr>
      <vt:lpstr>Outline</vt:lpstr>
      <vt:lpstr>Models</vt:lpstr>
      <vt:lpstr>PowerPoint Presentation</vt:lpstr>
      <vt:lpstr>PowerPoint Presentation</vt:lpstr>
      <vt:lpstr>Outline</vt:lpstr>
      <vt:lpstr>Generalization to Novel Instances</vt:lpstr>
      <vt:lpstr>Generalization to Novel Instances</vt:lpstr>
      <vt:lpstr>Generalization to Novel Instances</vt:lpstr>
      <vt:lpstr>Generalization to Novel Instances</vt:lpstr>
      <vt:lpstr>Generalization to Novel Instances</vt:lpstr>
      <vt:lpstr>Generalization to Novel Instances</vt:lpstr>
      <vt:lpstr>Generalization to Novel Instances</vt:lpstr>
      <vt:lpstr>Generalization to Novel Instances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Generalization to Novel Instances</vt:lpstr>
      <vt:lpstr>Generalization to Novel Instances</vt:lpstr>
      <vt:lpstr>Generalization to Novel Instances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Listening to the Entire Question</vt:lpstr>
      <vt:lpstr>Listening to the Entire Question</vt:lpstr>
      <vt:lpstr>Listening to the Entire Question</vt:lpstr>
      <vt:lpstr>Listening to the Entire Question</vt:lpstr>
      <vt:lpstr>Listening to the Entire Question</vt:lpstr>
      <vt:lpstr>Listening to the Entire Question</vt:lpstr>
      <vt:lpstr>Listening to the Entire Question</vt:lpstr>
      <vt:lpstr>PowerPoint Presentation</vt:lpstr>
      <vt:lpstr>PowerPoint Presentation</vt:lpstr>
      <vt:lpstr>PowerPoint Presentation</vt:lpstr>
      <vt:lpstr>PowerPoint Presentation</vt:lpstr>
      <vt:lpstr>Outline</vt:lpstr>
      <vt:lpstr>Looking at the Image</vt:lpstr>
      <vt:lpstr>Looking at the Image</vt:lpstr>
      <vt:lpstr>Looking at the Image</vt:lpstr>
      <vt:lpstr>Looking at the Image</vt:lpstr>
      <vt:lpstr>Looking at the Image</vt:lpstr>
      <vt:lpstr>Looking at the Image</vt:lpstr>
      <vt:lpstr>Looking at the Image</vt:lpstr>
      <vt:lpstr>Looking at the Image</vt:lpstr>
      <vt:lpstr>Looking at the Image</vt:lpstr>
      <vt:lpstr>Looking at the Image</vt:lpstr>
      <vt:lpstr>Looking at the Image</vt:lpstr>
      <vt:lpstr>Looking at the Image</vt:lpstr>
      <vt:lpstr>Conclusion</vt:lpstr>
      <vt:lpstr>To be noted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Aishwarya Agrawal</dc:creator>
  <cp:lastModifiedBy>Aishwarya Agrawal</cp:lastModifiedBy>
  <cp:revision>272</cp:revision>
  <dcterms:created xsi:type="dcterms:W3CDTF">2016-07-26T20:47:28Z</dcterms:created>
  <dcterms:modified xsi:type="dcterms:W3CDTF">2016-08-28T15:06:33Z</dcterms:modified>
</cp:coreProperties>
</file>