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1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2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3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4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15.xml" ContentType="application/vnd.openxmlformats-officedocument.theme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16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heme/theme17.xml" ContentType="application/vnd.openxmlformats-officedocument.theme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5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1.xml" ContentType="application/vnd.openxmlformats-officedocument.drawingml.chartshapes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9" r:id="rId4"/>
    <p:sldMasterId id="2147483722" r:id="rId5"/>
    <p:sldMasterId id="2147483735" r:id="rId6"/>
    <p:sldMasterId id="2147483748" r:id="rId7"/>
    <p:sldMasterId id="2147483760" r:id="rId8"/>
    <p:sldMasterId id="2147483773" r:id="rId9"/>
    <p:sldMasterId id="2147483786" r:id="rId10"/>
    <p:sldMasterId id="2147483798" r:id="rId11"/>
    <p:sldMasterId id="2147483810" r:id="rId12"/>
    <p:sldMasterId id="2147483822" r:id="rId13"/>
    <p:sldMasterId id="2147483834" r:id="rId14"/>
    <p:sldMasterId id="2147483846" r:id="rId15"/>
    <p:sldMasterId id="2147483858" r:id="rId16"/>
    <p:sldMasterId id="2147483870" r:id="rId17"/>
    <p:sldMasterId id="2147483882" r:id="rId18"/>
  </p:sldMasterIdLst>
  <p:notesMasterIdLst>
    <p:notesMasterId r:id="rId89"/>
  </p:notesMasterIdLst>
  <p:sldIdLst>
    <p:sldId id="282" r:id="rId19"/>
    <p:sldId id="295" r:id="rId20"/>
    <p:sldId id="479" r:id="rId21"/>
    <p:sldId id="482" r:id="rId22"/>
    <p:sldId id="483" r:id="rId23"/>
    <p:sldId id="484" r:id="rId24"/>
    <p:sldId id="301" r:id="rId25"/>
    <p:sldId id="488" r:id="rId26"/>
    <p:sldId id="489" r:id="rId27"/>
    <p:sldId id="490" r:id="rId28"/>
    <p:sldId id="304" r:id="rId29"/>
    <p:sldId id="316" r:id="rId30"/>
    <p:sldId id="305" r:id="rId31"/>
    <p:sldId id="420" r:id="rId32"/>
    <p:sldId id="421" r:id="rId33"/>
    <p:sldId id="306" r:id="rId34"/>
    <p:sldId id="332" r:id="rId35"/>
    <p:sldId id="426" r:id="rId36"/>
    <p:sldId id="472" r:id="rId37"/>
    <p:sldId id="474" r:id="rId38"/>
    <p:sldId id="475" r:id="rId39"/>
    <p:sldId id="485" r:id="rId40"/>
    <p:sldId id="324" r:id="rId41"/>
    <p:sldId id="437" r:id="rId42"/>
    <p:sldId id="333" r:id="rId43"/>
    <p:sldId id="334" r:id="rId44"/>
    <p:sldId id="335" r:id="rId45"/>
    <p:sldId id="338" r:id="rId46"/>
    <p:sldId id="439" r:id="rId47"/>
    <p:sldId id="331" r:id="rId48"/>
    <p:sldId id="336" r:id="rId49"/>
    <p:sldId id="337" r:id="rId50"/>
    <p:sldId id="486" r:id="rId51"/>
    <p:sldId id="491" r:id="rId52"/>
    <p:sldId id="440" r:id="rId53"/>
    <p:sldId id="441" r:id="rId54"/>
    <p:sldId id="314" r:id="rId55"/>
    <p:sldId id="349" r:id="rId56"/>
    <p:sldId id="413" r:id="rId57"/>
    <p:sldId id="351" r:id="rId58"/>
    <p:sldId id="487" r:id="rId59"/>
    <p:sldId id="365" r:id="rId60"/>
    <p:sldId id="471" r:id="rId61"/>
    <p:sldId id="409" r:id="rId62"/>
    <p:sldId id="469" r:id="rId63"/>
    <p:sldId id="396" r:id="rId64"/>
    <p:sldId id="270" r:id="rId65"/>
    <p:sldId id="462" r:id="rId66"/>
    <p:sldId id="463" r:id="rId67"/>
    <p:sldId id="459" r:id="rId68"/>
    <p:sldId id="492" r:id="rId69"/>
    <p:sldId id="388" r:id="rId70"/>
    <p:sldId id="493" r:id="rId71"/>
    <p:sldId id="408" r:id="rId72"/>
    <p:sldId id="407" r:id="rId73"/>
    <p:sldId id="464" r:id="rId74"/>
    <p:sldId id="467" r:id="rId75"/>
    <p:sldId id="443" r:id="rId76"/>
    <p:sldId id="417" r:id="rId77"/>
    <p:sldId id="450" r:id="rId78"/>
    <p:sldId id="451" r:id="rId79"/>
    <p:sldId id="452" r:id="rId80"/>
    <p:sldId id="453" r:id="rId81"/>
    <p:sldId id="454" r:id="rId82"/>
    <p:sldId id="455" r:id="rId83"/>
    <p:sldId id="456" r:id="rId84"/>
    <p:sldId id="457" r:id="rId85"/>
    <p:sldId id="458" r:id="rId86"/>
    <p:sldId id="476" r:id="rId87"/>
    <p:sldId id="477" r:id="rId8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05EB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70" autoAdjust="0"/>
    <p:restoredTop sz="94109" autoAdjust="0"/>
  </p:normalViewPr>
  <p:slideViewPr>
    <p:cSldViewPr snapToGrid="0">
      <p:cViewPr varScale="1">
        <p:scale>
          <a:sx n="69" d="100"/>
          <a:sy n="69" d="100"/>
        </p:scale>
        <p:origin x="1195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22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8.xml"/><Relationship Id="rId21" Type="http://schemas.openxmlformats.org/officeDocument/2006/relationships/slide" Target="slides/slide3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63" Type="http://schemas.openxmlformats.org/officeDocument/2006/relationships/slide" Target="slides/slide45.xml"/><Relationship Id="rId68" Type="http://schemas.openxmlformats.org/officeDocument/2006/relationships/slide" Target="slides/slide50.xml"/><Relationship Id="rId84" Type="http://schemas.openxmlformats.org/officeDocument/2006/relationships/slide" Target="slides/slide66.xml"/><Relationship Id="rId89" Type="http://schemas.openxmlformats.org/officeDocument/2006/relationships/notesMaster" Target="notesMasters/notesMaster1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53" Type="http://schemas.openxmlformats.org/officeDocument/2006/relationships/slide" Target="slides/slide35.xml"/><Relationship Id="rId58" Type="http://schemas.openxmlformats.org/officeDocument/2006/relationships/slide" Target="slides/slide40.xml"/><Relationship Id="rId74" Type="http://schemas.openxmlformats.org/officeDocument/2006/relationships/slide" Target="slides/slide56.xml"/><Relationship Id="rId79" Type="http://schemas.openxmlformats.org/officeDocument/2006/relationships/slide" Target="slides/slide61.xml"/><Relationship Id="rId5" Type="http://schemas.openxmlformats.org/officeDocument/2006/relationships/slideMaster" Target="slideMasters/slideMaster5.xml"/><Relationship Id="rId90" Type="http://schemas.openxmlformats.org/officeDocument/2006/relationships/presProps" Target="presProps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64" Type="http://schemas.openxmlformats.org/officeDocument/2006/relationships/slide" Target="slides/slide46.xml"/><Relationship Id="rId69" Type="http://schemas.openxmlformats.org/officeDocument/2006/relationships/slide" Target="slides/slide5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3.xml"/><Relationship Id="rId72" Type="http://schemas.openxmlformats.org/officeDocument/2006/relationships/slide" Target="slides/slide54.xml"/><Relationship Id="rId80" Type="http://schemas.openxmlformats.org/officeDocument/2006/relationships/slide" Target="slides/slide62.xml"/><Relationship Id="rId85" Type="http://schemas.openxmlformats.org/officeDocument/2006/relationships/slide" Target="slides/slide67.xml"/><Relationship Id="rId9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59" Type="http://schemas.openxmlformats.org/officeDocument/2006/relationships/slide" Target="slides/slide41.xml"/><Relationship Id="rId67" Type="http://schemas.openxmlformats.org/officeDocument/2006/relationships/slide" Target="slides/slide49.xml"/><Relationship Id="rId20" Type="http://schemas.openxmlformats.org/officeDocument/2006/relationships/slide" Target="slides/slide2.xml"/><Relationship Id="rId41" Type="http://schemas.openxmlformats.org/officeDocument/2006/relationships/slide" Target="slides/slide23.xml"/><Relationship Id="rId54" Type="http://schemas.openxmlformats.org/officeDocument/2006/relationships/slide" Target="slides/slide36.xml"/><Relationship Id="rId62" Type="http://schemas.openxmlformats.org/officeDocument/2006/relationships/slide" Target="slides/slide44.xml"/><Relationship Id="rId70" Type="http://schemas.openxmlformats.org/officeDocument/2006/relationships/slide" Target="slides/slide52.xml"/><Relationship Id="rId75" Type="http://schemas.openxmlformats.org/officeDocument/2006/relationships/slide" Target="slides/slide57.xml"/><Relationship Id="rId83" Type="http://schemas.openxmlformats.org/officeDocument/2006/relationships/slide" Target="slides/slide65.xml"/><Relationship Id="rId88" Type="http://schemas.openxmlformats.org/officeDocument/2006/relationships/slide" Target="slides/slide70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57" Type="http://schemas.openxmlformats.org/officeDocument/2006/relationships/slide" Target="slides/slide39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slide" Target="slides/slide34.xml"/><Relationship Id="rId60" Type="http://schemas.openxmlformats.org/officeDocument/2006/relationships/slide" Target="slides/slide42.xml"/><Relationship Id="rId65" Type="http://schemas.openxmlformats.org/officeDocument/2006/relationships/slide" Target="slides/slide47.xml"/><Relationship Id="rId73" Type="http://schemas.openxmlformats.org/officeDocument/2006/relationships/slide" Target="slides/slide55.xml"/><Relationship Id="rId78" Type="http://schemas.openxmlformats.org/officeDocument/2006/relationships/slide" Target="slides/slide60.xml"/><Relationship Id="rId81" Type="http://schemas.openxmlformats.org/officeDocument/2006/relationships/slide" Target="slides/slide63.xml"/><Relationship Id="rId86" Type="http://schemas.openxmlformats.org/officeDocument/2006/relationships/slide" Target="slides/slide6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21.xml"/><Relationship Id="rId34" Type="http://schemas.openxmlformats.org/officeDocument/2006/relationships/slide" Target="slides/slide16.xml"/><Relationship Id="rId50" Type="http://schemas.openxmlformats.org/officeDocument/2006/relationships/slide" Target="slides/slide32.xml"/><Relationship Id="rId55" Type="http://schemas.openxmlformats.org/officeDocument/2006/relationships/slide" Target="slides/slide37.xml"/><Relationship Id="rId76" Type="http://schemas.openxmlformats.org/officeDocument/2006/relationships/slide" Target="slides/slide58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3.xml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1.xml"/><Relationship Id="rId24" Type="http://schemas.openxmlformats.org/officeDocument/2006/relationships/slide" Target="slides/slide6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66" Type="http://schemas.openxmlformats.org/officeDocument/2006/relationships/slide" Target="slides/slide48.xml"/><Relationship Id="rId87" Type="http://schemas.openxmlformats.org/officeDocument/2006/relationships/slide" Target="slides/slide69.xml"/><Relationship Id="rId61" Type="http://schemas.openxmlformats.org/officeDocument/2006/relationships/slide" Target="slides/slide43.xml"/><Relationship Id="rId82" Type="http://schemas.openxmlformats.org/officeDocument/2006/relationships/slide" Target="slides/slide64.xml"/><Relationship Id="rId19" Type="http://schemas.openxmlformats.org/officeDocument/2006/relationships/slide" Target="slides/slide1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56" Type="http://schemas.openxmlformats.org/officeDocument/2006/relationships/slide" Target="slides/slide38.xml"/><Relationship Id="rId77" Type="http://schemas.openxmlformats.org/officeDocument/2006/relationships/slide" Target="slides/slide5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pring2016\Research\VQA\vqa_workshop\analyses\data\Leaderboar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pring2016\Research\VQA\vqa_workshop\analyses\data\Leaderboar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pring2016\Research\VQA\vqa_workshop\analyses\data\real_open-ended_statistical-significance-with-meanAcc.csv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pring2016\Research\VQA\vqa_workshop\analyses\data\real_open-ended_ques-hardness-analyses2.csv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pring2016\Research\VQA\vqa_workshop\analyses\data\real_open-ended_ques-hardness-analyses2.csv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pring2016\Research\VQA\vqa_workshop\analyses\data\real_open-ended_ques-hardness-analyses2.csv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pring2016\Research\VQA\vqa_workshop\analyses\data\real_open-ended_ques-hardness-analyses2.csv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pring2016\Research\VQA\vqa_workshop\analyses\data\real_open-ended_ques-hardness-analyses2.csv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roe!$E$1</c:f>
              <c:strCache>
                <c:ptCount val="1"/>
                <c:pt idx="0">
                  <c:v>Overall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25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cat>
            <c:strRef>
              <c:f>roe!$A$2:$A$28</c:f>
              <c:strCache>
                <c:ptCount val="27"/>
                <c:pt idx="0">
                  <c:v>UC Berkeley &amp; Sony</c:v>
                </c:pt>
                <c:pt idx="1">
                  <c:v>Naver Labs</c:v>
                </c:pt>
                <c:pt idx="2">
                  <c:v>DLAIT</c:v>
                </c:pt>
                <c:pt idx="3">
                  <c:v>snubi-naverlabs</c:v>
                </c:pt>
                <c:pt idx="4">
                  <c:v>POSTECH</c:v>
                </c:pt>
                <c:pt idx="5">
                  <c:v>Brandeis</c:v>
                </c:pt>
                <c:pt idx="6">
                  <c:v>VTComputerVison</c:v>
                </c:pt>
                <c:pt idx="7">
                  <c:v>MIL-UT</c:v>
                </c:pt>
                <c:pt idx="8">
                  <c:v>klab</c:v>
                </c:pt>
                <c:pt idx="9">
                  <c:v>SHB_1026</c:v>
                </c:pt>
                <c:pt idx="10">
                  <c:v>MMCX</c:v>
                </c:pt>
                <c:pt idx="11">
                  <c:v>VT_CV_Jiasen</c:v>
                </c:pt>
                <c:pt idx="12">
                  <c:v>LV-NUS</c:v>
                </c:pt>
                <c:pt idx="13">
                  <c:v>ACVT_Adelaide</c:v>
                </c:pt>
                <c:pt idx="14">
                  <c:v>UC Berkeley (DNMN)</c:v>
                </c:pt>
                <c:pt idx="15">
                  <c:v>CNNAtt</c:v>
                </c:pt>
                <c:pt idx="16">
                  <c:v>san</c:v>
                </c:pt>
                <c:pt idx="17">
                  <c:v>UC Berkeley (NMN)</c:v>
                </c:pt>
                <c:pt idx="18">
                  <c:v>global_vision</c:v>
                </c:pt>
                <c:pt idx="19">
                  <c:v>vqateam-deeperLSTM_NormlizeCNN</c:v>
                </c:pt>
                <c:pt idx="20">
                  <c:v>Mujtaba hasan</c:v>
                </c:pt>
                <c:pt idx="21">
                  <c:v>RIT</c:v>
                </c:pt>
                <c:pt idx="22">
                  <c:v>UPV_UB</c:v>
                </c:pt>
                <c:pt idx="23">
                  <c:v>Bolei</c:v>
                </c:pt>
                <c:pt idx="24">
                  <c:v>att</c:v>
                </c:pt>
                <c:pt idx="25">
                  <c:v>vqateam-lstm_cnn</c:v>
                </c:pt>
                <c:pt idx="26">
                  <c:v>UPC</c:v>
                </c:pt>
              </c:strCache>
            </c:strRef>
          </c:cat>
          <c:val>
            <c:numRef>
              <c:f>roe!$E$2:$E$28</c:f>
              <c:numCache>
                <c:formatCode>General</c:formatCode>
                <c:ptCount val="27"/>
                <c:pt idx="0">
                  <c:v>66.900000000000006</c:v>
                </c:pt>
                <c:pt idx="1">
                  <c:v>64.89</c:v>
                </c:pt>
                <c:pt idx="2">
                  <c:v>63.97</c:v>
                </c:pt>
                <c:pt idx="3">
                  <c:v>63.4</c:v>
                </c:pt>
                <c:pt idx="4">
                  <c:v>63.35</c:v>
                </c:pt>
                <c:pt idx="5">
                  <c:v>62.8</c:v>
                </c:pt>
                <c:pt idx="6">
                  <c:v>62.23</c:v>
                </c:pt>
                <c:pt idx="7">
                  <c:v>61.82</c:v>
                </c:pt>
                <c:pt idx="8">
                  <c:v>61.59</c:v>
                </c:pt>
                <c:pt idx="9">
                  <c:v>61.05</c:v>
                </c:pt>
                <c:pt idx="10">
                  <c:v>60.76</c:v>
                </c:pt>
                <c:pt idx="11">
                  <c:v>60.46</c:v>
                </c:pt>
                <c:pt idx="12">
                  <c:v>59.56</c:v>
                </c:pt>
                <c:pt idx="13">
                  <c:v>59.51</c:v>
                </c:pt>
                <c:pt idx="14">
                  <c:v>59.43</c:v>
                </c:pt>
                <c:pt idx="15">
                  <c:v>59.4</c:v>
                </c:pt>
                <c:pt idx="16">
                  <c:v>59.14</c:v>
                </c:pt>
                <c:pt idx="17">
                  <c:v>58.65</c:v>
                </c:pt>
                <c:pt idx="18">
                  <c:v>58.63</c:v>
                </c:pt>
                <c:pt idx="19">
                  <c:v>58.45</c:v>
                </c:pt>
                <c:pt idx="20">
                  <c:v>57.47</c:v>
                </c:pt>
                <c:pt idx="21">
                  <c:v>56.68</c:v>
                </c:pt>
                <c:pt idx="22">
                  <c:v>56.1</c:v>
                </c:pt>
                <c:pt idx="23">
                  <c:v>55.88</c:v>
                </c:pt>
                <c:pt idx="24">
                  <c:v>55.49</c:v>
                </c:pt>
                <c:pt idx="25">
                  <c:v>54.14</c:v>
                </c:pt>
                <c:pt idx="26">
                  <c:v>53.8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27"/>
        <c:axId val="-1647420352"/>
        <c:axId val="-1647419264"/>
      </c:barChart>
      <c:catAx>
        <c:axId val="-1647420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-1647419264"/>
        <c:crosses val="autoZero"/>
        <c:auto val="1"/>
        <c:lblAlgn val="ctr"/>
        <c:lblOffset val="100"/>
        <c:noMultiLvlLbl val="0"/>
      </c:catAx>
      <c:valAx>
        <c:axId val="-1647419264"/>
        <c:scaling>
          <c:orientation val="minMax"/>
          <c:max val="67"/>
          <c:min val="5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r>
                  <a:rPr lang="en-US" sz="1500">
                    <a:latin typeface="Calibri" panose="020F0502020204030204" pitchFamily="34" charset="0"/>
                  </a:rPr>
                  <a:t>Overall Accuracy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-164742035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roe!$E$1</c:f>
              <c:strCache>
                <c:ptCount val="1"/>
                <c:pt idx="0">
                  <c:v>Overall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25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cat>
            <c:strRef>
              <c:f>roe!$A$2:$A$28</c:f>
              <c:strCache>
                <c:ptCount val="27"/>
                <c:pt idx="0">
                  <c:v>UC Berkeley &amp; Sony</c:v>
                </c:pt>
                <c:pt idx="1">
                  <c:v>Naver Labs</c:v>
                </c:pt>
                <c:pt idx="2">
                  <c:v>DLAIT</c:v>
                </c:pt>
                <c:pt idx="3">
                  <c:v>snubi-naverlabs</c:v>
                </c:pt>
                <c:pt idx="4">
                  <c:v>POSTECH</c:v>
                </c:pt>
                <c:pt idx="5">
                  <c:v>Brandeis</c:v>
                </c:pt>
                <c:pt idx="6">
                  <c:v>VTComputerVison</c:v>
                </c:pt>
                <c:pt idx="7">
                  <c:v>MIL-UT</c:v>
                </c:pt>
                <c:pt idx="8">
                  <c:v>klab</c:v>
                </c:pt>
                <c:pt idx="9">
                  <c:v>SHB_1026</c:v>
                </c:pt>
                <c:pt idx="10">
                  <c:v>MMCX</c:v>
                </c:pt>
                <c:pt idx="11">
                  <c:v>VT_CV_Jiasen</c:v>
                </c:pt>
                <c:pt idx="12">
                  <c:v>LV-NUS</c:v>
                </c:pt>
                <c:pt idx="13">
                  <c:v>ACVT_Adelaide</c:v>
                </c:pt>
                <c:pt idx="14">
                  <c:v>UC Berkeley (DNMN)</c:v>
                </c:pt>
                <c:pt idx="15">
                  <c:v>CNNAtt</c:v>
                </c:pt>
                <c:pt idx="16">
                  <c:v>san</c:v>
                </c:pt>
                <c:pt idx="17">
                  <c:v>UC Berkeley (NMN)</c:v>
                </c:pt>
                <c:pt idx="18">
                  <c:v>global_vision</c:v>
                </c:pt>
                <c:pt idx="19">
                  <c:v>vqateam-deeperLSTM_NormlizeCNN</c:v>
                </c:pt>
                <c:pt idx="20">
                  <c:v>Mujtaba hasan</c:v>
                </c:pt>
                <c:pt idx="21">
                  <c:v>RIT</c:v>
                </c:pt>
                <c:pt idx="22">
                  <c:v>UPV_UB</c:v>
                </c:pt>
                <c:pt idx="23">
                  <c:v>Bolei</c:v>
                </c:pt>
                <c:pt idx="24">
                  <c:v>att</c:v>
                </c:pt>
                <c:pt idx="25">
                  <c:v>vqateam-lstm_cnn</c:v>
                </c:pt>
                <c:pt idx="26">
                  <c:v>UPC</c:v>
                </c:pt>
              </c:strCache>
            </c:strRef>
          </c:cat>
          <c:val>
            <c:numRef>
              <c:f>roe!$E$2:$E$28</c:f>
              <c:numCache>
                <c:formatCode>General</c:formatCode>
                <c:ptCount val="27"/>
                <c:pt idx="0">
                  <c:v>66.900000000000006</c:v>
                </c:pt>
                <c:pt idx="1">
                  <c:v>64.89</c:v>
                </c:pt>
                <c:pt idx="2">
                  <c:v>63.97</c:v>
                </c:pt>
                <c:pt idx="3">
                  <c:v>63.4</c:v>
                </c:pt>
                <c:pt idx="4">
                  <c:v>63.35</c:v>
                </c:pt>
                <c:pt idx="5">
                  <c:v>62.8</c:v>
                </c:pt>
                <c:pt idx="6">
                  <c:v>62.23</c:v>
                </c:pt>
                <c:pt idx="7">
                  <c:v>61.82</c:v>
                </c:pt>
                <c:pt idx="8">
                  <c:v>61.59</c:v>
                </c:pt>
                <c:pt idx="9">
                  <c:v>61.05</c:v>
                </c:pt>
                <c:pt idx="10">
                  <c:v>60.76</c:v>
                </c:pt>
                <c:pt idx="11">
                  <c:v>60.46</c:v>
                </c:pt>
                <c:pt idx="12">
                  <c:v>59.56</c:v>
                </c:pt>
                <c:pt idx="13">
                  <c:v>59.51</c:v>
                </c:pt>
                <c:pt idx="14">
                  <c:v>59.43</c:v>
                </c:pt>
                <c:pt idx="15">
                  <c:v>59.4</c:v>
                </c:pt>
                <c:pt idx="16">
                  <c:v>59.14</c:v>
                </c:pt>
                <c:pt idx="17">
                  <c:v>58.65</c:v>
                </c:pt>
                <c:pt idx="18">
                  <c:v>58.63</c:v>
                </c:pt>
                <c:pt idx="19">
                  <c:v>58.45</c:v>
                </c:pt>
                <c:pt idx="20">
                  <c:v>57.47</c:v>
                </c:pt>
                <c:pt idx="21">
                  <c:v>56.68</c:v>
                </c:pt>
                <c:pt idx="22">
                  <c:v>56.1</c:v>
                </c:pt>
                <c:pt idx="23">
                  <c:v>55.88</c:v>
                </c:pt>
                <c:pt idx="24">
                  <c:v>55.49</c:v>
                </c:pt>
                <c:pt idx="25">
                  <c:v>54.14</c:v>
                </c:pt>
                <c:pt idx="26">
                  <c:v>53.8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27"/>
        <c:axId val="-1647417632"/>
        <c:axId val="-1647417088"/>
      </c:barChart>
      <c:catAx>
        <c:axId val="-1647417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-1647417088"/>
        <c:crosses val="autoZero"/>
        <c:auto val="1"/>
        <c:lblAlgn val="ctr"/>
        <c:lblOffset val="100"/>
        <c:noMultiLvlLbl val="0"/>
      </c:catAx>
      <c:valAx>
        <c:axId val="-1647417088"/>
        <c:scaling>
          <c:orientation val="minMax"/>
          <c:max val="67"/>
          <c:min val="5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r>
                  <a:rPr lang="en-US" sz="1500">
                    <a:latin typeface="Calibri" panose="020F0502020204030204" pitchFamily="34" charset="0"/>
                  </a:rPr>
                  <a:t>Overall Accuracy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-164741763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'real_open-ended_statistical-sig'!$C$1</c:f>
              <c:strCache>
                <c:ptCount val="1"/>
                <c:pt idx="0">
                  <c:v>mean accuracy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FF00FF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2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Pt>
            <c:idx val="2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2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2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2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25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26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</c:dPt>
          <c:errBars>
            <c:errBarType val="both"/>
            <c:errValType val="cust"/>
            <c:noEndCap val="0"/>
            <c:plus>
              <c:numRef>
                <c:f>'real_open-ended_statistical-sig'!$F$2:$F$28</c:f>
                <c:numCache>
                  <c:formatCode>General</c:formatCode>
                  <c:ptCount val="27"/>
                  <c:pt idx="0">
                    <c:v>4.9999999999997158E-2</c:v>
                  </c:pt>
                  <c:pt idx="1">
                    <c:v>0.26000000000000512</c:v>
                  </c:pt>
                  <c:pt idx="2">
                    <c:v>0.17000000000000171</c:v>
                  </c:pt>
                  <c:pt idx="3">
                    <c:v>0.13000000000000256</c:v>
                  </c:pt>
                  <c:pt idx="4">
                    <c:v>0.21000000000000085</c:v>
                  </c:pt>
                  <c:pt idx="5">
                    <c:v>0.27000000000000313</c:v>
                  </c:pt>
                  <c:pt idx="6">
                    <c:v>9.0000000000003411E-2</c:v>
                  </c:pt>
                  <c:pt idx="7">
                    <c:v>0.14999999999999858</c:v>
                  </c:pt>
                  <c:pt idx="8">
                    <c:v>0.27999999999999403</c:v>
                  </c:pt>
                  <c:pt idx="9">
                    <c:v>7.0000000000000284E-2</c:v>
                  </c:pt>
                  <c:pt idx="10">
                    <c:v>3.0000000000001137E-2</c:v>
                  </c:pt>
                  <c:pt idx="11">
                    <c:v>0.10000000000000142</c:v>
                  </c:pt>
                  <c:pt idx="12">
                    <c:v>0.17999999999999972</c:v>
                  </c:pt>
                  <c:pt idx="13">
                    <c:v>0.14000000000000057</c:v>
                  </c:pt>
                  <c:pt idx="14">
                    <c:v>0.25999999999999801</c:v>
                  </c:pt>
                  <c:pt idx="15">
                    <c:v>0.13000000000000256</c:v>
                  </c:pt>
                  <c:pt idx="16">
                    <c:v>1.9999999999996021E-2</c:v>
                  </c:pt>
                  <c:pt idx="17">
                    <c:v>0.27000000000000313</c:v>
                  </c:pt>
                  <c:pt idx="18">
                    <c:v>0.14000000000000057</c:v>
                  </c:pt>
                  <c:pt idx="19">
                    <c:v>-4.0000000000006253E-2</c:v>
                  </c:pt>
                  <c:pt idx="20">
                    <c:v>0.17000000000000171</c:v>
                  </c:pt>
                  <c:pt idx="21">
                    <c:v>0.13000000000000256</c:v>
                  </c:pt>
                  <c:pt idx="22">
                    <c:v>7.9999999999998295E-2</c:v>
                  </c:pt>
                  <c:pt idx="23">
                    <c:v>0.22999999999999687</c:v>
                  </c:pt>
                  <c:pt idx="24">
                    <c:v>8.9999999999996305E-2</c:v>
                  </c:pt>
                  <c:pt idx="25">
                    <c:v>0.13000000000000256</c:v>
                  </c:pt>
                  <c:pt idx="26">
                    <c:v>9.9999999999994316E-2</c:v>
                  </c:pt>
                </c:numCache>
              </c:numRef>
            </c:plus>
            <c:minus>
              <c:numRef>
                <c:f>'real_open-ended_statistical-sig'!$E$2:$E$28</c:f>
                <c:numCache>
                  <c:formatCode>General</c:formatCode>
                  <c:ptCount val="27"/>
                  <c:pt idx="0">
                    <c:v>0.49000000000000909</c:v>
                  </c:pt>
                  <c:pt idx="1">
                    <c:v>0.28000000000000114</c:v>
                  </c:pt>
                  <c:pt idx="2">
                    <c:v>0.39000000000000057</c:v>
                  </c:pt>
                  <c:pt idx="3">
                    <c:v>0.42000000000000171</c:v>
                  </c:pt>
                  <c:pt idx="4">
                    <c:v>0.34000000000000341</c:v>
                  </c:pt>
                  <c:pt idx="5">
                    <c:v>0.26999999999999602</c:v>
                  </c:pt>
                  <c:pt idx="6">
                    <c:v>0.47999999999999687</c:v>
                  </c:pt>
                  <c:pt idx="7">
                    <c:v>0.42000000000000171</c:v>
                  </c:pt>
                  <c:pt idx="8">
                    <c:v>0.27000000000000313</c:v>
                  </c:pt>
                  <c:pt idx="9">
                    <c:v>0.5</c:v>
                  </c:pt>
                  <c:pt idx="10">
                    <c:v>0.53000000000000114</c:v>
                  </c:pt>
                  <c:pt idx="11">
                    <c:v>0.45000000000000284</c:v>
                  </c:pt>
                  <c:pt idx="12">
                    <c:v>0.39000000000000057</c:v>
                  </c:pt>
                  <c:pt idx="13">
                    <c:v>0.4199999999999946</c:v>
                  </c:pt>
                  <c:pt idx="14">
                    <c:v>0.32000000000000028</c:v>
                  </c:pt>
                  <c:pt idx="15">
                    <c:v>0.40999999999999659</c:v>
                  </c:pt>
                  <c:pt idx="16">
                    <c:v>0.52000000000000313</c:v>
                  </c:pt>
                  <c:pt idx="17">
                    <c:v>0.28000000000000114</c:v>
                  </c:pt>
                  <c:pt idx="18">
                    <c:v>0.42000000000000171</c:v>
                  </c:pt>
                  <c:pt idx="19">
                    <c:v>0.60999999999999943</c:v>
                  </c:pt>
                  <c:pt idx="20">
                    <c:v>0.39999999999999858</c:v>
                  </c:pt>
                  <c:pt idx="21">
                    <c:v>0.42000000000000171</c:v>
                  </c:pt>
                  <c:pt idx="22">
                    <c:v>0.49000000000000199</c:v>
                  </c:pt>
                  <c:pt idx="23">
                    <c:v>0.3300000000000054</c:v>
                  </c:pt>
                  <c:pt idx="24">
                    <c:v>0.49000000000000199</c:v>
                  </c:pt>
                  <c:pt idx="25">
                    <c:v>0.45000000000000284</c:v>
                  </c:pt>
                  <c:pt idx="26">
                    <c:v>0.49000000000000199</c:v>
                  </c:pt>
                </c:numCache>
              </c:numRef>
            </c:minus>
            <c:spPr>
              <a:noFill/>
              <a:ln w="28575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'real_open-ended_statistical-sig'!$A$2:$A$28</c:f>
              <c:strCache>
                <c:ptCount val="27"/>
                <c:pt idx="0">
                  <c:v>UC Berkeley &amp; Sony</c:v>
                </c:pt>
                <c:pt idx="1">
                  <c:v>Naver Labs</c:v>
                </c:pt>
                <c:pt idx="2">
                  <c:v>DLAIT</c:v>
                </c:pt>
                <c:pt idx="3">
                  <c:v>snubi-naverlabs</c:v>
                </c:pt>
                <c:pt idx="4">
                  <c:v>POSTECH</c:v>
                </c:pt>
                <c:pt idx="5">
                  <c:v>Brandeis</c:v>
                </c:pt>
                <c:pt idx="6">
                  <c:v>VTComputerVison</c:v>
                </c:pt>
                <c:pt idx="7">
                  <c:v>MIL-UT</c:v>
                </c:pt>
                <c:pt idx="8">
                  <c:v>klab</c:v>
                </c:pt>
                <c:pt idx="9">
                  <c:v>SHB_1026</c:v>
                </c:pt>
                <c:pt idx="10">
                  <c:v>MMCX</c:v>
                </c:pt>
                <c:pt idx="11">
                  <c:v>VT_CV_Jiasen</c:v>
                </c:pt>
                <c:pt idx="12">
                  <c:v>LV-NUS</c:v>
                </c:pt>
                <c:pt idx="13">
                  <c:v>ACVT_Adelaide</c:v>
                </c:pt>
                <c:pt idx="14">
                  <c:v>UC Berkeley (DNMN)</c:v>
                </c:pt>
                <c:pt idx="15">
                  <c:v>CNNAtt</c:v>
                </c:pt>
                <c:pt idx="16">
                  <c:v>san</c:v>
                </c:pt>
                <c:pt idx="17">
                  <c:v>UC Berkeley (NMN)</c:v>
                </c:pt>
                <c:pt idx="18">
                  <c:v>global_vision</c:v>
                </c:pt>
                <c:pt idx="19">
                  <c:v>vqateam-deeperLSTM_NormlizeCNN</c:v>
                </c:pt>
                <c:pt idx="20">
                  <c:v>Mujtaba hasan</c:v>
                </c:pt>
                <c:pt idx="21">
                  <c:v>RIT</c:v>
                </c:pt>
                <c:pt idx="22">
                  <c:v>UPV_UB</c:v>
                </c:pt>
                <c:pt idx="23">
                  <c:v>Bolei</c:v>
                </c:pt>
                <c:pt idx="24">
                  <c:v>att</c:v>
                </c:pt>
                <c:pt idx="25">
                  <c:v>vqateam-lstm_cnn</c:v>
                </c:pt>
                <c:pt idx="26">
                  <c:v>UPC</c:v>
                </c:pt>
              </c:strCache>
            </c:strRef>
          </c:cat>
          <c:val>
            <c:numRef>
              <c:f>'real_open-ended_statistical-sig'!$C$2:$C$28</c:f>
              <c:numCache>
                <c:formatCode>General</c:formatCode>
                <c:ptCount val="27"/>
                <c:pt idx="0">
                  <c:v>66.900000000000006</c:v>
                </c:pt>
                <c:pt idx="1">
                  <c:v>64.89</c:v>
                </c:pt>
                <c:pt idx="2">
                  <c:v>63.97</c:v>
                </c:pt>
                <c:pt idx="3">
                  <c:v>63.4</c:v>
                </c:pt>
                <c:pt idx="4">
                  <c:v>63.35</c:v>
                </c:pt>
                <c:pt idx="5">
                  <c:v>62.8</c:v>
                </c:pt>
                <c:pt idx="6">
                  <c:v>62.23</c:v>
                </c:pt>
                <c:pt idx="7">
                  <c:v>61.82</c:v>
                </c:pt>
                <c:pt idx="8">
                  <c:v>61.59</c:v>
                </c:pt>
                <c:pt idx="9">
                  <c:v>61.05</c:v>
                </c:pt>
                <c:pt idx="10">
                  <c:v>60.76</c:v>
                </c:pt>
                <c:pt idx="11">
                  <c:v>60.46</c:v>
                </c:pt>
                <c:pt idx="12">
                  <c:v>59.56</c:v>
                </c:pt>
                <c:pt idx="13">
                  <c:v>59.51</c:v>
                </c:pt>
                <c:pt idx="14">
                  <c:v>59.43</c:v>
                </c:pt>
                <c:pt idx="15">
                  <c:v>59.4</c:v>
                </c:pt>
                <c:pt idx="16">
                  <c:v>59.14</c:v>
                </c:pt>
                <c:pt idx="17">
                  <c:v>58.65</c:v>
                </c:pt>
                <c:pt idx="18">
                  <c:v>58.63</c:v>
                </c:pt>
                <c:pt idx="19">
                  <c:v>58.45</c:v>
                </c:pt>
                <c:pt idx="20">
                  <c:v>57.47</c:v>
                </c:pt>
                <c:pt idx="21">
                  <c:v>56.68</c:v>
                </c:pt>
                <c:pt idx="22">
                  <c:v>56.1</c:v>
                </c:pt>
                <c:pt idx="23">
                  <c:v>55.88</c:v>
                </c:pt>
                <c:pt idx="24">
                  <c:v>55.49</c:v>
                </c:pt>
                <c:pt idx="25">
                  <c:v>54.14</c:v>
                </c:pt>
                <c:pt idx="26">
                  <c:v>53.84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27"/>
        <c:axId val="-1805361792"/>
        <c:axId val="-1594942240"/>
      </c:barChart>
      <c:catAx>
        <c:axId val="-1805361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-1594942240"/>
        <c:crosses val="autoZero"/>
        <c:auto val="1"/>
        <c:lblAlgn val="ctr"/>
        <c:lblOffset val="100"/>
        <c:noMultiLvlLbl val="0"/>
      </c:catAx>
      <c:valAx>
        <c:axId val="-1594942240"/>
        <c:scaling>
          <c:orientation val="minMax"/>
          <c:max val="67"/>
          <c:min val="5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 smtClean="0">
                    <a:latin typeface="Calibri" panose="020F0502020204030204" pitchFamily="34" charset="0"/>
                  </a:rPr>
                  <a:t>Test-Challenge Accuracy</a:t>
                </a:r>
                <a:endParaRPr lang="en-US" sz="2000" dirty="0">
                  <a:latin typeface="Calibri" panose="020F050202020403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-180536179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'real_open-ended_ques-hardness-a'!$B$1</c:f>
              <c:strCache>
                <c:ptCount val="1"/>
                <c:pt idx="0">
                  <c:v>percentQues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'real_open-ended_ques-hardness-a'!$A$2:$A$12</c:f>
              <c:strCache>
                <c:ptCount val="11"/>
                <c:pt idx="0">
                  <c:v>0/10</c:v>
                </c:pt>
                <c:pt idx="1">
                  <c:v>1/10</c:v>
                </c:pt>
                <c:pt idx="2">
                  <c:v>2/10</c:v>
                </c:pt>
                <c:pt idx="3">
                  <c:v>3/10</c:v>
                </c:pt>
                <c:pt idx="4">
                  <c:v>4/10</c:v>
                </c:pt>
                <c:pt idx="5">
                  <c:v>5/10</c:v>
                </c:pt>
                <c:pt idx="6">
                  <c:v>6/10</c:v>
                </c:pt>
                <c:pt idx="7">
                  <c:v>7/10</c:v>
                </c:pt>
                <c:pt idx="8">
                  <c:v>8/10</c:v>
                </c:pt>
                <c:pt idx="9">
                  <c:v>9/10</c:v>
                </c:pt>
                <c:pt idx="10">
                  <c:v>10/10</c:v>
                </c:pt>
              </c:strCache>
            </c:strRef>
          </c:cat>
          <c:val>
            <c:numRef>
              <c:f>'real_open-ended_ques-hardness-a'!$B$2:$B$12</c:f>
              <c:numCache>
                <c:formatCode>General</c:formatCode>
                <c:ptCount val="11"/>
                <c:pt idx="0">
                  <c:v>19.41</c:v>
                </c:pt>
                <c:pt idx="1">
                  <c:v>5.07</c:v>
                </c:pt>
                <c:pt idx="2">
                  <c:v>3.6</c:v>
                </c:pt>
                <c:pt idx="3">
                  <c:v>3.23</c:v>
                </c:pt>
                <c:pt idx="4">
                  <c:v>3.17</c:v>
                </c:pt>
                <c:pt idx="5">
                  <c:v>3.18</c:v>
                </c:pt>
                <c:pt idx="6">
                  <c:v>3.44</c:v>
                </c:pt>
                <c:pt idx="7">
                  <c:v>3.76</c:v>
                </c:pt>
                <c:pt idx="8">
                  <c:v>4.96</c:v>
                </c:pt>
                <c:pt idx="9">
                  <c:v>8.15</c:v>
                </c:pt>
                <c:pt idx="10">
                  <c:v>42.02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27"/>
        <c:axId val="-1594953664"/>
        <c:axId val="-1594952576"/>
      </c:barChart>
      <c:catAx>
        <c:axId val="-15949536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0" i="0" baseline="0" dirty="0">
                    <a:effectLst/>
                    <a:latin typeface="Calibri" panose="020F0502020204030204" pitchFamily="34" charset="0"/>
                  </a:rPr>
                  <a:t>Number of top 10 teams</a:t>
                </a:r>
                <a:endParaRPr lang="en-US" sz="2000" dirty="0">
                  <a:effectLst/>
                  <a:latin typeface="Calibri" panose="020F050202020403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94952576"/>
        <c:crosses val="autoZero"/>
        <c:auto val="1"/>
        <c:lblAlgn val="ctr"/>
        <c:lblOffset val="100"/>
        <c:noMultiLvlLbl val="0"/>
      </c:catAx>
      <c:valAx>
        <c:axId val="-1594952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0" i="0" baseline="0" dirty="0">
                    <a:effectLst/>
                    <a:latin typeface="Calibri" panose="020F0502020204030204" pitchFamily="34" charset="0"/>
                  </a:rPr>
                  <a:t>Percentage of questions </a:t>
                </a:r>
                <a:endParaRPr lang="en-US" sz="2000" dirty="0">
                  <a:effectLst/>
                  <a:latin typeface="Calibri" panose="020F0502020204030204" pitchFamily="34" charset="0"/>
                </a:endParaRPr>
              </a:p>
              <a:p>
                <a:pPr>
                  <a:defRPr sz="2000"/>
                </a:pPr>
                <a:r>
                  <a:rPr lang="en-US" sz="2000" b="0" i="0" baseline="0" dirty="0">
                    <a:effectLst/>
                    <a:latin typeface="Calibri" panose="020F0502020204030204" pitchFamily="34" charset="0"/>
                  </a:rPr>
                  <a:t>correctly answered by teams</a:t>
                </a:r>
                <a:endParaRPr lang="en-US" sz="2000" dirty="0">
                  <a:effectLst/>
                  <a:latin typeface="Calibri" panose="020F050202020403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-1594953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'real_open-ended_ques-hardness-a'!$B$1</c:f>
              <c:strCache>
                <c:ptCount val="1"/>
                <c:pt idx="0">
                  <c:v>percentQues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cat>
            <c:strRef>
              <c:f>'real_open-ended_ques-hardness-a'!$A$2:$A$12</c:f>
              <c:strCache>
                <c:ptCount val="11"/>
                <c:pt idx="0">
                  <c:v>0/10</c:v>
                </c:pt>
                <c:pt idx="1">
                  <c:v>1/10</c:v>
                </c:pt>
                <c:pt idx="2">
                  <c:v>2/10</c:v>
                </c:pt>
                <c:pt idx="3">
                  <c:v>3/10</c:v>
                </c:pt>
                <c:pt idx="4">
                  <c:v>4/10</c:v>
                </c:pt>
                <c:pt idx="5">
                  <c:v>5/10</c:v>
                </c:pt>
                <c:pt idx="6">
                  <c:v>6/10</c:v>
                </c:pt>
                <c:pt idx="7">
                  <c:v>7/10</c:v>
                </c:pt>
                <c:pt idx="8">
                  <c:v>8/10</c:v>
                </c:pt>
                <c:pt idx="9">
                  <c:v>9/10</c:v>
                </c:pt>
                <c:pt idx="10">
                  <c:v>10/10</c:v>
                </c:pt>
              </c:strCache>
            </c:strRef>
          </c:cat>
          <c:val>
            <c:numRef>
              <c:f>'real_open-ended_ques-hardness-a'!$B$2:$B$12</c:f>
              <c:numCache>
                <c:formatCode>General</c:formatCode>
                <c:ptCount val="11"/>
                <c:pt idx="0">
                  <c:v>19.41</c:v>
                </c:pt>
                <c:pt idx="1">
                  <c:v>5.07</c:v>
                </c:pt>
                <c:pt idx="2">
                  <c:v>3.6</c:v>
                </c:pt>
                <c:pt idx="3">
                  <c:v>3.23</c:v>
                </c:pt>
                <c:pt idx="4">
                  <c:v>3.17</c:v>
                </c:pt>
                <c:pt idx="5">
                  <c:v>3.18</c:v>
                </c:pt>
                <c:pt idx="6">
                  <c:v>3.44</c:v>
                </c:pt>
                <c:pt idx="7">
                  <c:v>3.76</c:v>
                </c:pt>
                <c:pt idx="8">
                  <c:v>4.96</c:v>
                </c:pt>
                <c:pt idx="9">
                  <c:v>8.15</c:v>
                </c:pt>
                <c:pt idx="10">
                  <c:v>42.02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27"/>
        <c:axId val="-1594941152"/>
        <c:axId val="-1594948768"/>
      </c:barChart>
      <c:catAx>
        <c:axId val="-15949411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0" i="0" baseline="0" dirty="0">
                    <a:effectLst/>
                    <a:latin typeface="Calibri" panose="020F0502020204030204" pitchFamily="34" charset="0"/>
                  </a:rPr>
                  <a:t>Number of top 10 teams</a:t>
                </a:r>
                <a:endParaRPr lang="en-US" sz="2000" dirty="0">
                  <a:effectLst/>
                  <a:latin typeface="Calibri" panose="020F050202020403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94948768"/>
        <c:crosses val="autoZero"/>
        <c:auto val="1"/>
        <c:lblAlgn val="ctr"/>
        <c:lblOffset val="100"/>
        <c:noMultiLvlLbl val="0"/>
      </c:catAx>
      <c:valAx>
        <c:axId val="-1594948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0" i="0" baseline="0" dirty="0">
                    <a:effectLst/>
                    <a:latin typeface="Calibri" panose="020F0502020204030204" pitchFamily="34" charset="0"/>
                  </a:rPr>
                  <a:t>Percentage of questions </a:t>
                </a:r>
                <a:endParaRPr lang="en-US" sz="2000" dirty="0">
                  <a:effectLst/>
                  <a:latin typeface="Calibri" panose="020F0502020204030204" pitchFamily="34" charset="0"/>
                </a:endParaRPr>
              </a:p>
              <a:p>
                <a:pPr>
                  <a:defRPr sz="2000"/>
                </a:pPr>
                <a:r>
                  <a:rPr lang="en-US" sz="2000" b="0" i="0" baseline="0" dirty="0">
                    <a:effectLst/>
                    <a:latin typeface="Calibri" panose="020F0502020204030204" pitchFamily="34" charset="0"/>
                  </a:rPr>
                  <a:t>correctly answered by teams</a:t>
                </a:r>
                <a:endParaRPr lang="en-US" sz="2000" dirty="0">
                  <a:effectLst/>
                  <a:latin typeface="Calibri" panose="020F050202020403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-1594941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'real_open-ended_ques-hardness-a'!$B$1</c:f>
              <c:strCache>
                <c:ptCount val="1"/>
                <c:pt idx="0">
                  <c:v>percentQues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cat>
            <c:strRef>
              <c:f>'real_open-ended_ques-hardness-a'!$A$2:$A$12</c:f>
              <c:strCache>
                <c:ptCount val="11"/>
                <c:pt idx="0">
                  <c:v>0/10</c:v>
                </c:pt>
                <c:pt idx="1">
                  <c:v>1/10</c:v>
                </c:pt>
                <c:pt idx="2">
                  <c:v>2/10</c:v>
                </c:pt>
                <c:pt idx="3">
                  <c:v>3/10</c:v>
                </c:pt>
                <c:pt idx="4">
                  <c:v>4/10</c:v>
                </c:pt>
                <c:pt idx="5">
                  <c:v>5/10</c:v>
                </c:pt>
                <c:pt idx="6">
                  <c:v>6/10</c:v>
                </c:pt>
                <c:pt idx="7">
                  <c:v>7/10</c:v>
                </c:pt>
                <c:pt idx="8">
                  <c:v>8/10</c:v>
                </c:pt>
                <c:pt idx="9">
                  <c:v>9/10</c:v>
                </c:pt>
                <c:pt idx="10">
                  <c:v>10/10</c:v>
                </c:pt>
              </c:strCache>
            </c:strRef>
          </c:cat>
          <c:val>
            <c:numRef>
              <c:f>'real_open-ended_ques-hardness-a'!$B$2:$B$12</c:f>
              <c:numCache>
                <c:formatCode>General</c:formatCode>
                <c:ptCount val="11"/>
                <c:pt idx="0">
                  <c:v>19.41</c:v>
                </c:pt>
                <c:pt idx="1">
                  <c:v>5.07</c:v>
                </c:pt>
                <c:pt idx="2">
                  <c:v>3.6</c:v>
                </c:pt>
                <c:pt idx="3">
                  <c:v>3.23</c:v>
                </c:pt>
                <c:pt idx="4">
                  <c:v>3.17</c:v>
                </c:pt>
                <c:pt idx="5">
                  <c:v>3.18</c:v>
                </c:pt>
                <c:pt idx="6">
                  <c:v>3.44</c:v>
                </c:pt>
                <c:pt idx="7">
                  <c:v>3.76</c:v>
                </c:pt>
                <c:pt idx="8">
                  <c:v>4.96</c:v>
                </c:pt>
                <c:pt idx="9">
                  <c:v>8.15</c:v>
                </c:pt>
                <c:pt idx="10">
                  <c:v>42.02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27"/>
        <c:axId val="-1594944960"/>
        <c:axId val="-1594941696"/>
      </c:barChart>
      <c:catAx>
        <c:axId val="-15949449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0" i="0" baseline="0" dirty="0">
                    <a:effectLst/>
                    <a:latin typeface="Calibri" panose="020F0502020204030204" pitchFamily="34" charset="0"/>
                  </a:rPr>
                  <a:t>Number of top 10 teams</a:t>
                </a:r>
                <a:endParaRPr lang="en-US" sz="2000" dirty="0">
                  <a:effectLst/>
                  <a:latin typeface="Calibri" panose="020F050202020403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94941696"/>
        <c:crosses val="autoZero"/>
        <c:auto val="1"/>
        <c:lblAlgn val="ctr"/>
        <c:lblOffset val="100"/>
        <c:noMultiLvlLbl val="0"/>
      </c:catAx>
      <c:valAx>
        <c:axId val="-1594941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0" i="0" baseline="0" dirty="0">
                    <a:effectLst/>
                    <a:latin typeface="Calibri" panose="020F0502020204030204" pitchFamily="34" charset="0"/>
                  </a:rPr>
                  <a:t>Percentage of questions </a:t>
                </a:r>
                <a:endParaRPr lang="en-US" sz="2000" dirty="0">
                  <a:effectLst/>
                  <a:latin typeface="Calibri" panose="020F0502020204030204" pitchFamily="34" charset="0"/>
                </a:endParaRPr>
              </a:p>
              <a:p>
                <a:pPr>
                  <a:defRPr sz="2000"/>
                </a:pPr>
                <a:r>
                  <a:rPr lang="en-US" sz="2000" b="0" i="0" baseline="0" dirty="0">
                    <a:effectLst/>
                    <a:latin typeface="Calibri" panose="020F0502020204030204" pitchFamily="34" charset="0"/>
                  </a:rPr>
                  <a:t>correctly answered by teams</a:t>
                </a:r>
                <a:endParaRPr lang="en-US" sz="2000" dirty="0">
                  <a:effectLst/>
                  <a:latin typeface="Calibri" panose="020F050202020403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-1594944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'real_open-ended_ques-hardness-a'!$B$1</c:f>
              <c:strCache>
                <c:ptCount val="1"/>
                <c:pt idx="0">
                  <c:v>percentQues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cat>
            <c:strRef>
              <c:f>'real_open-ended_ques-hardness-a'!$A$2:$A$12</c:f>
              <c:strCache>
                <c:ptCount val="11"/>
                <c:pt idx="0">
                  <c:v>0/10</c:v>
                </c:pt>
                <c:pt idx="1">
                  <c:v>1/10</c:v>
                </c:pt>
                <c:pt idx="2">
                  <c:v>2/10</c:v>
                </c:pt>
                <c:pt idx="3">
                  <c:v>3/10</c:v>
                </c:pt>
                <c:pt idx="4">
                  <c:v>4/10</c:v>
                </c:pt>
                <c:pt idx="5">
                  <c:v>5/10</c:v>
                </c:pt>
                <c:pt idx="6">
                  <c:v>6/10</c:v>
                </c:pt>
                <c:pt idx="7">
                  <c:v>7/10</c:v>
                </c:pt>
                <c:pt idx="8">
                  <c:v>8/10</c:v>
                </c:pt>
                <c:pt idx="9">
                  <c:v>9/10</c:v>
                </c:pt>
                <c:pt idx="10">
                  <c:v>10/10</c:v>
                </c:pt>
              </c:strCache>
            </c:strRef>
          </c:cat>
          <c:val>
            <c:numRef>
              <c:f>'real_open-ended_ques-hardness-a'!$B$2:$B$12</c:f>
              <c:numCache>
                <c:formatCode>General</c:formatCode>
                <c:ptCount val="11"/>
                <c:pt idx="0">
                  <c:v>19.41</c:v>
                </c:pt>
                <c:pt idx="1">
                  <c:v>5.07</c:v>
                </c:pt>
                <c:pt idx="2">
                  <c:v>3.6</c:v>
                </c:pt>
                <c:pt idx="3">
                  <c:v>3.23</c:v>
                </c:pt>
                <c:pt idx="4">
                  <c:v>3.17</c:v>
                </c:pt>
                <c:pt idx="5">
                  <c:v>3.18</c:v>
                </c:pt>
                <c:pt idx="6">
                  <c:v>3.44</c:v>
                </c:pt>
                <c:pt idx="7">
                  <c:v>3.76</c:v>
                </c:pt>
                <c:pt idx="8">
                  <c:v>4.96</c:v>
                </c:pt>
                <c:pt idx="9">
                  <c:v>8.15</c:v>
                </c:pt>
                <c:pt idx="10">
                  <c:v>42.02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-27"/>
        <c:axId val="-1594954208"/>
        <c:axId val="-1594945504"/>
      </c:barChart>
      <c:catAx>
        <c:axId val="-15949542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0" i="0" baseline="0" dirty="0">
                    <a:effectLst/>
                    <a:latin typeface="Calibri" panose="020F0502020204030204" pitchFamily="34" charset="0"/>
                  </a:rPr>
                  <a:t>Number of top 10 teams</a:t>
                </a:r>
                <a:endParaRPr lang="en-US" sz="2000" dirty="0">
                  <a:effectLst/>
                  <a:latin typeface="Calibri" panose="020F050202020403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594945504"/>
        <c:crosses val="autoZero"/>
        <c:auto val="1"/>
        <c:lblAlgn val="ctr"/>
        <c:lblOffset val="100"/>
        <c:noMultiLvlLbl val="0"/>
      </c:catAx>
      <c:valAx>
        <c:axId val="-1594945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0" i="0" baseline="0" dirty="0">
                    <a:effectLst/>
                    <a:latin typeface="Calibri" panose="020F0502020204030204" pitchFamily="34" charset="0"/>
                  </a:rPr>
                  <a:t>Percentage of questions </a:t>
                </a:r>
                <a:endParaRPr lang="en-US" sz="2000" dirty="0">
                  <a:effectLst/>
                  <a:latin typeface="Calibri" panose="020F0502020204030204" pitchFamily="34" charset="0"/>
                </a:endParaRPr>
              </a:p>
              <a:p>
                <a:pPr>
                  <a:defRPr sz="2000"/>
                </a:pPr>
                <a:r>
                  <a:rPr lang="en-US" sz="2000" b="0" i="0" baseline="0" dirty="0">
                    <a:effectLst/>
                    <a:latin typeface="Calibri" panose="020F0502020204030204" pitchFamily="34" charset="0"/>
                  </a:rPr>
                  <a:t>correctly answered by teams</a:t>
                </a:r>
                <a:endParaRPr lang="en-US" sz="2000" dirty="0">
                  <a:effectLst/>
                  <a:latin typeface="Calibri" panose="020F050202020403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-1594954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5.5556102362204728E-3"/>
                  <c:y val="4.853732577679786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24999999999997"/>
                      <c:h val="0.17469697136008891"/>
                    </c:manualLayout>
                  </c15:layout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2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3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4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1.388888888888838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5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6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chemeClr val="accent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Sheet1!$A$1:$A$10</c:f>
              <c:strCache>
                <c:ptCount val="10"/>
                <c:pt idx="0">
                  <c:v>UC Berkeley &amp; Sony</c:v>
                </c:pt>
                <c:pt idx="1">
                  <c:v>Naver Labs</c:v>
                </c:pt>
                <c:pt idx="2">
                  <c:v>DLAIT</c:v>
                </c:pt>
                <c:pt idx="3">
                  <c:v>snubi-naverlabs</c:v>
                </c:pt>
                <c:pt idx="4">
                  <c:v>POSTECH</c:v>
                </c:pt>
                <c:pt idx="5">
                  <c:v>Brandeis</c:v>
                </c:pt>
                <c:pt idx="6">
                  <c:v>VTComputerVison</c:v>
                </c:pt>
                <c:pt idx="7">
                  <c:v>MIL-UT</c:v>
                </c:pt>
                <c:pt idx="8">
                  <c:v>klab</c:v>
                </c:pt>
                <c:pt idx="9">
                  <c:v>SHB_1026</c:v>
                </c:pt>
              </c:strCache>
            </c:strRef>
          </c:cat>
          <c:val>
            <c:numRef>
              <c:f>Sheet1!$B$1:$B$10</c:f>
              <c:numCache>
                <c:formatCode>General</c:formatCode>
                <c:ptCount val="10"/>
                <c:pt idx="0">
                  <c:v>22.15</c:v>
                </c:pt>
                <c:pt idx="1">
                  <c:v>9.48</c:v>
                </c:pt>
                <c:pt idx="2">
                  <c:v>8.9</c:v>
                </c:pt>
                <c:pt idx="3">
                  <c:v>3.6</c:v>
                </c:pt>
                <c:pt idx="4">
                  <c:v>12.72</c:v>
                </c:pt>
                <c:pt idx="5">
                  <c:v>9.01</c:v>
                </c:pt>
                <c:pt idx="6">
                  <c:v>9.3000000000000007</c:v>
                </c:pt>
                <c:pt idx="7">
                  <c:v>5.0599999999999996</c:v>
                </c:pt>
                <c:pt idx="8">
                  <c:v>10.09</c:v>
                </c:pt>
                <c:pt idx="9">
                  <c:v>9.66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0.66486</cdr:x>
      <cdr:y>0.05103</cdr:y>
    </cdr:from>
    <cdr:to>
      <cdr:x>0.88649</cdr:x>
      <cdr:y>0.20451</cdr:y>
    </cdr:to>
    <cdr:sp macro="" textlink="">
      <cdr:nvSpPr>
        <cdr:cNvPr id="3" name="Rectangle 2"/>
        <cdr:cNvSpPr/>
      </cdr:nvSpPr>
      <cdr:spPr bwMode="auto">
        <a:xfrm xmlns:a="http://schemas.openxmlformats.org/drawingml/2006/main">
          <a:off x="6079523" y="267044"/>
          <a:ext cx="2026509" cy="8031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57150" cap="flat" cmpd="sng" algn="ctr">
          <a:solidFill>
            <a:srgbClr val="3105EB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non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09E0E-9DD6-4DCB-B267-107E83142697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10083A-489B-4CF2-A633-9CD98B998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72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A5859-68B4-4248-8B5A-7405AE741F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3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A5859-68B4-4248-8B5A-7405AE741F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005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A5859-68B4-4248-8B5A-7405AE741FE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43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B90B3-6A34-4D03-B5F2-2E645FD2E70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4638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A5859-68B4-4248-8B5A-7405AE741FE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9370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A5859-68B4-4248-8B5A-7405AE741FE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536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A5859-68B4-4248-8B5A-7405AE741FE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793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A5859-68B4-4248-8B5A-7405AE741FE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427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0083A-489B-4CF2-A633-9CD98B998A3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388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0083A-489B-4CF2-A633-9CD98B998A3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6417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0083A-489B-4CF2-A633-9CD98B998A3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1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0083A-489B-4CF2-A633-9CD98B998A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418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0083A-489B-4CF2-A633-9CD98B998A3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3265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0083A-489B-4CF2-A633-9CD98B998A3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058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0083A-489B-4CF2-A633-9CD98B998A3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779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A5859-68B4-4248-8B5A-7405AE741FE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262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A5859-68B4-4248-8B5A-7405AE741FE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7006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0083A-489B-4CF2-A633-9CD98B998A3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114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0083A-489B-4CF2-A633-9CD98B998A3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414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0083A-489B-4CF2-A633-9CD98B998A3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420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0083A-489B-4CF2-A633-9CD98B998A3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937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A5859-68B4-4248-8B5A-7405AE741FE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097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0083A-489B-4CF2-A633-9CD98B998A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2376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0083A-489B-4CF2-A633-9CD98B998A3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5351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0083A-489B-4CF2-A633-9CD98B998A3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96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0083A-489B-4CF2-A633-9CD98B998A3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541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0083A-489B-4CF2-A633-9CD98B998A3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631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0083A-489B-4CF2-A633-9CD98B998A3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77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0083A-489B-4CF2-A633-9CD98B998A3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719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0083A-489B-4CF2-A633-9CD98B998A3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733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0083A-489B-4CF2-A633-9CD98B998A3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732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0083A-489B-4CF2-A633-9CD98B998A3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6397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0083A-489B-4CF2-A633-9CD98B998A3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26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0083A-489B-4CF2-A633-9CD98B998A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9206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0083A-489B-4CF2-A633-9CD98B998A3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295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0083A-489B-4CF2-A633-9CD98B998A3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05727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0083A-489B-4CF2-A633-9CD98B998A3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6417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0083A-489B-4CF2-A633-9CD98B998A3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2722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0083A-489B-4CF2-A633-9CD98B998A3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855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0083A-489B-4CF2-A633-9CD98B998A3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8000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0083A-489B-4CF2-A633-9CD98B998A3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59611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0083A-489B-4CF2-A633-9CD98B998A39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6735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0083A-489B-4CF2-A633-9CD98B998A39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5547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0083A-489B-4CF2-A633-9CD98B998A39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68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0083A-489B-4CF2-A633-9CD98B998A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7042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0083A-489B-4CF2-A633-9CD98B998A39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4333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0083A-489B-4CF2-A633-9CD98B998A39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00516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0083A-489B-4CF2-A633-9CD98B998A39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813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0083A-489B-4CF2-A633-9CD98B998A39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4366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0083A-489B-4CF2-A633-9CD98B998A39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4874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0083A-489B-4CF2-A633-9CD98B998A39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7978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0083A-489B-4CF2-A633-9CD98B998A39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7965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0083A-489B-4CF2-A633-9CD98B998A39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0987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A5859-68B4-4248-8B5A-7405AE741FE9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91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0083A-489B-4CF2-A633-9CD98B998A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611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A5859-68B4-4248-8B5A-7405AE741F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31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A5859-68B4-4248-8B5A-7405AE741F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698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A5859-68B4-4248-8B5A-7405AE741F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70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F6B33A-FEC8-48FA-B8B3-CD4C6B443A8B}" type="datetime1">
              <a:rPr lang="en-US" smtClean="0"/>
              <a:t>7/10/2016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65B861-FFF3-40C3-BB44-6E440278A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42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7B0C73-2757-4182-BBF6-5FA0F9CF54EB}" type="datetime1">
              <a:rPr lang="en-US" smtClean="0"/>
              <a:t>7/10/2016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65B861-FFF3-40C3-BB44-6E440278A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862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2B47-9ABD-4EAF-983C-5AA13B0EA628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363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5A152-EE51-4210-B65C-44D4EE1AD85F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95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7CB4D-7984-4B36-8C46-344511559F98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56414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80D91-9666-4AF6-A7B8-D97809F5B23C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068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E1256-E7A3-4B74-B591-89510A4F76C4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775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41" y="380200"/>
            <a:ext cx="8303040" cy="7099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9041" y="1270213"/>
            <a:ext cx="4132800" cy="51687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90080" y="1270213"/>
            <a:ext cx="4134240" cy="5168703"/>
          </a:xfrm>
        </p:spPr>
        <p:txBody>
          <a:bodyPr/>
          <a:lstStyle/>
          <a:p>
            <a:r>
              <a:rPr lang="en-US" smtClean="0"/>
              <a:t>Click icon to add online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4102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F30E4-89D2-45A2-AB5F-1927BAA64D82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06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48C2A2E4-CA50-4971-9563-695D52FAC55F}" type="datetime1">
              <a:rPr lang="en-US" smtClean="0">
                <a:solidFill>
                  <a:prstClr val="white">
                    <a:lumMod val="85000"/>
                  </a:prstClr>
                </a:solidFill>
              </a:rPr>
              <a:t>7/10/2016</a:t>
            </a:fld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16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1B9C0-C0C8-4199-9082-CE2EF9551F0D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402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2E7DD-2C57-4450-9F42-E3E802EA2ED5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044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DCF7AD-F539-487E-B6F2-22B5F040D150}" type="datetime1">
              <a:rPr lang="en-US" smtClean="0"/>
              <a:t>7/10/2016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65B861-FFF3-40C3-BB44-6E440278A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60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C2157-BA12-40AF-8556-035D7CE87893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743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024CE-0D6A-45EF-9DCC-C846C9F41476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458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A53A5-81E7-4FCB-AD68-CF30112725B0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780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A7ADE-ECD5-43A1-B208-EF89E9554224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160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BB6C3-999B-49AD-894D-209B56B10644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025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9FF15-3627-473B-9B74-BF4768692D3F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519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07AB6-DD45-45B5-9B76-3B9AFE8ACA06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965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467E3-8820-42BB-8322-0B0856C53AB0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74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F3B272CD-199C-409D-A947-227E4B4657A6}" type="datetime1">
              <a:rPr lang="en-US" smtClean="0">
                <a:solidFill>
                  <a:prstClr val="white">
                    <a:lumMod val="85000"/>
                  </a:prstClr>
                </a:solidFill>
              </a:rPr>
              <a:t>7/10/2016</a:t>
            </a:fld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8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2F7A2-4D60-4214-B2E0-6BCD52934523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217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6BD9-660E-4E03-A19E-6AB007419614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529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C84F0-56F9-4EC3-AD8E-DC5EB709C3E3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404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B59CA-9683-4F83-9DDA-C1FD64011FA4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82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30631-93C2-45BC-9733-A327B57CDAAF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051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227EE-F605-4A83-BC2A-2AE298648554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357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785F8-D511-43CF-90D6-823D33BD844F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15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A5014-6E67-4307-A2D1-B3F94348FA44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236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FE6C8-82FC-41A2-9707-45B3C0CA25FB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049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E9BF3-96D1-4584-A4E0-A9493E9BC778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21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5F453-6241-4ECD-B5CC-F7EE84C5D1AB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880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096DD1A0-8750-4394-880D-35CA96477AA4}" type="datetime1">
              <a:rPr lang="en-US" smtClean="0">
                <a:solidFill>
                  <a:prstClr val="white">
                    <a:lumMod val="85000"/>
                  </a:prstClr>
                </a:solidFill>
              </a:rPr>
              <a:t>7/10/2016</a:t>
            </a:fld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137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CC69742C-5ABD-4658-B3A7-A01E89EE6BA1}" type="datetime1">
              <a:rPr lang="en-US" smtClean="0">
                <a:solidFill>
                  <a:prstClr val="white">
                    <a:lumMod val="85000"/>
                  </a:prstClr>
                </a:solidFill>
              </a:rPr>
              <a:t>7/10/2016</a:t>
            </a:fld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963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473CB-AF5D-4459-812F-86BDBBCF9233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469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C0933-353F-410C-AB77-CD3B982CF52A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422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BB3DD-C50A-4AA5-AB08-687F38C2BFC2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659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FBD46-91BE-4B94-B181-AFE3D780F45F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379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AC460-8FD6-41B1-A4F5-83DA16C0F243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48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8AAAA-1902-408D-91C2-EC52B2CE7835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083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4001D-A00A-4F2A-AE6F-50C36DF718AE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388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B40C2-5A5A-48FC-BF22-ACAA94E530E8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286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C2464-8DBC-49FE-B240-55F6C244F652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558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E6891-0959-40C7-A389-7B7E4D27A926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665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93A6F-1F6F-42A3-8CB5-E50E49261BEF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689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898EE044-EC44-4D45-811C-8003DE5F86EB}" type="datetime1">
              <a:rPr lang="en-US" smtClean="0">
                <a:solidFill>
                  <a:prstClr val="white">
                    <a:lumMod val="85000"/>
                  </a:prstClr>
                </a:solidFill>
              </a:rPr>
              <a:t>7/10/2016</a:t>
            </a:fld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16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564ED-C2BD-4546-B747-D3F48AA46AB4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24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26D12-FA43-4BFB-901E-9947416D0A99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798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1E2BD-D20F-4594-B9CC-FE6E55FBC59F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753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2BAFA-2E16-4088-B0BB-3D11A0E4B8FA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0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54E7B-99A3-4BA1-A784-911F76A8D4EF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298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9D70A-ACCC-4E72-8489-66450BB293F3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563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7D0F0-DC06-4C2D-9E1D-67E786074189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226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C94D1-852E-4683-9774-537ED0DC69D1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830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33548-5FD8-44F4-8871-060EFB6BAB33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853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A68B9-CCD8-4A3C-A63E-4369068A0536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197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7E978-2EFC-4CFE-B26E-E6A2EB756563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644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DB55036B-9941-43FD-9506-74D1EA7CF307}" type="datetime1">
              <a:rPr lang="en-US" smtClean="0">
                <a:solidFill>
                  <a:prstClr val="white">
                    <a:lumMod val="85000"/>
                  </a:prstClr>
                </a:solidFill>
              </a:rPr>
              <a:t>7/10/2016</a:t>
            </a:fld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844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7CED9-7D2F-46A3-B31F-3306EF0DA928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411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1EAB8-A324-45B8-B527-AF8743AEDC50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47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DD5C0-92ED-47CB-8999-06E0F42D8083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635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6ED8B-CDE4-4E31-9E60-5EAD03AE7A88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908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F7468-6BCF-4906-A1CD-7F8E828F9846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655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B2A6B-C052-4E04-B1FF-704DB9EA8836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977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7798D-B219-4D6A-9C81-E97A86407908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487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8C32A-B54E-4D7D-8A96-901BF33012CE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925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5A487-A1B3-4C28-AFBD-9D285F7326BB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588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EFA55-18CB-4DCD-8CF2-7163B9F1E66C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302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6E254-A7D1-4F36-ACEA-170192F41547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26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E481FEFA-8F85-4A3A-9B27-9D38BEAFD6D7}" type="datetime1">
              <a:rPr lang="en-US" smtClean="0">
                <a:solidFill>
                  <a:prstClr val="white">
                    <a:lumMod val="85000"/>
                  </a:prstClr>
                </a:solidFill>
              </a:rPr>
              <a:t>7/10/2016</a:t>
            </a:fld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786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B04C9-F376-4AD3-ACB7-8A18FAD847D4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098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7412C-A2AC-4A8B-9172-B2A51EF8897B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944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74DD0-7F4B-4377-9370-F0A8F075C4D4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326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A9978-17FB-42CD-83F1-DDA8C27937BF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841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8E52F-55D7-4295-9D86-E3BC260B4BFB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900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379E8-3CA5-40AB-AC76-8A6F9AC69CDB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16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89389-4CA5-4C11-BDF6-6CFCF59AF64F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69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78377-4D50-459C-BE60-F5703644898E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769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4B3C4-4799-40E3-955C-D4B5F4E5E141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931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FD967-68E0-4599-94CA-C662D6910AB1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924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E12B7-F518-47E3-BF1F-45480F48C473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305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F80EE042-A463-46B3-9EBB-72FAF9FA4B6B}" type="datetime1">
              <a:rPr lang="en-US" smtClean="0">
                <a:solidFill>
                  <a:prstClr val="white">
                    <a:lumMod val="85000"/>
                  </a:prstClr>
                </a:solidFill>
              </a:rPr>
              <a:t>7/10/2016</a:t>
            </a:fld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600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7AF59-C682-45FE-B786-E4AE05A0E042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463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94CE1-8F67-4D75-A3F8-4F14BA50D628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09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23F15-573B-4EFE-B71E-4FC17112F706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494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637F5-C864-45A2-884B-4B00DC7B4B9A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068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185EC-6EAC-451B-8478-E63714236EDF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42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A9122-08B5-466C-991B-1F36043AC94C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158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DD886-7D98-4DF2-ACF4-6AFA0C3A15C4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831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7C819-F706-4424-88A0-D2A4530D8906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919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41A9B-1FAC-43BB-916D-E3B73353856C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297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2D7E0-5D3D-4FB9-AD08-B333861B7CEB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311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B8B83-81A3-46B4-8852-95083DE95455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758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6CBB57A4-E69E-46E6-B36B-00EC0F381E05}" type="datetime1">
              <a:rPr lang="en-US" smtClean="0">
                <a:solidFill>
                  <a:prstClr val="white">
                    <a:lumMod val="85000"/>
                  </a:prstClr>
                </a:solidFill>
              </a:rPr>
              <a:t>7/10/2016</a:t>
            </a:fld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448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64F3B-FA44-4FEA-81FB-A3CE793E7D27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949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52295-F144-4929-9C58-44F8D04155E5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0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563DD-2129-41DC-BB3A-0DCC561DEC7F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030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91AD2-EEB5-460F-9843-0267600D11E3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926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98266-1F01-4847-9658-1DDCA50D98C1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491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BDB0D-F4B4-47A5-A315-4FAFE0CC1DFE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325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9243F-ABF6-4332-BA80-5E0CECE742F4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347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B2ACC-E8C4-4433-8177-F330DB5FAECF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195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C58BD-A812-4A24-B351-6089B0FC0CAF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735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3A51C-A7FB-4021-BDA3-572264307D8C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823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932AA-F84B-48F7-9CC1-8761EE12C939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424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9DFBA3A2-7AC5-42E6-BD71-229025B1B6D8}" type="datetime1">
              <a:rPr lang="en-US" smtClean="0">
                <a:solidFill>
                  <a:prstClr val="white">
                    <a:lumMod val="85000"/>
                  </a:prstClr>
                </a:solidFill>
              </a:rPr>
              <a:t>7/10/2016</a:t>
            </a:fld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49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8065D-E646-4AA4-857D-8C04E2935987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066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B0922-18CE-40B7-8719-4162EDB93C38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04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911F7-D8FE-4083-ACAB-8ED85C6A041F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65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25409-11D6-4372-9F4A-E1C5BE7A7862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880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30BC2C9-A62F-496E-A059-D752CFFDEEE0}" type="datetime1">
              <a:rPr lang="en-US" smtClean="0"/>
              <a:t>7/10/2016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65B861-FFF3-40C3-BB44-6E440278A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755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A0B85-8EAA-425E-BB6A-482612D9F486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62107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FB2BD-3DA7-4661-9054-0BBAC2D4110D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606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730B9-1DDF-43DE-8A44-2D1700B30F20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62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A138F-F6B1-4F16-B59B-C1C5F2E69DE7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111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1A16A-76CF-4329-AF7B-252B6C39E22E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846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54C3A-AED8-4AF3-A75D-4568DD6DE8DB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13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C2FE5-B416-4D66-BF54-40128BBC7051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748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B523A-E241-4D1B-8004-1B2BF43BE2BE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3056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D38F0-94FD-4642-A068-732AC969AF37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243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B684C265-B7B7-49A9-8C69-09AB10FEF6E4}" type="datetime1">
              <a:rPr lang="en-US" smtClean="0">
                <a:solidFill>
                  <a:prstClr val="white">
                    <a:lumMod val="85000"/>
                  </a:prstClr>
                </a:solidFill>
              </a:rPr>
              <a:t>7/10/2016</a:t>
            </a:fld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587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22254-69E2-433B-9501-4AA59DF9F7B6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893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B5A31-1644-48CC-9EF6-71453A6CEC78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535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85AE7-69E7-4A82-9F3A-615ED569CED1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15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46750-0BCF-4004-84AB-EC6F3AE74D6D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875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3472D-9314-4B72-B17A-8D97A66D182D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609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3B4C78-0D74-4146-904A-8BAD4191324C}" type="datetime1">
              <a:rPr lang="en-US" smtClean="0"/>
              <a:t>7/10/2016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65B861-FFF3-40C3-BB44-6E440278A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56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8B289-379B-4F36-BFEC-150E6748CBCF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330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E78E6-FCCF-449A-BF1D-72E4DB694B14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1521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7A777-F7B3-4E58-B776-2A4E8A2C0FD6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013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FD350-2F2E-4192-B2E6-77D4F9441107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628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41" y="380200"/>
            <a:ext cx="8303040" cy="7099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9041" y="1270213"/>
            <a:ext cx="4132800" cy="51687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90080" y="1270213"/>
            <a:ext cx="4134240" cy="5168703"/>
          </a:xfrm>
        </p:spPr>
        <p:txBody>
          <a:bodyPr/>
          <a:lstStyle/>
          <a:p>
            <a:r>
              <a:rPr lang="en-US" smtClean="0"/>
              <a:t>Click icon to add online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3235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DF902-140B-4FC8-8EED-B56D031A24C3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766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A742CD5C-244D-4BBA-BC99-F78C97DEE188}" type="datetime1">
              <a:rPr lang="en-US" smtClean="0">
                <a:solidFill>
                  <a:prstClr val="white">
                    <a:lumMod val="85000"/>
                  </a:prstClr>
                </a:solidFill>
              </a:rPr>
              <a:t>7/10/2016</a:t>
            </a:fld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962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12142-D494-4D83-9E3A-94A0CDF1BAA0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999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96DEF-9E25-4135-85D4-BFDEFC703598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352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8D618-4048-4B89-B7C8-544F0107661E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571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854CCB-BDDD-44E1-90EA-D9B4076E0934}" type="datetime1">
              <a:rPr lang="en-US" smtClean="0"/>
              <a:t>7/10/2016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65B861-FFF3-40C3-BB44-6E440278A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34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1ADBE-8AFC-493F-8510-3E30FD0F9C55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9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20E8A-AF1E-4CB5-BDA4-04715546F621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144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11F68-157A-4554-8126-3366F77877A7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06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10340-D85C-4664-B69D-B0A337330300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3468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AADFC-C62C-4567-9FC7-B2453555F36E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147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E41F5-6B41-436D-AA26-298047E97289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105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41" y="380200"/>
            <a:ext cx="8303040" cy="7099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9041" y="1270213"/>
            <a:ext cx="4132800" cy="51687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90080" y="1270213"/>
            <a:ext cx="4134240" cy="5168703"/>
          </a:xfrm>
        </p:spPr>
        <p:txBody>
          <a:bodyPr/>
          <a:lstStyle/>
          <a:p>
            <a:r>
              <a:rPr lang="en-US" smtClean="0"/>
              <a:t>Click icon to add online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30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F9E26-42CC-479F-94C6-B318E8776CA3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276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2CE95850-D2FD-440E-9649-2E3B938CBAFA}" type="datetime1">
              <a:rPr lang="en-US" smtClean="0">
                <a:solidFill>
                  <a:prstClr val="white">
                    <a:lumMod val="85000"/>
                  </a:prstClr>
                </a:solidFill>
              </a:rPr>
              <a:t>7/10/2016</a:t>
            </a:fld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75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678C5-ED96-4F14-88CC-BD0C4B96BADD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205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1C9A13-3D97-4052-B263-1CE32AC7B6EF}" type="datetime1">
              <a:rPr lang="en-US" smtClean="0"/>
              <a:t>7/10/2016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65B861-FFF3-40C3-BB44-6E440278A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195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42B39-14AC-4C23-B5FD-8E182875A13B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614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F3BF4-9A90-4FD0-8DBA-7C1FA57C4A6F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936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1AD31-8F49-4456-8D04-312B2CEACD50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591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0E501-2F43-468F-90CF-E32CCE6A9477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CF83D-34BA-4453-829F-C221A162F223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68CA5-5000-4107-911F-AA1F79D029D9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1961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1B9D4-546B-4FAF-BB25-9DB720F7CC79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618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734E9-44FC-4A6C-981B-4384E433D1D7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740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41" y="380200"/>
            <a:ext cx="8303040" cy="7099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9041" y="1270213"/>
            <a:ext cx="4132800" cy="51687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90080" y="1270213"/>
            <a:ext cx="4134240" cy="5168703"/>
          </a:xfrm>
        </p:spPr>
        <p:txBody>
          <a:bodyPr/>
          <a:lstStyle/>
          <a:p>
            <a:r>
              <a:rPr lang="en-US" smtClean="0"/>
              <a:t>Click icon to add online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438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B8D91-38D1-4139-A3C5-103A1334C959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407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215EA6-5D68-4A15-9F07-0DA3B905C222}" type="datetime1">
              <a:rPr lang="en-US" smtClean="0"/>
              <a:t>7/10/2016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65B861-FFF3-40C3-BB44-6E440278A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6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9AFF5C10-AFE8-43BD-A911-9C1D560A3F79}" type="datetime1">
              <a:rPr lang="en-US" smtClean="0">
                <a:solidFill>
                  <a:prstClr val="white">
                    <a:lumMod val="85000"/>
                  </a:prstClr>
                </a:solidFill>
              </a:rPr>
              <a:t>7/10/2016</a:t>
            </a:fld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276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5CAD3-0241-4F72-AC72-3BB1834932CF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983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460F0-751E-4CFC-889C-3796586BA988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69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57951-8BCE-4313-978F-E77040E1560A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491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908E2-1B7A-40BD-84EA-54793EBD150F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190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12D2F-EFD0-4AFD-A603-D815CCE987BF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430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15514-24BF-4443-80AE-13BC3CE21825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619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A2C7C-19D4-4524-B8DD-92AB56836371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83743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FBD28-AD17-4D70-AE25-A88E430FDC55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612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29CDE-CC70-40D9-897E-635BA9726D21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477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820850-7267-4648-9F99-13BD750B2C98}" type="datetime1">
              <a:rPr lang="en-US" smtClean="0"/>
              <a:t>7/10/2016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65B861-FFF3-40C3-BB44-6E440278A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774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41" y="380200"/>
            <a:ext cx="8303040" cy="7099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9041" y="1270213"/>
            <a:ext cx="4132800" cy="51687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90080" y="1270213"/>
            <a:ext cx="4134240" cy="5168703"/>
          </a:xfrm>
        </p:spPr>
        <p:txBody>
          <a:bodyPr/>
          <a:lstStyle/>
          <a:p>
            <a:r>
              <a:rPr lang="en-US" smtClean="0"/>
              <a:t>Click icon to add online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708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E2A5B-118E-4250-8F9D-EC6232978841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495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D40142CC-EDAC-4D54-AA8F-4A1703B0E42D}" type="datetime1">
              <a:rPr lang="en-US" smtClean="0">
                <a:solidFill>
                  <a:prstClr val="white">
                    <a:lumMod val="85000"/>
                  </a:prstClr>
                </a:solidFill>
              </a:rPr>
              <a:t>7/10/2016</a:t>
            </a:fld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676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C8546-FAAA-431E-9C92-D687AEE839B8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27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C9ABF-DD32-4EA8-B3F6-BA1FF21871C0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132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51487-3D03-49B3-87D8-87011CC4518B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211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5DA5F-E9D0-4DA6-819D-B2B76288E31B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298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29B04-2C6D-45B7-9F27-ABE376CFD05A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192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93905-D534-4B72-AE5B-DE4DB81483DD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531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11845-5FEB-4887-AD4E-BE8BD7FA9EEE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660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9B8FD9-1D0E-4362-9A92-93880A28A535}" type="datetime1">
              <a:rPr lang="en-US" smtClean="0"/>
              <a:t>7/10/2016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65B861-FFF3-40C3-BB44-6E440278A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20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E5666-2E0F-4BFE-9566-65BC2FECA14E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320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DA0BE-C20C-4A61-8845-49148F36179C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93704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E2320-464C-42A9-9209-F3430428A813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021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2B9AFC78-328C-4F87-AC7E-AAC8F019AE87}" type="datetime1">
              <a:rPr lang="en-US" smtClean="0">
                <a:solidFill>
                  <a:prstClr val="white">
                    <a:lumMod val="85000"/>
                  </a:prstClr>
                </a:solidFill>
              </a:rPr>
              <a:t>7/10/2016</a:t>
            </a:fld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15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C05A2-A811-4053-A888-B0A1FBBE67D5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030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BF7E6-6BB3-4FC7-8BAF-9A6BFDD64015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207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F7104-8963-4048-8547-EFA1E3E44966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796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1528D-19AB-4B6C-937F-960C214FA9E9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790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31452-9FB9-4292-AD9C-3878417265D4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495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1598E-42FB-4C73-9176-A780EDCD6D5A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919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FA8A21-CC02-4A9A-81D3-40F2ABA6AD2D}" type="datetime1">
              <a:rPr lang="en-US" smtClean="0"/>
              <a:t>7/10/2016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65B861-FFF3-40C3-BB44-6E440278A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956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D00CF-393D-4DE7-82F0-E857CB4FF533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98462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29C01-4A66-46FC-81D9-E39994596E55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007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FD2F5-D850-425D-A6E0-AAAA36FB3D75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558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041" y="380200"/>
            <a:ext cx="8303040" cy="70999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9041" y="1270213"/>
            <a:ext cx="4132800" cy="51687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90080" y="1270213"/>
            <a:ext cx="4134240" cy="5168703"/>
          </a:xfrm>
        </p:spPr>
        <p:txBody>
          <a:bodyPr/>
          <a:lstStyle/>
          <a:p>
            <a:r>
              <a:rPr lang="en-US" smtClean="0"/>
              <a:t>Click icon to add online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9408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4C55A-8F88-46E5-B432-EB446A376AC8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04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FC76E6B3-8B44-4614-BDAD-F8FB9C4F57C6}" type="datetime1">
              <a:rPr lang="en-US" smtClean="0">
                <a:solidFill>
                  <a:prstClr val="white">
                    <a:lumMod val="85000"/>
                  </a:prstClr>
                </a:solidFill>
              </a:rPr>
              <a:t>7/10/2016</a:t>
            </a:fld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424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895B3-1766-4691-9D78-277FDB52CE06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65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BC225-CAE0-429B-8C11-058E64C07118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023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83EFE-1F52-48FC-9B24-F8D6053B7E86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003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9B00E-B04C-456E-B24B-431FAF305730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324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9.xml"/><Relationship Id="rId3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78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3.xml"/><Relationship Id="rId1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80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9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5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.xml"/><Relationship Id="rId3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200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5.xml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11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198.xml"/><Relationship Id="rId10" Type="http://schemas.openxmlformats.org/officeDocument/2006/relationships/slideLayout" Target="../slideLayouts/slideLayout203.xml"/><Relationship Id="rId4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20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fld id="{F6DC84A0-F172-46C7-AB22-FF19DC43D839}" type="datetime1">
              <a:rPr lang="en-US" smtClean="0"/>
              <a:t>7/10/2016</a:t>
            </a:fld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fld id="{7E65B861-FFF3-40C3-BB44-6E440278AF8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2238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2109F568-39AB-429F-AD1F-FF26C7431E65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 smtClean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2651A289-BEF2-FC49-AB93-B19BD27FB587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8851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162BCDA6-DC7A-4F23-9A7E-4EE4BF04A8F6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 smtClean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2651A289-BEF2-FC49-AB93-B19BD27FB587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0674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DAA6A5AF-E7BE-4556-9319-ADF40C79F0D6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 smtClean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2651A289-BEF2-FC49-AB93-B19BD27FB587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6648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1ED09C10-053C-4851-977D-A189F8F511A8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 smtClean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2651A289-BEF2-FC49-AB93-B19BD27FB587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7077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16BFDAC9-67EB-4085-8196-87EDB50EAB78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 smtClean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2651A289-BEF2-FC49-AB93-B19BD27FB587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2020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5A3A8604-F77A-4555-956A-1F1BC3910BED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 smtClean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2651A289-BEF2-FC49-AB93-B19BD27FB587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840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3C356851-36A4-4995-9068-AC22C72D4EC4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 smtClean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2651A289-BEF2-FC49-AB93-B19BD27FB587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614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59F22407-069A-4005-A8A3-536B1A727EFE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 smtClean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2651A289-BEF2-FC49-AB93-B19BD27FB587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1922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0351BEF3-F252-44E0-B534-C04258A1CE85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 smtClean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2651A289-BEF2-FC49-AB93-B19BD27FB587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7190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D56BC5A5-CAA3-4CF3-B2B4-5857FD33CD42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b="1" dirty="0" smtClean="0">
              <a:solidFill>
                <a:prstClr val="white">
                  <a:lumMod val="50000"/>
                </a:prstClr>
              </a:solidFill>
              <a:latin typeface="Arial Narrow" pitchFamily="-112" charset="0"/>
              <a:ea typeface="ＭＳ Ｐゴシック" pitchFamily="-112" charset="-128"/>
              <a:cs typeface="ＭＳ Ｐゴシック" pitchFamily="-112" charset="-128"/>
              <a:sym typeface="Symbol" pitchFamily="-112" charset="2"/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2651A289-BEF2-FC49-AB93-B19BD27FB587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890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FD9201E7-9840-4087-8E6E-FDC17CF1574B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b="1" dirty="0" smtClean="0">
              <a:solidFill>
                <a:prstClr val="white">
                  <a:lumMod val="50000"/>
                </a:prstClr>
              </a:solidFill>
              <a:latin typeface="Arial Narrow" pitchFamily="-112" charset="0"/>
              <a:ea typeface="ＭＳ Ｐゴシック" pitchFamily="-112" charset="-128"/>
              <a:cs typeface="ＭＳ Ｐゴシック" pitchFamily="-112" charset="-128"/>
              <a:sym typeface="Symbol" pitchFamily="-112" charset="2"/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2651A289-BEF2-FC49-AB93-B19BD27FB587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491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1A1C3D7F-7017-48E2-9F6D-C36CDF801EA1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b="1" dirty="0" smtClean="0">
              <a:solidFill>
                <a:prstClr val="white">
                  <a:lumMod val="50000"/>
                </a:prstClr>
              </a:solidFill>
              <a:latin typeface="Arial Narrow" pitchFamily="-112" charset="0"/>
              <a:ea typeface="ＭＳ Ｐゴシック" pitchFamily="-112" charset="-128"/>
              <a:cs typeface="ＭＳ Ｐゴシック" pitchFamily="-112" charset="-128"/>
              <a:sym typeface="Symbol" pitchFamily="-112" charset="2"/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2651A289-BEF2-FC49-AB93-B19BD27FB587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607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296BE262-5333-4EBC-92AD-860B958E4C9F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b="1" dirty="0" smtClean="0">
              <a:solidFill>
                <a:prstClr val="white">
                  <a:lumMod val="50000"/>
                </a:prstClr>
              </a:solidFill>
              <a:latin typeface="Arial Narrow" pitchFamily="-112" charset="0"/>
              <a:ea typeface="ＭＳ Ｐゴシック" pitchFamily="-112" charset="-128"/>
              <a:cs typeface="ＭＳ Ｐゴシック" pitchFamily="-112" charset="-128"/>
              <a:sym typeface="Symbol" pitchFamily="-112" charset="2"/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2651A289-BEF2-FC49-AB93-B19BD27FB587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5864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15248AB7-154D-4466-BF98-23BAFA068E6F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b="1" dirty="0" smtClean="0">
              <a:solidFill>
                <a:prstClr val="white">
                  <a:lumMod val="50000"/>
                </a:prstClr>
              </a:solidFill>
              <a:latin typeface="Arial Narrow" pitchFamily="-112" charset="0"/>
              <a:ea typeface="ＭＳ Ｐゴシック" pitchFamily="-112" charset="-128"/>
              <a:cs typeface="ＭＳ Ｐゴシック" pitchFamily="-112" charset="-128"/>
              <a:sym typeface="Symbol" pitchFamily="-112" charset="2"/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2651A289-BEF2-FC49-AB93-B19BD27FB587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51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225BD0FB-03B8-4298-AB24-9EE32A9B0EA0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b="1" dirty="0" smtClean="0">
              <a:solidFill>
                <a:prstClr val="white">
                  <a:lumMod val="50000"/>
                </a:prstClr>
              </a:solidFill>
              <a:latin typeface="Arial Narrow" pitchFamily="-112" charset="0"/>
              <a:ea typeface="ＭＳ Ｐゴシック" pitchFamily="-112" charset="-128"/>
              <a:cs typeface="ＭＳ Ｐゴシック" pitchFamily="-112" charset="-128"/>
              <a:sym typeface="Symbol" pitchFamily="-112" charset="2"/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2651A289-BEF2-FC49-AB93-B19BD27FB587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4023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C9980AF9-4A84-4E99-8B48-D7C915074095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b="1" dirty="0" smtClean="0">
              <a:solidFill>
                <a:prstClr val="white">
                  <a:lumMod val="50000"/>
                </a:prstClr>
              </a:solidFill>
              <a:latin typeface="Arial Narrow" pitchFamily="-112" charset="0"/>
              <a:ea typeface="ＭＳ Ｐゴシック" pitchFamily="-112" charset="-128"/>
              <a:cs typeface="ＭＳ Ｐゴシック" pitchFamily="-112" charset="-128"/>
              <a:sym typeface="Symbol" pitchFamily="-112" charset="2"/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2651A289-BEF2-FC49-AB93-B19BD27FB587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413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5C80E170-2004-4E7A-84A3-F7920C58ACB7}" type="datetime1">
              <a:rPr lang="en-US" smtClean="0">
                <a:solidFill>
                  <a:prstClr val="black"/>
                </a:solidFill>
              </a:rPr>
              <a:t>7/10/2016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b="1" dirty="0" smtClean="0">
              <a:solidFill>
                <a:prstClr val="white">
                  <a:lumMod val="50000"/>
                </a:prstClr>
              </a:solidFill>
              <a:latin typeface="Arial Narrow" pitchFamily="-112" charset="0"/>
              <a:ea typeface="ＭＳ Ｐゴシック" pitchFamily="-112" charset="-128"/>
              <a:cs typeface="ＭＳ Ｐゴシック" pitchFamily="-112" charset="-128"/>
              <a:sym typeface="Symbol" pitchFamily="-112" charset="2"/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2651A289-BEF2-FC49-AB93-B19BD27FB587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305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microsoft.com/office/2007/relationships/media" Target="../media/media2.mp3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audio" Target="../media/media1.mp3"/><Relationship Id="rId16" Type="http://schemas.openxmlformats.org/officeDocument/2006/relationships/image" Target="../media/image40.png"/><Relationship Id="rId1" Type="http://schemas.microsoft.com/office/2007/relationships/media" Target="../media/media1.mp3"/><Relationship Id="rId6" Type="http://schemas.openxmlformats.org/officeDocument/2006/relationships/notesSlide" Target="../notesSlides/notesSlide36.xml"/><Relationship Id="rId11" Type="http://schemas.openxmlformats.org/officeDocument/2006/relationships/image" Target="../media/image35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audio" Target="../media/media2.mp3"/><Relationship Id="rId9" Type="http://schemas.openxmlformats.org/officeDocument/2006/relationships/image" Target="../media/image33.jpeg"/><Relationship Id="rId1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microsoft.com/office/2007/relationships/media" Target="../media/media2.mp3"/><Relationship Id="rId7" Type="http://schemas.openxmlformats.org/officeDocument/2006/relationships/image" Target="../media/image44.jpeg"/><Relationship Id="rId12" Type="http://schemas.openxmlformats.org/officeDocument/2006/relationships/image" Target="../media/image4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38.xml"/><Relationship Id="rId11" Type="http://schemas.openxmlformats.org/officeDocument/2006/relationships/image" Target="../media/image41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7.png"/><Relationship Id="rId4" Type="http://schemas.openxmlformats.org/officeDocument/2006/relationships/audio" Target="../media/media2.mp3"/><Relationship Id="rId9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13" Type="http://schemas.openxmlformats.org/officeDocument/2006/relationships/image" Target="../media/image43.png"/><Relationship Id="rId3" Type="http://schemas.microsoft.com/office/2007/relationships/media" Target="../media/media2.mp3"/><Relationship Id="rId7" Type="http://schemas.openxmlformats.org/officeDocument/2006/relationships/image" Target="../media/image45.png"/><Relationship Id="rId12" Type="http://schemas.openxmlformats.org/officeDocument/2006/relationships/image" Target="../media/image4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39.xml"/><Relationship Id="rId11" Type="http://schemas.openxmlformats.org/officeDocument/2006/relationships/image" Target="../media/image3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6.png"/><Relationship Id="rId4" Type="http://schemas.openxmlformats.org/officeDocument/2006/relationships/audio" Target="../media/media2.mp3"/><Relationship Id="rId9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microsoft.com/office/2007/relationships/media" Target="../media/media2.mp3"/><Relationship Id="rId7" Type="http://schemas.openxmlformats.org/officeDocument/2006/relationships/image" Target="../media/image47.jp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audio" Target="../media/media1.mp3"/><Relationship Id="rId16" Type="http://schemas.openxmlformats.org/officeDocument/2006/relationships/image" Target="../media/image40.png"/><Relationship Id="rId1" Type="http://schemas.microsoft.com/office/2007/relationships/media" Target="../media/media1.mp3"/><Relationship Id="rId6" Type="http://schemas.openxmlformats.org/officeDocument/2006/relationships/notesSlide" Target="../notesSlides/notesSlide40.xml"/><Relationship Id="rId11" Type="http://schemas.openxmlformats.org/officeDocument/2006/relationships/image" Target="../media/image35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39.png"/><Relationship Id="rId10" Type="http://schemas.openxmlformats.org/officeDocument/2006/relationships/image" Target="../media/image50.jpg"/><Relationship Id="rId19" Type="http://schemas.openxmlformats.org/officeDocument/2006/relationships/image" Target="../media/image43.png"/><Relationship Id="rId4" Type="http://schemas.openxmlformats.org/officeDocument/2006/relationships/audio" Target="../media/media2.mp3"/><Relationship Id="rId9" Type="http://schemas.openxmlformats.org/officeDocument/2006/relationships/image" Target="../media/image49.jpg"/><Relationship Id="rId1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D:\my_documents\santol\Dropbox\2015_iccv_vqa\presentations\20151009_ICCV_Spotlight\vqa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335" y="333203"/>
            <a:ext cx="6608889" cy="205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553362" y="3997642"/>
            <a:ext cx="1601304" cy="2191765"/>
            <a:chOff x="5138183" y="4076393"/>
            <a:chExt cx="1601304" cy="219176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39286" y="4076393"/>
              <a:ext cx="1600200" cy="16002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138183" y="5683383"/>
              <a:ext cx="16013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</a:rPr>
                <a:t>Dhruv Batra</a:t>
              </a:r>
              <a:r>
                <a:rPr lang="en-US" sz="1600" dirty="0">
                  <a:latin typeface="Calibri" panose="020F0502020204030204" pitchFamily="34" charset="0"/>
                </a:rPr>
                <a:t/>
              </a:r>
              <a:br>
                <a:rPr lang="en-US" sz="1600" dirty="0">
                  <a:latin typeface="Calibri" panose="020F0502020204030204" pitchFamily="34" charset="0"/>
                </a:rPr>
              </a:br>
              <a:r>
                <a:rPr lang="en-US" sz="1600" dirty="0" smtClean="0">
                  <a:latin typeface="Calibri" panose="020F0502020204030204" pitchFamily="34" charset="0"/>
                </a:rPr>
                <a:t>(Virginia Tech)</a:t>
              </a:r>
              <a:endParaRPr lang="en-US" sz="16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439867" y="3995928"/>
            <a:ext cx="2271726" cy="2191765"/>
            <a:chOff x="2361295" y="4076393"/>
            <a:chExt cx="2271726" cy="219176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/>
            <a:srcRect b="20707"/>
            <a:stretch/>
          </p:blipFill>
          <p:spPr>
            <a:xfrm>
              <a:off x="2711354" y="4076393"/>
              <a:ext cx="1516222" cy="16002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361295" y="5683383"/>
              <a:ext cx="22717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</a:rPr>
                <a:t>Larry </a:t>
              </a:r>
              <a:r>
                <a:rPr lang="en-US" sz="1600" dirty="0" err="1" smtClean="0">
                  <a:latin typeface="Calibri" panose="020F0502020204030204" pitchFamily="34" charset="0"/>
                </a:rPr>
                <a:t>Zitnick</a:t>
              </a:r>
              <a:r>
                <a:rPr lang="en-US" sz="1600" dirty="0" smtClean="0">
                  <a:latin typeface="Calibri" panose="020F0502020204030204" pitchFamily="34" charset="0"/>
                </a:rPr>
                <a:t/>
              </a:r>
              <a:br>
                <a:rPr lang="en-US" sz="1600" dirty="0" smtClean="0">
                  <a:latin typeface="Calibri" panose="020F0502020204030204" pitchFamily="34" charset="0"/>
                </a:rPr>
              </a:br>
              <a:r>
                <a:rPr lang="en-US" sz="1600" dirty="0" smtClean="0">
                  <a:latin typeface="Calibri" panose="020F0502020204030204" pitchFamily="34" charset="0"/>
                </a:rPr>
                <a:t>(Facebook AI Research)</a:t>
              </a:r>
              <a:endParaRPr lang="en-US" sz="16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354684" y="3995928"/>
            <a:ext cx="1633965" cy="2184976"/>
            <a:chOff x="7400719" y="4083182"/>
            <a:chExt cx="1633965" cy="218497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34484" y="4083182"/>
              <a:ext cx="1600200" cy="16002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7400719" y="5683383"/>
              <a:ext cx="16013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</a:rPr>
                <a:t>Devi Parikh</a:t>
              </a:r>
              <a:br>
                <a:rPr lang="en-US" sz="1600" dirty="0" smtClean="0">
                  <a:latin typeface="Calibri" panose="020F0502020204030204" pitchFamily="34" charset="0"/>
                </a:rPr>
              </a:br>
              <a:r>
                <a:rPr lang="en-US" sz="1600" dirty="0" smtClean="0">
                  <a:latin typeface="Calibri" panose="020F0502020204030204" pitchFamily="34" charset="0"/>
                </a:rPr>
                <a:t>(Virginia Tech)</a:t>
              </a:r>
              <a:endParaRPr lang="en-US" sz="16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636005" y="3995928"/>
            <a:ext cx="2058519" cy="2209725"/>
            <a:chOff x="2390631" y="1299623"/>
            <a:chExt cx="2058519" cy="2209725"/>
          </a:xfrm>
        </p:grpSpPr>
        <p:sp>
          <p:nvSpPr>
            <p:cNvPr id="18" name="TextBox 17"/>
            <p:cNvSpPr txBox="1"/>
            <p:nvPr/>
          </p:nvSpPr>
          <p:spPr>
            <a:xfrm>
              <a:off x="2390631" y="2924573"/>
              <a:ext cx="20585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</a:rPr>
                <a:t>Stanislaw </a:t>
              </a:r>
              <a:r>
                <a:rPr lang="en-US" sz="1600" dirty="0" err="1" smtClean="0">
                  <a:latin typeface="Calibri" panose="020F0502020204030204" pitchFamily="34" charset="0"/>
                </a:rPr>
                <a:t>Antol</a:t>
              </a:r>
              <a:r>
                <a:rPr lang="en-US" sz="1600" dirty="0">
                  <a:latin typeface="Calibri" panose="020F0502020204030204" pitchFamily="34" charset="0"/>
                </a:rPr>
                <a:t/>
              </a:r>
              <a:br>
                <a:rPr lang="en-US" sz="1600" dirty="0">
                  <a:latin typeface="Calibri" panose="020F0502020204030204" pitchFamily="34" charset="0"/>
                </a:rPr>
              </a:br>
              <a:r>
                <a:rPr lang="en-US" sz="1600" dirty="0" smtClean="0">
                  <a:latin typeface="Calibri" panose="020F0502020204030204" pitchFamily="34" charset="0"/>
                </a:rPr>
                <a:t>(Virginia Tech)</a:t>
              </a:r>
              <a:endParaRPr lang="en-US" sz="1600" dirty="0">
                <a:latin typeface="Calibri" panose="020F0502020204030204" pitchFamily="34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11354" y="1299623"/>
              <a:ext cx="1600200" cy="160020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-38307" y="3995200"/>
            <a:ext cx="2137733" cy="2187387"/>
            <a:chOff x="2" y="1297211"/>
            <a:chExt cx="2137733" cy="2187387"/>
          </a:xfrm>
        </p:grpSpPr>
        <p:sp>
          <p:nvSpPr>
            <p:cNvPr id="21" name="TextBox 20"/>
            <p:cNvSpPr txBox="1"/>
            <p:nvPr/>
          </p:nvSpPr>
          <p:spPr>
            <a:xfrm>
              <a:off x="2" y="2899823"/>
              <a:ext cx="21377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" panose="020F0502020204030204" pitchFamily="34" charset="0"/>
                </a:rPr>
                <a:t>Aishwarya Agrawal</a:t>
              </a:r>
              <a:r>
                <a:rPr lang="en-US" sz="1600" dirty="0">
                  <a:latin typeface="Calibri" panose="020F0502020204030204" pitchFamily="34" charset="0"/>
                </a:rPr>
                <a:t/>
              </a:r>
              <a:br>
                <a:rPr lang="en-US" sz="1600" dirty="0">
                  <a:latin typeface="Calibri" panose="020F0502020204030204" pitchFamily="34" charset="0"/>
                </a:rPr>
              </a:br>
              <a:r>
                <a:rPr lang="en-US" sz="1600" dirty="0" smtClean="0">
                  <a:latin typeface="Calibri" panose="020F0502020204030204" pitchFamily="34" charset="0"/>
                </a:rPr>
                <a:t>(Virginia Tech)</a:t>
              </a:r>
              <a:endParaRPr lang="en-US" sz="1600" dirty="0">
                <a:latin typeface="Calibri" panose="020F0502020204030204" pitchFamily="34" charset="0"/>
              </a:endParaRPr>
            </a:p>
          </p:txBody>
        </p:sp>
        <p:pic>
          <p:nvPicPr>
            <p:cNvPr id="22" name="Picture 21" descr="CVMLP.jp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30" y="1297211"/>
              <a:ext cx="1291002" cy="160020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0" y="2758877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latin typeface="Calibri" panose="020F0502020204030204" pitchFamily="34" charset="0"/>
              </a:rPr>
              <a:t>Overview of Challenge </a:t>
            </a:r>
            <a:endParaRPr lang="en-US" sz="5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22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VQA Task</a:t>
            </a:r>
            <a:endParaRPr lang="en-US" dirty="0"/>
          </a:p>
        </p:txBody>
      </p:sp>
      <p:pic>
        <p:nvPicPr>
          <p:cNvPr id="24" name="Picture 2" descr="https://vqa.cloudcv.org/vqa/data/mscoco/images/train2014/COCO_train2014_0000003379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68" y="1797401"/>
            <a:ext cx="3131561" cy="2016003"/>
          </a:xfrm>
          <a:prstGeom prst="rect">
            <a:avLst/>
          </a:prstGeom>
          <a:noFill/>
          <a:ln w="25400">
            <a:solidFill>
              <a:sysClr val="windowText" lastClr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304868" y="4051965"/>
            <a:ext cx="3131629" cy="769441"/>
          </a:xfrm>
          <a:prstGeom prst="rect">
            <a:avLst/>
          </a:prstGeom>
          <a:noFill/>
          <a:ln w="25400">
            <a:solidFill>
              <a:sysClr val="windowText" lastClr="0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What is the mustache made of?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18724" y="3438539"/>
            <a:ext cx="1572876" cy="544538"/>
          </a:xfrm>
          <a:prstGeom prst="rect">
            <a:avLst/>
          </a:prstGeom>
          <a:noFill/>
          <a:ln w="25400">
            <a:solidFill>
              <a:sysClr val="windowText" lastClr="0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bananas</a:t>
            </a:r>
          </a:p>
        </p:txBody>
      </p:sp>
      <p:cxnSp>
        <p:nvCxnSpPr>
          <p:cNvPr id="27" name="Straight Arrow Connector 26"/>
          <p:cNvCxnSpPr>
            <a:stCxn id="25" idx="3"/>
            <a:endCxn id="29" idx="1"/>
          </p:cNvCxnSpPr>
          <p:nvPr/>
        </p:nvCxnSpPr>
        <p:spPr>
          <a:xfrm flipV="1">
            <a:off x="3436497" y="3703347"/>
            <a:ext cx="822657" cy="733339"/>
          </a:xfrm>
          <a:prstGeom prst="straightConnector1">
            <a:avLst/>
          </a:prstGeom>
          <a:noFill/>
          <a:ln w="50800" cap="flat" cmpd="sng" algn="ctr">
            <a:solidFill>
              <a:srgbClr val="5B9BD5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28" name="Straight Arrow Connector 27"/>
          <p:cNvCxnSpPr>
            <a:stCxn id="29" idx="3"/>
            <a:endCxn id="26" idx="1"/>
          </p:cNvCxnSpPr>
          <p:nvPr/>
        </p:nvCxnSpPr>
        <p:spPr>
          <a:xfrm>
            <a:off x="6595999" y="3703348"/>
            <a:ext cx="822725" cy="7461"/>
          </a:xfrm>
          <a:prstGeom prst="straightConnector1">
            <a:avLst/>
          </a:prstGeom>
          <a:noFill/>
          <a:ln w="50800" cap="flat" cmpd="sng" algn="ctr">
            <a:solidFill>
              <a:srgbClr val="5B9BD5"/>
            </a:solidFill>
            <a:prstDash val="solid"/>
            <a:miter lim="800000"/>
            <a:tailEnd type="arrow"/>
          </a:ln>
          <a:effectLst/>
        </p:spPr>
      </p:cxnSp>
      <p:sp>
        <p:nvSpPr>
          <p:cNvPr id="29" name="Rounded Rectangle 28"/>
          <p:cNvSpPr/>
          <p:nvPr/>
        </p:nvSpPr>
        <p:spPr>
          <a:xfrm>
            <a:off x="4259154" y="3147011"/>
            <a:ext cx="2336845" cy="1112672"/>
          </a:xfrm>
          <a:prstGeom prst="roundRect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13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AI System</a:t>
            </a:r>
          </a:p>
        </p:txBody>
      </p:sp>
      <p:cxnSp>
        <p:nvCxnSpPr>
          <p:cNvPr id="30" name="Straight Arrow Connector 29"/>
          <p:cNvCxnSpPr>
            <a:stCxn id="24" idx="3"/>
            <a:endCxn id="29" idx="1"/>
          </p:cNvCxnSpPr>
          <p:nvPr/>
        </p:nvCxnSpPr>
        <p:spPr>
          <a:xfrm>
            <a:off x="3436429" y="2805403"/>
            <a:ext cx="822725" cy="897944"/>
          </a:xfrm>
          <a:prstGeom prst="straightConnector1">
            <a:avLst/>
          </a:prstGeom>
          <a:noFill/>
          <a:ln w="50800" cap="flat" cmpd="sng" algn="ctr">
            <a:solidFill>
              <a:srgbClr val="5B9BD5"/>
            </a:solidFill>
            <a:prstDash val="solid"/>
            <a:miter lim="800000"/>
            <a:tailEnd type="arrow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B861-FFF3-40C3-BB44-6E440278AF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6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4007" y="600075"/>
            <a:ext cx="914400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cs typeface="Times New Roman" panose="02020603050405020304" pitchFamily="18" charset="0"/>
              </a:rPr>
              <a:t>R</a:t>
            </a:r>
            <a:r>
              <a:rPr lang="en-US" sz="3200" dirty="0" smtClean="0">
                <a:cs typeface="Times New Roman" panose="02020603050405020304" pitchFamily="18" charset="0"/>
              </a:rPr>
              <a:t>eal images (from COCO)</a:t>
            </a:r>
            <a:endParaRPr lang="en-US" sz="2800" dirty="0"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67444" y="1608540"/>
            <a:ext cx="7242048" cy="3373374"/>
            <a:chOff x="731520" y="1198626"/>
            <a:chExt cx="7242048" cy="3373374"/>
          </a:xfrm>
        </p:grpSpPr>
        <p:pic>
          <p:nvPicPr>
            <p:cNvPr id="8" name="Picture 7" descr="An image from the MS COCO dataset.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20" y="1198626"/>
              <a:ext cx="2483195" cy="155448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7" descr="An image from the MS COCO dataset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0965" y="3015234"/>
              <a:ext cx="2072640" cy="155448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9" descr="An image from the MS COCO dataset.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3145" y="3017520"/>
              <a:ext cx="2072640" cy="155448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1" descr="An image from the MS COCO dataset.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8315" y="1198626"/>
              <a:ext cx="1035284" cy="155448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s://vision.ece.vt.edu/data/mscoco/images/train2014/COCO_train2014_000000443667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20" y="3017520"/>
              <a:ext cx="2329905" cy="155448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https://vision.ece.vt.edu/data/mscoco/images/train2014/COCO_train2014_000000000684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9088" y="1198626"/>
              <a:ext cx="1554480" cy="155448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https://vision.ece.vt.edu/data/mscoco/images/train2014/COCO_train2014_000000000036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7199" y="1198626"/>
              <a:ext cx="1168288" cy="155448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TextBox 22"/>
          <p:cNvSpPr txBox="1"/>
          <p:nvPr/>
        </p:nvSpPr>
        <p:spPr>
          <a:xfrm>
            <a:off x="708472" y="5486401"/>
            <a:ext cx="7795071" cy="492443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300" dirty="0" err="1">
                <a:latin typeface="Lucida Sans"/>
                <a:cs typeface="Times New Roman" panose="02020603050405020304" pitchFamily="18" charset="0"/>
              </a:rPr>
              <a:t>Tsung</a:t>
            </a:r>
            <a:r>
              <a:rPr lang="en-US" sz="1300" dirty="0">
                <a:latin typeface="Lucida Sans"/>
                <a:cs typeface="Times New Roman" panose="02020603050405020304" pitchFamily="18" charset="0"/>
              </a:rPr>
              <a:t>-Yi Lin </a:t>
            </a:r>
            <a:r>
              <a:rPr lang="en-US" sz="1300" i="1" dirty="0">
                <a:latin typeface="Lucida Sans"/>
                <a:cs typeface="Times New Roman" panose="02020603050405020304" pitchFamily="18" charset="0"/>
              </a:rPr>
              <a:t>et al.</a:t>
            </a:r>
            <a:r>
              <a:rPr lang="en-US" sz="1300" dirty="0">
                <a:latin typeface="Lucida Sans"/>
                <a:cs typeface="Times New Roman" panose="02020603050405020304" pitchFamily="18" charset="0"/>
              </a:rPr>
              <a:t> “Microsoft COCO: Common Objects in </a:t>
            </a:r>
            <a:r>
              <a:rPr lang="en-US" sz="1300" dirty="0" err="1">
                <a:latin typeface="Lucida Sans"/>
                <a:cs typeface="Times New Roman" panose="02020603050405020304" pitchFamily="18" charset="0"/>
              </a:rPr>
              <a:t>COntext</a:t>
            </a:r>
            <a:r>
              <a:rPr lang="en-US" sz="1300" dirty="0">
                <a:latin typeface="Lucida Sans"/>
                <a:cs typeface="Times New Roman" panose="02020603050405020304" pitchFamily="18" charset="0"/>
              </a:rPr>
              <a:t>.” ECCV 2014.</a:t>
            </a:r>
          </a:p>
          <a:p>
            <a:pPr algn="ctr"/>
            <a:r>
              <a:rPr lang="en-US" sz="1300" dirty="0" smtClean="0">
                <a:latin typeface="Lucida Sans"/>
                <a:cs typeface="Times New Roman" panose="02020603050405020304" pitchFamily="18" charset="0"/>
              </a:rPr>
              <a:t>http://mscoco.org/</a:t>
            </a:r>
            <a:endParaRPr lang="en-US" sz="1300" dirty="0">
              <a:latin typeface="Lucida Sans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B861-FFF3-40C3-BB44-6E440278AF8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6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22869"/>
            <a:ext cx="9144000" cy="73152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cs typeface="Times New Roman" panose="02020603050405020304" pitchFamily="18" charset="0"/>
              </a:rPr>
              <a:t>and abstract scenes.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27330" y="1735869"/>
            <a:ext cx="8595360" cy="3403854"/>
            <a:chOff x="274320" y="1276349"/>
            <a:chExt cx="8595360" cy="3403854"/>
          </a:xfrm>
        </p:grpSpPr>
        <p:pic>
          <p:nvPicPr>
            <p:cNvPr id="7" name="Picture 6" descr="An image from the Abstract Scenes dataset.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6480" y="1276349"/>
              <a:ext cx="2743200" cy="156754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An image from the Abstract Scenes dataset.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1276349"/>
              <a:ext cx="2743200" cy="156754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" descr="An image from the Abstract Scenes dataset.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3112656"/>
              <a:ext cx="2743200" cy="156754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2" descr="An image from the Abstract Scenes dataset.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" y="1276349"/>
              <a:ext cx="2743200" cy="156754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4" descr="An image from the Abstract Scenes dataset.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" y="3112656"/>
              <a:ext cx="2743200" cy="156754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http://visualqa.org/data/abstract_v002/scene_img/img/232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6480" y="3112658"/>
              <a:ext cx="2743200" cy="1567543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B861-FFF3-40C3-BB44-6E440278AF8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6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001" y="1284144"/>
            <a:ext cx="4925599" cy="291048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6250" y="-144333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Questions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0671" y="1910072"/>
            <a:ext cx="7646258" cy="14773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Stump a smart robot! </a:t>
            </a:r>
          </a:p>
          <a:p>
            <a:pPr algn="ctr"/>
            <a:r>
              <a:rPr lang="en-US" sz="3000" dirty="0" smtClean="0"/>
              <a:t>Ask a question that a human can answer,</a:t>
            </a:r>
            <a:br>
              <a:rPr lang="en-US" sz="3000" dirty="0" smtClean="0"/>
            </a:br>
            <a:r>
              <a:rPr lang="en-US" sz="3000" dirty="0" smtClean="0"/>
              <a:t>but a smart robot probably can’t!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B861-FFF3-40C3-BB44-6E440278AF8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00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VQA Dataset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148" y="1257206"/>
            <a:ext cx="6899704" cy="543168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B861-FFF3-40C3-BB44-6E440278AF8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1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83326" y="141514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Dataset Stats</a:t>
            </a:r>
            <a:endParaRPr lang="en-US" sz="4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64756" y="1165647"/>
            <a:ext cx="8826843" cy="3867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&gt;250K images (COCO + 50K Abstract Scenes)</a:t>
            </a:r>
          </a:p>
          <a:p>
            <a:pPr marL="0" indent="0">
              <a:buNone/>
            </a:pPr>
            <a:endParaRPr lang="en-US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&gt;750K questions (3 per image)</a:t>
            </a:r>
          </a:p>
          <a:p>
            <a:endParaRPr lang="en-US" sz="24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~10M answers (10 w/ image + 3 w/o image)</a:t>
            </a:r>
            <a:endParaRPr lang="en-US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B861-FFF3-40C3-BB44-6E440278AF8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8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Two modalities of answering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524" y="1278924"/>
            <a:ext cx="7772400" cy="5257800"/>
          </a:xfrm>
        </p:spPr>
        <p:txBody>
          <a:bodyPr/>
          <a:lstStyle/>
          <a:p>
            <a:r>
              <a:rPr lang="en-US" sz="2800" dirty="0" smtClean="0"/>
              <a:t>Open Ended</a:t>
            </a:r>
            <a:endParaRPr lang="en-US" sz="2600" dirty="0" smtClean="0"/>
          </a:p>
          <a:p>
            <a:r>
              <a:rPr lang="en-US" sz="2800" dirty="0" smtClean="0"/>
              <a:t>Multiple </a:t>
            </a:r>
            <a:r>
              <a:rPr lang="en-US" sz="2800" smtClean="0"/>
              <a:t>Choice </a:t>
            </a:r>
            <a:r>
              <a:rPr lang="en-US" sz="2600" smtClean="0"/>
              <a:t>(18 choices)</a:t>
            </a:r>
            <a:endParaRPr lang="en-US" sz="2600" dirty="0" smtClean="0"/>
          </a:p>
          <a:p>
            <a:pPr lvl="1"/>
            <a:r>
              <a:rPr lang="en-US" sz="2600" dirty="0" smtClean="0"/>
              <a:t>1 correct answer</a:t>
            </a:r>
          </a:p>
          <a:p>
            <a:pPr lvl="1"/>
            <a:r>
              <a:rPr lang="en-US" sz="2600" dirty="0" smtClean="0"/>
              <a:t>3 plausible choices</a:t>
            </a:r>
          </a:p>
          <a:p>
            <a:pPr lvl="1"/>
            <a:r>
              <a:rPr lang="en-US" sz="2600" dirty="0" smtClean="0"/>
              <a:t>10 most popular answers</a:t>
            </a:r>
          </a:p>
          <a:p>
            <a:pPr lvl="1"/>
            <a:r>
              <a:rPr lang="en-US" sz="2600" dirty="0" smtClean="0"/>
              <a:t>Rest random answers</a:t>
            </a:r>
            <a:endParaRPr lang="en-US" sz="2600" dirty="0"/>
          </a:p>
        </p:txBody>
      </p:sp>
      <p:sp>
        <p:nvSpPr>
          <p:cNvPr id="7" name="Rectangle 6"/>
          <p:cNvSpPr/>
          <p:nvPr/>
        </p:nvSpPr>
        <p:spPr bwMode="auto">
          <a:xfrm>
            <a:off x="3131470" y="1867954"/>
            <a:ext cx="1959513" cy="45511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B861-FFF3-40C3-BB44-6E440278AF8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94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Metric</a:t>
            </a:r>
            <a:endParaRPr lang="en-US" dirty="0"/>
          </a:p>
        </p:txBody>
      </p:sp>
      <p:pic>
        <p:nvPicPr>
          <p:cNvPr id="7" name="Picture 6" descr="Screen Shot 2015-07-20 at 12.05.19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3562"/>
            <a:ext cx="9144000" cy="3665838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50567"/>
            <a:ext cx="8534400" cy="102981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B861-FFF3-40C3-BB44-6E440278AF8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3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Accuracy (Real)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8138281"/>
              </p:ext>
            </p:extLst>
          </p:nvPr>
        </p:nvGraphicFramePr>
        <p:xfrm>
          <a:off x="314959" y="1704861"/>
          <a:ext cx="8656322" cy="1645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92401"/>
                <a:gridCol w="1463040"/>
                <a:gridCol w="1666240"/>
                <a:gridCol w="1564640"/>
                <a:gridCol w="127000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Overall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Yes/No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Number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Other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Open</a:t>
                      </a:r>
                      <a:r>
                        <a:rPr lang="en-US" sz="30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Ended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83.30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95.77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83.39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72.67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Multiple</a:t>
                      </a:r>
                      <a:r>
                        <a:rPr lang="en-US" sz="30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Choice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91.54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97.40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86.97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87.91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574040" y="4222153"/>
            <a:ext cx="7772400" cy="60592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18440" y="2809912"/>
            <a:ext cx="8823960" cy="685127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B861-FFF3-40C3-BB44-6E440278AF89}" type="slidenum">
              <a:rPr lang="en-US" smtClean="0"/>
              <a:t>18</a:t>
            </a:fld>
            <a:endParaRPr lang="en-US"/>
          </a:p>
        </p:txBody>
      </p:sp>
      <p:sp>
        <p:nvSpPr>
          <p:cNvPr id="7" name="Up Arrow 6"/>
          <p:cNvSpPr/>
          <p:nvPr/>
        </p:nvSpPr>
        <p:spPr bwMode="auto">
          <a:xfrm>
            <a:off x="3556001" y="2850551"/>
            <a:ext cx="507999" cy="846666"/>
          </a:xfrm>
          <a:prstGeom prst="upArrow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Up Arrow 7"/>
          <p:cNvSpPr/>
          <p:nvPr/>
        </p:nvSpPr>
        <p:spPr bwMode="auto">
          <a:xfrm>
            <a:off x="8106832" y="2850551"/>
            <a:ext cx="507999" cy="846666"/>
          </a:xfrm>
          <a:prstGeom prst="upArrow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" name="Up Arrow 8"/>
          <p:cNvSpPr/>
          <p:nvPr/>
        </p:nvSpPr>
        <p:spPr bwMode="auto">
          <a:xfrm>
            <a:off x="6798733" y="2850551"/>
            <a:ext cx="507999" cy="846666"/>
          </a:xfrm>
          <a:prstGeom prst="upArrow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0" name="Up Arrow 9"/>
          <p:cNvSpPr/>
          <p:nvPr/>
        </p:nvSpPr>
        <p:spPr bwMode="auto">
          <a:xfrm>
            <a:off x="5063066" y="2850551"/>
            <a:ext cx="507999" cy="846666"/>
          </a:xfrm>
          <a:prstGeom prst="upArrow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094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Accuracy (Real)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2355574"/>
              </p:ext>
            </p:extLst>
          </p:nvPr>
        </p:nvGraphicFramePr>
        <p:xfrm>
          <a:off x="314959" y="1704861"/>
          <a:ext cx="8656322" cy="1645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92401"/>
                <a:gridCol w="1463040"/>
                <a:gridCol w="1666240"/>
                <a:gridCol w="1564640"/>
                <a:gridCol w="127000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Overall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Yes/No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Number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Other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Open</a:t>
                      </a:r>
                      <a:r>
                        <a:rPr lang="en-US" sz="30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Ended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83.30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95.77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83.39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72.67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Multiple</a:t>
                      </a:r>
                      <a:r>
                        <a:rPr lang="en-US" sz="30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Choice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91.54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97.40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86.97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87.91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574040" y="4222153"/>
            <a:ext cx="7772400" cy="60592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26440" y="4374553"/>
            <a:ext cx="7772400" cy="60592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B861-FFF3-40C3-BB44-6E440278AF8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5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1828798" y="1148132"/>
            <a:ext cx="5486403" cy="954097"/>
          </a:xfrm>
          <a:custGeom>
            <a:avLst/>
            <a:gdLst>
              <a:gd name="connsiteX0" fmla="*/ 0 w 5486403"/>
              <a:gd name="connsiteY0" fmla="*/ 95410 h 954097"/>
              <a:gd name="connsiteX1" fmla="*/ 95410 w 5486403"/>
              <a:gd name="connsiteY1" fmla="*/ 0 h 954097"/>
              <a:gd name="connsiteX2" fmla="*/ 5390993 w 5486403"/>
              <a:gd name="connsiteY2" fmla="*/ 0 h 954097"/>
              <a:gd name="connsiteX3" fmla="*/ 5486403 w 5486403"/>
              <a:gd name="connsiteY3" fmla="*/ 95410 h 954097"/>
              <a:gd name="connsiteX4" fmla="*/ 5486403 w 5486403"/>
              <a:gd name="connsiteY4" fmla="*/ 858687 h 954097"/>
              <a:gd name="connsiteX5" fmla="*/ 5390993 w 5486403"/>
              <a:gd name="connsiteY5" fmla="*/ 954097 h 954097"/>
              <a:gd name="connsiteX6" fmla="*/ 95410 w 5486403"/>
              <a:gd name="connsiteY6" fmla="*/ 954097 h 954097"/>
              <a:gd name="connsiteX7" fmla="*/ 0 w 5486403"/>
              <a:gd name="connsiteY7" fmla="*/ 858687 h 954097"/>
              <a:gd name="connsiteX8" fmla="*/ 0 w 5486403"/>
              <a:gd name="connsiteY8" fmla="*/ 95410 h 95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6403" h="954097">
                <a:moveTo>
                  <a:pt x="0" y="95410"/>
                </a:moveTo>
                <a:cubicBezTo>
                  <a:pt x="0" y="42717"/>
                  <a:pt x="42717" y="0"/>
                  <a:pt x="95410" y="0"/>
                </a:cubicBezTo>
                <a:lnTo>
                  <a:pt x="5390993" y="0"/>
                </a:lnTo>
                <a:cubicBezTo>
                  <a:pt x="5443686" y="0"/>
                  <a:pt x="5486403" y="42717"/>
                  <a:pt x="5486403" y="95410"/>
                </a:cubicBezTo>
                <a:lnTo>
                  <a:pt x="5486403" y="858687"/>
                </a:lnTo>
                <a:cubicBezTo>
                  <a:pt x="5486403" y="911380"/>
                  <a:pt x="5443686" y="954097"/>
                  <a:pt x="5390993" y="954097"/>
                </a:cubicBezTo>
                <a:lnTo>
                  <a:pt x="95410" y="954097"/>
                </a:lnTo>
                <a:cubicBezTo>
                  <a:pt x="42717" y="954097"/>
                  <a:pt x="0" y="911380"/>
                  <a:pt x="0" y="858687"/>
                </a:cubicBezTo>
                <a:lnTo>
                  <a:pt x="0" y="9541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5" tIns="142245" rIns="142245" bIns="142245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kern="1200" dirty="0" smtClean="0">
                <a:latin typeface="Calibri" panose="020F0502020204030204" pitchFamily="34" charset="0"/>
              </a:rPr>
              <a:t>Overview of Task and Dataset </a:t>
            </a:r>
            <a:endParaRPr lang="en-US" sz="3000" kern="1200" dirty="0">
              <a:latin typeface="Calibri" panose="020F0502020204030204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828798" y="2579278"/>
            <a:ext cx="5486403" cy="954097"/>
          </a:xfrm>
          <a:custGeom>
            <a:avLst/>
            <a:gdLst>
              <a:gd name="connsiteX0" fmla="*/ 0 w 5486403"/>
              <a:gd name="connsiteY0" fmla="*/ 95410 h 954097"/>
              <a:gd name="connsiteX1" fmla="*/ 95410 w 5486403"/>
              <a:gd name="connsiteY1" fmla="*/ 0 h 954097"/>
              <a:gd name="connsiteX2" fmla="*/ 5390993 w 5486403"/>
              <a:gd name="connsiteY2" fmla="*/ 0 h 954097"/>
              <a:gd name="connsiteX3" fmla="*/ 5486403 w 5486403"/>
              <a:gd name="connsiteY3" fmla="*/ 95410 h 954097"/>
              <a:gd name="connsiteX4" fmla="*/ 5486403 w 5486403"/>
              <a:gd name="connsiteY4" fmla="*/ 858687 h 954097"/>
              <a:gd name="connsiteX5" fmla="*/ 5390993 w 5486403"/>
              <a:gd name="connsiteY5" fmla="*/ 954097 h 954097"/>
              <a:gd name="connsiteX6" fmla="*/ 95410 w 5486403"/>
              <a:gd name="connsiteY6" fmla="*/ 954097 h 954097"/>
              <a:gd name="connsiteX7" fmla="*/ 0 w 5486403"/>
              <a:gd name="connsiteY7" fmla="*/ 858687 h 954097"/>
              <a:gd name="connsiteX8" fmla="*/ 0 w 5486403"/>
              <a:gd name="connsiteY8" fmla="*/ 95410 h 95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6403" h="954097">
                <a:moveTo>
                  <a:pt x="0" y="95410"/>
                </a:moveTo>
                <a:cubicBezTo>
                  <a:pt x="0" y="42717"/>
                  <a:pt x="42717" y="0"/>
                  <a:pt x="95410" y="0"/>
                </a:cubicBezTo>
                <a:lnTo>
                  <a:pt x="5390993" y="0"/>
                </a:lnTo>
                <a:cubicBezTo>
                  <a:pt x="5443686" y="0"/>
                  <a:pt x="5486403" y="42717"/>
                  <a:pt x="5486403" y="95410"/>
                </a:cubicBezTo>
                <a:lnTo>
                  <a:pt x="5486403" y="858687"/>
                </a:lnTo>
                <a:cubicBezTo>
                  <a:pt x="5486403" y="911380"/>
                  <a:pt x="5443686" y="954097"/>
                  <a:pt x="5390993" y="954097"/>
                </a:cubicBezTo>
                <a:lnTo>
                  <a:pt x="95410" y="954097"/>
                </a:lnTo>
                <a:cubicBezTo>
                  <a:pt x="42717" y="954097"/>
                  <a:pt x="0" y="911380"/>
                  <a:pt x="0" y="858687"/>
                </a:cubicBezTo>
                <a:lnTo>
                  <a:pt x="0" y="9541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5" tIns="142245" rIns="142245" bIns="142245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kern="1200" dirty="0" smtClean="0">
                <a:latin typeface="Calibri" panose="020F0502020204030204" pitchFamily="34" charset="0"/>
              </a:rPr>
              <a:t>Overview of Challenge</a:t>
            </a:r>
            <a:endParaRPr lang="en-US" sz="3000" kern="1200" dirty="0">
              <a:latin typeface="Calibri" panose="020F0502020204030204" pitchFamily="34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828798" y="4010424"/>
            <a:ext cx="5486403" cy="954097"/>
          </a:xfrm>
          <a:custGeom>
            <a:avLst/>
            <a:gdLst>
              <a:gd name="connsiteX0" fmla="*/ 0 w 5486403"/>
              <a:gd name="connsiteY0" fmla="*/ 95410 h 954097"/>
              <a:gd name="connsiteX1" fmla="*/ 95410 w 5486403"/>
              <a:gd name="connsiteY1" fmla="*/ 0 h 954097"/>
              <a:gd name="connsiteX2" fmla="*/ 5390993 w 5486403"/>
              <a:gd name="connsiteY2" fmla="*/ 0 h 954097"/>
              <a:gd name="connsiteX3" fmla="*/ 5486403 w 5486403"/>
              <a:gd name="connsiteY3" fmla="*/ 95410 h 954097"/>
              <a:gd name="connsiteX4" fmla="*/ 5486403 w 5486403"/>
              <a:gd name="connsiteY4" fmla="*/ 858687 h 954097"/>
              <a:gd name="connsiteX5" fmla="*/ 5390993 w 5486403"/>
              <a:gd name="connsiteY5" fmla="*/ 954097 h 954097"/>
              <a:gd name="connsiteX6" fmla="*/ 95410 w 5486403"/>
              <a:gd name="connsiteY6" fmla="*/ 954097 h 954097"/>
              <a:gd name="connsiteX7" fmla="*/ 0 w 5486403"/>
              <a:gd name="connsiteY7" fmla="*/ 858687 h 954097"/>
              <a:gd name="connsiteX8" fmla="*/ 0 w 5486403"/>
              <a:gd name="connsiteY8" fmla="*/ 95410 h 95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6403" h="954097">
                <a:moveTo>
                  <a:pt x="0" y="95410"/>
                </a:moveTo>
                <a:cubicBezTo>
                  <a:pt x="0" y="42717"/>
                  <a:pt x="42717" y="0"/>
                  <a:pt x="95410" y="0"/>
                </a:cubicBezTo>
                <a:lnTo>
                  <a:pt x="5390993" y="0"/>
                </a:lnTo>
                <a:cubicBezTo>
                  <a:pt x="5443686" y="0"/>
                  <a:pt x="5486403" y="42717"/>
                  <a:pt x="5486403" y="95410"/>
                </a:cubicBezTo>
                <a:lnTo>
                  <a:pt x="5486403" y="858687"/>
                </a:lnTo>
                <a:cubicBezTo>
                  <a:pt x="5486403" y="911380"/>
                  <a:pt x="5443686" y="954097"/>
                  <a:pt x="5390993" y="954097"/>
                </a:cubicBezTo>
                <a:lnTo>
                  <a:pt x="95410" y="954097"/>
                </a:lnTo>
                <a:cubicBezTo>
                  <a:pt x="42717" y="954097"/>
                  <a:pt x="0" y="911380"/>
                  <a:pt x="0" y="858687"/>
                </a:cubicBezTo>
                <a:lnTo>
                  <a:pt x="0" y="9541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5" tIns="142245" rIns="142245" bIns="142245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kern="1200" dirty="0" smtClean="0">
                <a:latin typeface="Calibri" panose="020F0502020204030204" pitchFamily="34" charset="0"/>
              </a:rPr>
              <a:t>Winner Announcements</a:t>
            </a:r>
            <a:endParaRPr lang="en-US" sz="3000" kern="1200" dirty="0">
              <a:latin typeface="Calibri" panose="020F0502020204030204" pitchFamily="34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828798" y="5441570"/>
            <a:ext cx="5486403" cy="954097"/>
          </a:xfrm>
          <a:custGeom>
            <a:avLst/>
            <a:gdLst>
              <a:gd name="connsiteX0" fmla="*/ 0 w 5486403"/>
              <a:gd name="connsiteY0" fmla="*/ 95410 h 954097"/>
              <a:gd name="connsiteX1" fmla="*/ 95410 w 5486403"/>
              <a:gd name="connsiteY1" fmla="*/ 0 h 954097"/>
              <a:gd name="connsiteX2" fmla="*/ 5390993 w 5486403"/>
              <a:gd name="connsiteY2" fmla="*/ 0 h 954097"/>
              <a:gd name="connsiteX3" fmla="*/ 5486403 w 5486403"/>
              <a:gd name="connsiteY3" fmla="*/ 95410 h 954097"/>
              <a:gd name="connsiteX4" fmla="*/ 5486403 w 5486403"/>
              <a:gd name="connsiteY4" fmla="*/ 858687 h 954097"/>
              <a:gd name="connsiteX5" fmla="*/ 5390993 w 5486403"/>
              <a:gd name="connsiteY5" fmla="*/ 954097 h 954097"/>
              <a:gd name="connsiteX6" fmla="*/ 95410 w 5486403"/>
              <a:gd name="connsiteY6" fmla="*/ 954097 h 954097"/>
              <a:gd name="connsiteX7" fmla="*/ 0 w 5486403"/>
              <a:gd name="connsiteY7" fmla="*/ 858687 h 954097"/>
              <a:gd name="connsiteX8" fmla="*/ 0 w 5486403"/>
              <a:gd name="connsiteY8" fmla="*/ 95410 h 95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6403" h="954097">
                <a:moveTo>
                  <a:pt x="0" y="95410"/>
                </a:moveTo>
                <a:cubicBezTo>
                  <a:pt x="0" y="42717"/>
                  <a:pt x="42717" y="0"/>
                  <a:pt x="95410" y="0"/>
                </a:cubicBezTo>
                <a:lnTo>
                  <a:pt x="5390993" y="0"/>
                </a:lnTo>
                <a:cubicBezTo>
                  <a:pt x="5443686" y="0"/>
                  <a:pt x="5486403" y="42717"/>
                  <a:pt x="5486403" y="95410"/>
                </a:cubicBezTo>
                <a:lnTo>
                  <a:pt x="5486403" y="858687"/>
                </a:lnTo>
                <a:cubicBezTo>
                  <a:pt x="5486403" y="911380"/>
                  <a:pt x="5443686" y="954097"/>
                  <a:pt x="5390993" y="954097"/>
                </a:cubicBezTo>
                <a:lnTo>
                  <a:pt x="95410" y="954097"/>
                </a:lnTo>
                <a:cubicBezTo>
                  <a:pt x="42717" y="954097"/>
                  <a:pt x="0" y="911380"/>
                  <a:pt x="0" y="858687"/>
                </a:cubicBezTo>
                <a:lnTo>
                  <a:pt x="0" y="9541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5" tIns="142245" rIns="142245" bIns="142245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kern="1200" dirty="0" smtClean="0">
                <a:latin typeface="Calibri" panose="020F0502020204030204" pitchFamily="34" charset="0"/>
              </a:rPr>
              <a:t>Analysis of Results</a:t>
            </a:r>
            <a:endParaRPr lang="en-US" sz="3000" kern="1200" dirty="0"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454226" y="2137273"/>
            <a:ext cx="6235547" cy="4428781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B861-FFF3-40C3-BB44-6E440278AF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07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Accuracy (Abstract)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2355574"/>
              </p:ext>
            </p:extLst>
          </p:nvPr>
        </p:nvGraphicFramePr>
        <p:xfrm>
          <a:off x="314959" y="1704861"/>
          <a:ext cx="8656322" cy="1645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92401"/>
                <a:gridCol w="1463040"/>
                <a:gridCol w="1666240"/>
                <a:gridCol w="1564640"/>
                <a:gridCol w="127000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Overall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Yes/No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Number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Other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Open</a:t>
                      </a:r>
                      <a:r>
                        <a:rPr lang="en-US" sz="30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Ended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87.49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95.96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95.04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75.33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Multiple</a:t>
                      </a:r>
                      <a:r>
                        <a:rPr lang="en-US" sz="30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Choice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93.57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97.78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96.71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88.73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574040" y="4222153"/>
            <a:ext cx="7772400" cy="60592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26440" y="4374553"/>
            <a:ext cx="7772400" cy="60592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18440" y="2809912"/>
            <a:ext cx="8823960" cy="685127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B861-FFF3-40C3-BB44-6E440278AF8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23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Accuracy (Abstract)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2355574"/>
              </p:ext>
            </p:extLst>
          </p:nvPr>
        </p:nvGraphicFramePr>
        <p:xfrm>
          <a:off x="314959" y="1704861"/>
          <a:ext cx="8656322" cy="1645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92401"/>
                <a:gridCol w="1463040"/>
                <a:gridCol w="1666240"/>
                <a:gridCol w="1564640"/>
                <a:gridCol w="127000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Overall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Yes/No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Number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Other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Open</a:t>
                      </a:r>
                      <a:r>
                        <a:rPr lang="en-US" sz="30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Ended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87.49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95.96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95.04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75.33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Multiple</a:t>
                      </a:r>
                      <a:r>
                        <a:rPr lang="en-US" sz="30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Choice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93.57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97.78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96.71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88.73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574040" y="4222153"/>
            <a:ext cx="7772400" cy="60592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26440" y="4374553"/>
            <a:ext cx="7772400" cy="60592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B861-FFF3-40C3-BB44-6E440278AF8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4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1828798" y="1148132"/>
            <a:ext cx="5486403" cy="954097"/>
          </a:xfrm>
          <a:custGeom>
            <a:avLst/>
            <a:gdLst>
              <a:gd name="connsiteX0" fmla="*/ 0 w 5486403"/>
              <a:gd name="connsiteY0" fmla="*/ 95410 h 954097"/>
              <a:gd name="connsiteX1" fmla="*/ 95410 w 5486403"/>
              <a:gd name="connsiteY1" fmla="*/ 0 h 954097"/>
              <a:gd name="connsiteX2" fmla="*/ 5390993 w 5486403"/>
              <a:gd name="connsiteY2" fmla="*/ 0 h 954097"/>
              <a:gd name="connsiteX3" fmla="*/ 5486403 w 5486403"/>
              <a:gd name="connsiteY3" fmla="*/ 95410 h 954097"/>
              <a:gd name="connsiteX4" fmla="*/ 5486403 w 5486403"/>
              <a:gd name="connsiteY4" fmla="*/ 858687 h 954097"/>
              <a:gd name="connsiteX5" fmla="*/ 5390993 w 5486403"/>
              <a:gd name="connsiteY5" fmla="*/ 954097 h 954097"/>
              <a:gd name="connsiteX6" fmla="*/ 95410 w 5486403"/>
              <a:gd name="connsiteY6" fmla="*/ 954097 h 954097"/>
              <a:gd name="connsiteX7" fmla="*/ 0 w 5486403"/>
              <a:gd name="connsiteY7" fmla="*/ 858687 h 954097"/>
              <a:gd name="connsiteX8" fmla="*/ 0 w 5486403"/>
              <a:gd name="connsiteY8" fmla="*/ 95410 h 95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6403" h="954097">
                <a:moveTo>
                  <a:pt x="0" y="95410"/>
                </a:moveTo>
                <a:cubicBezTo>
                  <a:pt x="0" y="42717"/>
                  <a:pt x="42717" y="0"/>
                  <a:pt x="95410" y="0"/>
                </a:cubicBezTo>
                <a:lnTo>
                  <a:pt x="5390993" y="0"/>
                </a:lnTo>
                <a:cubicBezTo>
                  <a:pt x="5443686" y="0"/>
                  <a:pt x="5486403" y="42717"/>
                  <a:pt x="5486403" y="95410"/>
                </a:cubicBezTo>
                <a:lnTo>
                  <a:pt x="5486403" y="858687"/>
                </a:lnTo>
                <a:cubicBezTo>
                  <a:pt x="5486403" y="911380"/>
                  <a:pt x="5443686" y="954097"/>
                  <a:pt x="5390993" y="954097"/>
                </a:cubicBezTo>
                <a:lnTo>
                  <a:pt x="95410" y="954097"/>
                </a:lnTo>
                <a:cubicBezTo>
                  <a:pt x="42717" y="954097"/>
                  <a:pt x="0" y="911380"/>
                  <a:pt x="0" y="858687"/>
                </a:cubicBezTo>
                <a:lnTo>
                  <a:pt x="0" y="9541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5" tIns="142245" rIns="142245" bIns="142245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kern="1200" dirty="0" smtClean="0"/>
              <a:t>Overview of Task and Dataset </a:t>
            </a:r>
            <a:endParaRPr lang="en-US" sz="3000" kern="1200" dirty="0"/>
          </a:p>
        </p:txBody>
      </p:sp>
      <p:sp>
        <p:nvSpPr>
          <p:cNvPr id="9" name="Freeform 8"/>
          <p:cNvSpPr/>
          <p:nvPr/>
        </p:nvSpPr>
        <p:spPr>
          <a:xfrm>
            <a:off x="1828798" y="2579278"/>
            <a:ext cx="5486403" cy="954097"/>
          </a:xfrm>
          <a:custGeom>
            <a:avLst/>
            <a:gdLst>
              <a:gd name="connsiteX0" fmla="*/ 0 w 5486403"/>
              <a:gd name="connsiteY0" fmla="*/ 95410 h 954097"/>
              <a:gd name="connsiteX1" fmla="*/ 95410 w 5486403"/>
              <a:gd name="connsiteY1" fmla="*/ 0 h 954097"/>
              <a:gd name="connsiteX2" fmla="*/ 5390993 w 5486403"/>
              <a:gd name="connsiteY2" fmla="*/ 0 h 954097"/>
              <a:gd name="connsiteX3" fmla="*/ 5486403 w 5486403"/>
              <a:gd name="connsiteY3" fmla="*/ 95410 h 954097"/>
              <a:gd name="connsiteX4" fmla="*/ 5486403 w 5486403"/>
              <a:gd name="connsiteY4" fmla="*/ 858687 h 954097"/>
              <a:gd name="connsiteX5" fmla="*/ 5390993 w 5486403"/>
              <a:gd name="connsiteY5" fmla="*/ 954097 h 954097"/>
              <a:gd name="connsiteX6" fmla="*/ 95410 w 5486403"/>
              <a:gd name="connsiteY6" fmla="*/ 954097 h 954097"/>
              <a:gd name="connsiteX7" fmla="*/ 0 w 5486403"/>
              <a:gd name="connsiteY7" fmla="*/ 858687 h 954097"/>
              <a:gd name="connsiteX8" fmla="*/ 0 w 5486403"/>
              <a:gd name="connsiteY8" fmla="*/ 95410 h 95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6403" h="954097">
                <a:moveTo>
                  <a:pt x="0" y="95410"/>
                </a:moveTo>
                <a:cubicBezTo>
                  <a:pt x="0" y="42717"/>
                  <a:pt x="42717" y="0"/>
                  <a:pt x="95410" y="0"/>
                </a:cubicBezTo>
                <a:lnTo>
                  <a:pt x="5390993" y="0"/>
                </a:lnTo>
                <a:cubicBezTo>
                  <a:pt x="5443686" y="0"/>
                  <a:pt x="5486403" y="42717"/>
                  <a:pt x="5486403" y="95410"/>
                </a:cubicBezTo>
                <a:lnTo>
                  <a:pt x="5486403" y="858687"/>
                </a:lnTo>
                <a:cubicBezTo>
                  <a:pt x="5486403" y="911380"/>
                  <a:pt x="5443686" y="954097"/>
                  <a:pt x="5390993" y="954097"/>
                </a:cubicBezTo>
                <a:lnTo>
                  <a:pt x="95410" y="954097"/>
                </a:lnTo>
                <a:cubicBezTo>
                  <a:pt x="42717" y="954097"/>
                  <a:pt x="0" y="911380"/>
                  <a:pt x="0" y="858687"/>
                </a:cubicBezTo>
                <a:lnTo>
                  <a:pt x="0" y="9541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5" tIns="142245" rIns="142245" bIns="142245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kern="1200" dirty="0" smtClean="0"/>
              <a:t>Overview of Challenge</a:t>
            </a:r>
            <a:endParaRPr lang="en-US" sz="30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1828798" y="4010424"/>
            <a:ext cx="5486403" cy="954097"/>
          </a:xfrm>
          <a:custGeom>
            <a:avLst/>
            <a:gdLst>
              <a:gd name="connsiteX0" fmla="*/ 0 w 5486403"/>
              <a:gd name="connsiteY0" fmla="*/ 95410 h 954097"/>
              <a:gd name="connsiteX1" fmla="*/ 95410 w 5486403"/>
              <a:gd name="connsiteY1" fmla="*/ 0 h 954097"/>
              <a:gd name="connsiteX2" fmla="*/ 5390993 w 5486403"/>
              <a:gd name="connsiteY2" fmla="*/ 0 h 954097"/>
              <a:gd name="connsiteX3" fmla="*/ 5486403 w 5486403"/>
              <a:gd name="connsiteY3" fmla="*/ 95410 h 954097"/>
              <a:gd name="connsiteX4" fmla="*/ 5486403 w 5486403"/>
              <a:gd name="connsiteY4" fmla="*/ 858687 h 954097"/>
              <a:gd name="connsiteX5" fmla="*/ 5390993 w 5486403"/>
              <a:gd name="connsiteY5" fmla="*/ 954097 h 954097"/>
              <a:gd name="connsiteX6" fmla="*/ 95410 w 5486403"/>
              <a:gd name="connsiteY6" fmla="*/ 954097 h 954097"/>
              <a:gd name="connsiteX7" fmla="*/ 0 w 5486403"/>
              <a:gd name="connsiteY7" fmla="*/ 858687 h 954097"/>
              <a:gd name="connsiteX8" fmla="*/ 0 w 5486403"/>
              <a:gd name="connsiteY8" fmla="*/ 95410 h 95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6403" h="954097">
                <a:moveTo>
                  <a:pt x="0" y="95410"/>
                </a:moveTo>
                <a:cubicBezTo>
                  <a:pt x="0" y="42717"/>
                  <a:pt x="42717" y="0"/>
                  <a:pt x="95410" y="0"/>
                </a:cubicBezTo>
                <a:lnTo>
                  <a:pt x="5390993" y="0"/>
                </a:lnTo>
                <a:cubicBezTo>
                  <a:pt x="5443686" y="0"/>
                  <a:pt x="5486403" y="42717"/>
                  <a:pt x="5486403" y="95410"/>
                </a:cubicBezTo>
                <a:lnTo>
                  <a:pt x="5486403" y="858687"/>
                </a:lnTo>
                <a:cubicBezTo>
                  <a:pt x="5486403" y="911380"/>
                  <a:pt x="5443686" y="954097"/>
                  <a:pt x="5390993" y="954097"/>
                </a:cubicBezTo>
                <a:lnTo>
                  <a:pt x="95410" y="954097"/>
                </a:lnTo>
                <a:cubicBezTo>
                  <a:pt x="42717" y="954097"/>
                  <a:pt x="0" y="911380"/>
                  <a:pt x="0" y="858687"/>
                </a:cubicBezTo>
                <a:lnTo>
                  <a:pt x="0" y="9541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5" tIns="142245" rIns="142245" bIns="142245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kern="1200" dirty="0" smtClean="0"/>
              <a:t>Winner Announcements</a:t>
            </a:r>
            <a:endParaRPr lang="en-US" sz="3000" kern="1200" dirty="0"/>
          </a:p>
        </p:txBody>
      </p:sp>
      <p:sp>
        <p:nvSpPr>
          <p:cNvPr id="13" name="Freeform 12"/>
          <p:cNvSpPr/>
          <p:nvPr/>
        </p:nvSpPr>
        <p:spPr>
          <a:xfrm>
            <a:off x="1828798" y="5441570"/>
            <a:ext cx="5486403" cy="954097"/>
          </a:xfrm>
          <a:custGeom>
            <a:avLst/>
            <a:gdLst>
              <a:gd name="connsiteX0" fmla="*/ 0 w 5486403"/>
              <a:gd name="connsiteY0" fmla="*/ 95410 h 954097"/>
              <a:gd name="connsiteX1" fmla="*/ 95410 w 5486403"/>
              <a:gd name="connsiteY1" fmla="*/ 0 h 954097"/>
              <a:gd name="connsiteX2" fmla="*/ 5390993 w 5486403"/>
              <a:gd name="connsiteY2" fmla="*/ 0 h 954097"/>
              <a:gd name="connsiteX3" fmla="*/ 5486403 w 5486403"/>
              <a:gd name="connsiteY3" fmla="*/ 95410 h 954097"/>
              <a:gd name="connsiteX4" fmla="*/ 5486403 w 5486403"/>
              <a:gd name="connsiteY4" fmla="*/ 858687 h 954097"/>
              <a:gd name="connsiteX5" fmla="*/ 5390993 w 5486403"/>
              <a:gd name="connsiteY5" fmla="*/ 954097 h 954097"/>
              <a:gd name="connsiteX6" fmla="*/ 95410 w 5486403"/>
              <a:gd name="connsiteY6" fmla="*/ 954097 h 954097"/>
              <a:gd name="connsiteX7" fmla="*/ 0 w 5486403"/>
              <a:gd name="connsiteY7" fmla="*/ 858687 h 954097"/>
              <a:gd name="connsiteX8" fmla="*/ 0 w 5486403"/>
              <a:gd name="connsiteY8" fmla="*/ 95410 h 95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6403" h="954097">
                <a:moveTo>
                  <a:pt x="0" y="95410"/>
                </a:moveTo>
                <a:cubicBezTo>
                  <a:pt x="0" y="42717"/>
                  <a:pt x="42717" y="0"/>
                  <a:pt x="95410" y="0"/>
                </a:cubicBezTo>
                <a:lnTo>
                  <a:pt x="5390993" y="0"/>
                </a:lnTo>
                <a:cubicBezTo>
                  <a:pt x="5443686" y="0"/>
                  <a:pt x="5486403" y="42717"/>
                  <a:pt x="5486403" y="95410"/>
                </a:cubicBezTo>
                <a:lnTo>
                  <a:pt x="5486403" y="858687"/>
                </a:lnTo>
                <a:cubicBezTo>
                  <a:pt x="5486403" y="911380"/>
                  <a:pt x="5443686" y="954097"/>
                  <a:pt x="5390993" y="954097"/>
                </a:cubicBezTo>
                <a:lnTo>
                  <a:pt x="95410" y="954097"/>
                </a:lnTo>
                <a:cubicBezTo>
                  <a:pt x="42717" y="954097"/>
                  <a:pt x="0" y="911380"/>
                  <a:pt x="0" y="858687"/>
                </a:cubicBezTo>
                <a:lnTo>
                  <a:pt x="0" y="9541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5" tIns="142245" rIns="142245" bIns="142245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kern="1200" dirty="0" smtClean="0"/>
              <a:t>Analysis of Results</a:t>
            </a:r>
            <a:endParaRPr lang="en-US" sz="3000" kern="1200" dirty="0"/>
          </a:p>
        </p:txBody>
      </p:sp>
      <p:sp>
        <p:nvSpPr>
          <p:cNvPr id="8" name="Rectangle 7"/>
          <p:cNvSpPr/>
          <p:nvPr/>
        </p:nvSpPr>
        <p:spPr bwMode="auto">
          <a:xfrm>
            <a:off x="1454226" y="3897086"/>
            <a:ext cx="6235547" cy="2668968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606626" y="994245"/>
            <a:ext cx="6235547" cy="1168384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B861-FFF3-40C3-BB44-6E440278AF8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7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71499" y="570017"/>
            <a:ext cx="8229600" cy="5905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VQA Challenges on </a:t>
            </a:r>
          </a:p>
          <a:p>
            <a:pPr algn="ctr"/>
            <a:r>
              <a:rPr lang="en-US" sz="3000" dirty="0" smtClean="0">
                <a:solidFill>
                  <a:srgbClr val="110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www.codalab.org</a:t>
            </a:r>
            <a:endParaRPr lang="en-US" sz="3000" dirty="0">
              <a:solidFill>
                <a:srgbClr val="1100F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08371" y="1626956"/>
            <a:ext cx="5067740" cy="4921596"/>
            <a:chOff x="2038129" y="1814243"/>
            <a:chExt cx="5067740" cy="492159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130" y="1814243"/>
              <a:ext cx="5067739" cy="11583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5751" y="3025798"/>
              <a:ext cx="5060118" cy="114309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5751" y="4217821"/>
              <a:ext cx="5060118" cy="116596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129" y="5432706"/>
              <a:ext cx="5067739" cy="1303133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5975281" y="1786081"/>
            <a:ext cx="1630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Real </a:t>
            </a:r>
          </a:p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Open Ended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49954" y="2990015"/>
            <a:ext cx="1960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Real </a:t>
            </a:r>
          </a:p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Multiple Choice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86298" y="4209796"/>
            <a:ext cx="1630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Abstract </a:t>
            </a:r>
          </a:p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Open Ended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71988" y="5501864"/>
            <a:ext cx="1960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Abstract </a:t>
            </a:r>
          </a:p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Multiple Choice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3" name="Right Brace 2"/>
          <p:cNvSpPr/>
          <p:nvPr/>
        </p:nvSpPr>
        <p:spPr bwMode="auto">
          <a:xfrm>
            <a:off x="7564891" y="1727631"/>
            <a:ext cx="568720" cy="1946983"/>
          </a:xfrm>
          <a:prstGeom prst="rightBrac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39100" y="2501067"/>
            <a:ext cx="870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Real </a:t>
            </a:r>
          </a:p>
        </p:txBody>
      </p:sp>
      <p:sp>
        <p:nvSpPr>
          <p:cNvPr id="16" name="Right Brace 15"/>
          <p:cNvSpPr/>
          <p:nvPr/>
        </p:nvSpPr>
        <p:spPr bwMode="auto">
          <a:xfrm>
            <a:off x="7564891" y="4185509"/>
            <a:ext cx="568720" cy="2021972"/>
          </a:xfrm>
          <a:prstGeom prst="rightBrac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12663" y="4996440"/>
            <a:ext cx="1223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Abstract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B861-FFF3-40C3-BB44-6E440278AF8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66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  <p:bldP spid="16" grpId="0" animBg="1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71499" y="570017"/>
            <a:ext cx="8229600" cy="5905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VQA Challenges on </a:t>
            </a:r>
          </a:p>
          <a:p>
            <a:pPr algn="ctr"/>
            <a:r>
              <a:rPr lang="en-US" sz="3000" dirty="0" smtClean="0">
                <a:solidFill>
                  <a:srgbClr val="110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www.codalab.org</a:t>
            </a:r>
            <a:endParaRPr lang="en-US" sz="3000" dirty="0">
              <a:solidFill>
                <a:srgbClr val="1100F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08371" y="1626956"/>
            <a:ext cx="5067740" cy="4921596"/>
            <a:chOff x="2038129" y="1814243"/>
            <a:chExt cx="5067740" cy="492159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130" y="1814243"/>
              <a:ext cx="5067739" cy="11583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5751" y="3025798"/>
              <a:ext cx="5060118" cy="114309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5751" y="4217821"/>
              <a:ext cx="5060118" cy="116596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129" y="5432706"/>
              <a:ext cx="5067739" cy="1303133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5975281" y="1786081"/>
            <a:ext cx="1630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Real </a:t>
            </a:r>
          </a:p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Open Ended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49954" y="2990015"/>
            <a:ext cx="1960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Real </a:t>
            </a:r>
          </a:p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Multiple Choice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86298" y="4209796"/>
            <a:ext cx="1630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Abstract </a:t>
            </a:r>
          </a:p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Open Ended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71988" y="5501864"/>
            <a:ext cx="1960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Abstract </a:t>
            </a:r>
          </a:p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Multiple Choice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3" name="Right Brace 2"/>
          <p:cNvSpPr/>
          <p:nvPr/>
        </p:nvSpPr>
        <p:spPr bwMode="auto">
          <a:xfrm>
            <a:off x="7564891" y="1727631"/>
            <a:ext cx="568720" cy="1946983"/>
          </a:xfrm>
          <a:prstGeom prst="rightBrac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39100" y="2501067"/>
            <a:ext cx="870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Real </a:t>
            </a:r>
          </a:p>
        </p:txBody>
      </p:sp>
      <p:sp>
        <p:nvSpPr>
          <p:cNvPr id="16" name="Right Brace 15"/>
          <p:cNvSpPr/>
          <p:nvPr/>
        </p:nvSpPr>
        <p:spPr bwMode="auto">
          <a:xfrm>
            <a:off x="7564891" y="4185509"/>
            <a:ext cx="568720" cy="2021972"/>
          </a:xfrm>
          <a:prstGeom prst="rightBrac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12663" y="4996440"/>
            <a:ext cx="1223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Abstract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96607" y="4025678"/>
            <a:ext cx="8692308" cy="2522874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B861-FFF3-40C3-BB44-6E440278AF8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14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Image Challenges: Dataset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740110"/>
              </p:ext>
            </p:extLst>
          </p:nvPr>
        </p:nvGraphicFramePr>
        <p:xfrm>
          <a:off x="292510" y="1533831"/>
          <a:ext cx="8615516" cy="179320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53879"/>
                <a:gridCol w="2153879"/>
                <a:gridCol w="2153879"/>
                <a:gridCol w="2153879"/>
              </a:tblGrid>
              <a:tr h="1023234"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Images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Questions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Answers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769968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latin typeface="Calibri" panose="020F0502020204030204" pitchFamily="34" charset="0"/>
                        </a:rPr>
                        <a:t>Training</a:t>
                      </a:r>
                      <a:endParaRPr lang="en-US" sz="30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80K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240K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2.4M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157869" y="6347638"/>
            <a:ext cx="3030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Dataset size is approximate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B861-FFF3-40C3-BB44-6E440278AF8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8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Image Challenges: Dataset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313934"/>
              </p:ext>
            </p:extLst>
          </p:nvPr>
        </p:nvGraphicFramePr>
        <p:xfrm>
          <a:off x="292510" y="1533831"/>
          <a:ext cx="8615516" cy="256317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53879"/>
                <a:gridCol w="2153879"/>
                <a:gridCol w="2153879"/>
                <a:gridCol w="2153879"/>
              </a:tblGrid>
              <a:tr h="1023234"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Images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Questions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Answers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769968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latin typeface="Calibri" panose="020F0502020204030204" pitchFamily="34" charset="0"/>
                        </a:rPr>
                        <a:t>Training</a:t>
                      </a:r>
                      <a:endParaRPr lang="en-US" sz="30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80K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240K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2.4M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769968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latin typeface="Calibri" panose="020F0502020204030204" pitchFamily="34" charset="0"/>
                        </a:rPr>
                        <a:t>Validation</a:t>
                      </a:r>
                      <a:endParaRPr lang="en-US" sz="30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40K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120K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1.2M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57869" y="6347638"/>
            <a:ext cx="3030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Dataset size is approximate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B861-FFF3-40C3-BB44-6E440278AF8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Image Challenges: Dataset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940381"/>
              </p:ext>
            </p:extLst>
          </p:nvPr>
        </p:nvGraphicFramePr>
        <p:xfrm>
          <a:off x="292510" y="1533831"/>
          <a:ext cx="8615516" cy="33331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53879"/>
                <a:gridCol w="2153879"/>
                <a:gridCol w="2153879"/>
                <a:gridCol w="2153879"/>
              </a:tblGrid>
              <a:tr h="1023234"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Images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Questions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Answers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769968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latin typeface="Calibri" panose="020F0502020204030204" pitchFamily="34" charset="0"/>
                        </a:rPr>
                        <a:t>Training</a:t>
                      </a:r>
                      <a:endParaRPr lang="en-US" sz="30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80K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240K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2.4M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769968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latin typeface="Calibri" panose="020F0502020204030204" pitchFamily="34" charset="0"/>
                        </a:rPr>
                        <a:t>Validation</a:t>
                      </a:r>
                      <a:endParaRPr lang="en-US" sz="30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40K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120K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1.2M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769968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latin typeface="Calibri" panose="020F0502020204030204" pitchFamily="34" charset="0"/>
                        </a:rPr>
                        <a:t>Test</a:t>
                      </a:r>
                      <a:endParaRPr lang="en-US" sz="30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80K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240K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57869" y="6347638"/>
            <a:ext cx="3030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Dataset size is approximate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B861-FFF3-40C3-BB44-6E440278AF8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Image Challenges: </a:t>
            </a:r>
            <a:r>
              <a:rPr lang="en-US" dirty="0" smtClean="0"/>
              <a:t>Test Dataset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80K test images</a:t>
            </a:r>
          </a:p>
          <a:p>
            <a:r>
              <a:rPr lang="en-US" sz="2200" dirty="0" smtClean="0"/>
              <a:t>Four splits of 20K images each </a:t>
            </a:r>
          </a:p>
          <a:p>
            <a:r>
              <a:rPr lang="en-US" sz="2600" b="1" dirty="0" smtClean="0"/>
              <a:t>Test-</a:t>
            </a:r>
            <a:r>
              <a:rPr lang="en-US" sz="2600" b="1" dirty="0" err="1" smtClean="0"/>
              <a:t>dev</a:t>
            </a:r>
            <a:r>
              <a:rPr lang="en-US" sz="2800" b="1" dirty="0" smtClean="0"/>
              <a:t> </a:t>
            </a:r>
            <a:r>
              <a:rPr lang="en-US" sz="2000" b="1" dirty="0"/>
              <a:t>(development</a:t>
            </a:r>
            <a:r>
              <a:rPr lang="en-US" sz="2000" b="1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Debugging </a:t>
            </a:r>
            <a:r>
              <a:rPr lang="en-US" dirty="0"/>
              <a:t>and Validation - unlimited submission to the evaluation server. </a:t>
            </a:r>
            <a:endParaRPr lang="en-US" dirty="0" smtClean="0"/>
          </a:p>
          <a:p>
            <a:r>
              <a:rPr lang="en-US" sz="2600" b="1" dirty="0" smtClean="0"/>
              <a:t>Test-standard</a:t>
            </a:r>
            <a:r>
              <a:rPr lang="en-US" sz="2800" b="1" dirty="0" smtClean="0"/>
              <a:t> </a:t>
            </a:r>
            <a:r>
              <a:rPr lang="en-US" sz="2000" b="1" dirty="0"/>
              <a:t>(publications</a:t>
            </a:r>
            <a:r>
              <a:rPr lang="en-US" sz="2000" b="1" dirty="0" smtClean="0"/>
              <a:t>)</a:t>
            </a:r>
          </a:p>
          <a:p>
            <a:pPr lvl="1"/>
            <a:r>
              <a:rPr lang="en-US" dirty="0" smtClean="0"/>
              <a:t>Used </a:t>
            </a:r>
            <a:r>
              <a:rPr lang="en-US" dirty="0"/>
              <a:t>to score entries for the Public Leaderboard. </a:t>
            </a:r>
            <a:endParaRPr lang="en-US" dirty="0" smtClean="0"/>
          </a:p>
          <a:p>
            <a:r>
              <a:rPr lang="en-US" sz="2600" b="1" dirty="0" smtClean="0"/>
              <a:t>Test-challenge</a:t>
            </a:r>
            <a:r>
              <a:rPr lang="en-US" sz="2800" b="1" dirty="0" smtClean="0"/>
              <a:t> </a:t>
            </a:r>
            <a:r>
              <a:rPr lang="en-US" sz="2000" b="1" dirty="0"/>
              <a:t>(competitions</a:t>
            </a:r>
            <a:r>
              <a:rPr lang="en-US" sz="2000" b="1" dirty="0" smtClean="0"/>
              <a:t>)</a:t>
            </a:r>
            <a:endParaRPr lang="en-US" sz="2000" dirty="0" smtClean="0"/>
          </a:p>
          <a:p>
            <a:pPr lvl="1"/>
            <a:r>
              <a:rPr lang="en-US" dirty="0" smtClean="0"/>
              <a:t>Used </a:t>
            </a:r>
            <a:r>
              <a:rPr lang="en-US" dirty="0"/>
              <a:t>to </a:t>
            </a:r>
            <a:r>
              <a:rPr lang="en-US" dirty="0" smtClean="0"/>
              <a:t>rank challenge participants. </a:t>
            </a:r>
          </a:p>
          <a:p>
            <a:r>
              <a:rPr lang="en-US" sz="2600" b="1" dirty="0" smtClean="0"/>
              <a:t>Test-reserve</a:t>
            </a:r>
            <a:r>
              <a:rPr lang="en-US" sz="2800" b="1" dirty="0" smtClean="0"/>
              <a:t> </a:t>
            </a:r>
            <a:r>
              <a:rPr lang="en-US" sz="2000" b="1" dirty="0" smtClean="0"/>
              <a:t>(check </a:t>
            </a:r>
            <a:r>
              <a:rPr lang="en-US" sz="2000" b="1" dirty="0" err="1" smtClean="0"/>
              <a:t>overfitting</a:t>
            </a:r>
            <a:r>
              <a:rPr lang="en-US" sz="2000" b="1" dirty="0" smtClean="0"/>
              <a:t>) </a:t>
            </a:r>
            <a:endParaRPr lang="en-US" sz="2000" dirty="0" smtClean="0"/>
          </a:p>
          <a:p>
            <a:pPr lvl="1"/>
            <a:r>
              <a:rPr lang="en-US" dirty="0" smtClean="0"/>
              <a:t>Used </a:t>
            </a:r>
            <a:r>
              <a:rPr lang="en-US" dirty="0"/>
              <a:t>to estimate </a:t>
            </a:r>
            <a:r>
              <a:rPr lang="en-US" dirty="0" err="1"/>
              <a:t>overfitting</a:t>
            </a:r>
            <a:r>
              <a:rPr lang="en-US" dirty="0"/>
              <a:t>. Scores on this set are never released.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79921" y="6519446"/>
            <a:ext cx="6618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</a:rPr>
              <a:t>Slide adapted from: MSCOCO Detection/Segmentation Challenge, ICCV 2015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2561" y="6268812"/>
            <a:ext cx="28588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Dataset size is approximate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B861-FFF3-40C3-BB44-6E440278AF8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13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71499" y="570017"/>
            <a:ext cx="8229600" cy="5905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VQA Challenges on </a:t>
            </a:r>
          </a:p>
          <a:p>
            <a:pPr algn="ctr"/>
            <a:r>
              <a:rPr lang="en-US" sz="3000" dirty="0" smtClean="0">
                <a:solidFill>
                  <a:srgbClr val="110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www.codalab.org</a:t>
            </a:r>
            <a:endParaRPr lang="en-US" sz="3000" dirty="0">
              <a:solidFill>
                <a:srgbClr val="1100F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08371" y="1626956"/>
            <a:ext cx="5067740" cy="4921596"/>
            <a:chOff x="2038129" y="1814243"/>
            <a:chExt cx="5067740" cy="492159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130" y="1814243"/>
              <a:ext cx="5067739" cy="11583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5751" y="3025798"/>
              <a:ext cx="5060118" cy="114309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5751" y="4217821"/>
              <a:ext cx="5060118" cy="116596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8129" y="5432706"/>
              <a:ext cx="5067739" cy="1303133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5975281" y="1786081"/>
            <a:ext cx="1630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Real </a:t>
            </a:r>
          </a:p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Open Ended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49954" y="2990015"/>
            <a:ext cx="1960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Real </a:t>
            </a:r>
          </a:p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Multiple Choice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86298" y="4209796"/>
            <a:ext cx="1630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Abstract </a:t>
            </a:r>
          </a:p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Open Ended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71988" y="5501864"/>
            <a:ext cx="1960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Abstract </a:t>
            </a:r>
          </a:p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Multiple Choice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3" name="Right Brace 2"/>
          <p:cNvSpPr/>
          <p:nvPr/>
        </p:nvSpPr>
        <p:spPr bwMode="auto">
          <a:xfrm>
            <a:off x="7564891" y="1727631"/>
            <a:ext cx="568720" cy="1946983"/>
          </a:xfrm>
          <a:prstGeom prst="rightBrac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39100" y="2501067"/>
            <a:ext cx="870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Real </a:t>
            </a:r>
          </a:p>
        </p:txBody>
      </p:sp>
      <p:sp>
        <p:nvSpPr>
          <p:cNvPr id="16" name="Right Brace 15"/>
          <p:cNvSpPr/>
          <p:nvPr/>
        </p:nvSpPr>
        <p:spPr bwMode="auto">
          <a:xfrm>
            <a:off x="7564891" y="4185509"/>
            <a:ext cx="568720" cy="2021972"/>
          </a:xfrm>
          <a:prstGeom prst="rightBrac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12663" y="4996440"/>
            <a:ext cx="1223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Abstract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96607" y="1465358"/>
            <a:ext cx="8692308" cy="2522874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B861-FFF3-40C3-BB44-6E440278AF8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11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1828798" y="1148132"/>
            <a:ext cx="5486403" cy="954097"/>
          </a:xfrm>
          <a:custGeom>
            <a:avLst/>
            <a:gdLst>
              <a:gd name="connsiteX0" fmla="*/ 0 w 5486403"/>
              <a:gd name="connsiteY0" fmla="*/ 95410 h 954097"/>
              <a:gd name="connsiteX1" fmla="*/ 95410 w 5486403"/>
              <a:gd name="connsiteY1" fmla="*/ 0 h 954097"/>
              <a:gd name="connsiteX2" fmla="*/ 5390993 w 5486403"/>
              <a:gd name="connsiteY2" fmla="*/ 0 h 954097"/>
              <a:gd name="connsiteX3" fmla="*/ 5486403 w 5486403"/>
              <a:gd name="connsiteY3" fmla="*/ 95410 h 954097"/>
              <a:gd name="connsiteX4" fmla="*/ 5486403 w 5486403"/>
              <a:gd name="connsiteY4" fmla="*/ 858687 h 954097"/>
              <a:gd name="connsiteX5" fmla="*/ 5390993 w 5486403"/>
              <a:gd name="connsiteY5" fmla="*/ 954097 h 954097"/>
              <a:gd name="connsiteX6" fmla="*/ 95410 w 5486403"/>
              <a:gd name="connsiteY6" fmla="*/ 954097 h 954097"/>
              <a:gd name="connsiteX7" fmla="*/ 0 w 5486403"/>
              <a:gd name="connsiteY7" fmla="*/ 858687 h 954097"/>
              <a:gd name="connsiteX8" fmla="*/ 0 w 5486403"/>
              <a:gd name="connsiteY8" fmla="*/ 95410 h 95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6403" h="954097">
                <a:moveTo>
                  <a:pt x="0" y="95410"/>
                </a:moveTo>
                <a:cubicBezTo>
                  <a:pt x="0" y="42717"/>
                  <a:pt x="42717" y="0"/>
                  <a:pt x="95410" y="0"/>
                </a:cubicBezTo>
                <a:lnTo>
                  <a:pt x="5390993" y="0"/>
                </a:lnTo>
                <a:cubicBezTo>
                  <a:pt x="5443686" y="0"/>
                  <a:pt x="5486403" y="42717"/>
                  <a:pt x="5486403" y="95410"/>
                </a:cubicBezTo>
                <a:lnTo>
                  <a:pt x="5486403" y="858687"/>
                </a:lnTo>
                <a:cubicBezTo>
                  <a:pt x="5486403" y="911380"/>
                  <a:pt x="5443686" y="954097"/>
                  <a:pt x="5390993" y="954097"/>
                </a:cubicBezTo>
                <a:lnTo>
                  <a:pt x="95410" y="954097"/>
                </a:lnTo>
                <a:cubicBezTo>
                  <a:pt x="42717" y="954097"/>
                  <a:pt x="0" y="911380"/>
                  <a:pt x="0" y="858687"/>
                </a:cubicBezTo>
                <a:lnTo>
                  <a:pt x="0" y="9541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5" tIns="142245" rIns="142245" bIns="142245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kern="1200" dirty="0" smtClean="0">
                <a:latin typeface="Calibri" panose="020F0502020204030204" pitchFamily="34" charset="0"/>
              </a:rPr>
              <a:t>Overview of Task and Dataset </a:t>
            </a:r>
            <a:endParaRPr lang="en-US" sz="3000" kern="1200" dirty="0">
              <a:latin typeface="Calibri" panose="020F0502020204030204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828798" y="2579278"/>
            <a:ext cx="5486403" cy="954097"/>
          </a:xfrm>
          <a:custGeom>
            <a:avLst/>
            <a:gdLst>
              <a:gd name="connsiteX0" fmla="*/ 0 w 5486403"/>
              <a:gd name="connsiteY0" fmla="*/ 95410 h 954097"/>
              <a:gd name="connsiteX1" fmla="*/ 95410 w 5486403"/>
              <a:gd name="connsiteY1" fmla="*/ 0 h 954097"/>
              <a:gd name="connsiteX2" fmla="*/ 5390993 w 5486403"/>
              <a:gd name="connsiteY2" fmla="*/ 0 h 954097"/>
              <a:gd name="connsiteX3" fmla="*/ 5486403 w 5486403"/>
              <a:gd name="connsiteY3" fmla="*/ 95410 h 954097"/>
              <a:gd name="connsiteX4" fmla="*/ 5486403 w 5486403"/>
              <a:gd name="connsiteY4" fmla="*/ 858687 h 954097"/>
              <a:gd name="connsiteX5" fmla="*/ 5390993 w 5486403"/>
              <a:gd name="connsiteY5" fmla="*/ 954097 h 954097"/>
              <a:gd name="connsiteX6" fmla="*/ 95410 w 5486403"/>
              <a:gd name="connsiteY6" fmla="*/ 954097 h 954097"/>
              <a:gd name="connsiteX7" fmla="*/ 0 w 5486403"/>
              <a:gd name="connsiteY7" fmla="*/ 858687 h 954097"/>
              <a:gd name="connsiteX8" fmla="*/ 0 w 5486403"/>
              <a:gd name="connsiteY8" fmla="*/ 95410 h 95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6403" h="954097">
                <a:moveTo>
                  <a:pt x="0" y="95410"/>
                </a:moveTo>
                <a:cubicBezTo>
                  <a:pt x="0" y="42717"/>
                  <a:pt x="42717" y="0"/>
                  <a:pt x="95410" y="0"/>
                </a:cubicBezTo>
                <a:lnTo>
                  <a:pt x="5390993" y="0"/>
                </a:lnTo>
                <a:cubicBezTo>
                  <a:pt x="5443686" y="0"/>
                  <a:pt x="5486403" y="42717"/>
                  <a:pt x="5486403" y="95410"/>
                </a:cubicBezTo>
                <a:lnTo>
                  <a:pt x="5486403" y="858687"/>
                </a:lnTo>
                <a:cubicBezTo>
                  <a:pt x="5486403" y="911380"/>
                  <a:pt x="5443686" y="954097"/>
                  <a:pt x="5390993" y="954097"/>
                </a:cubicBezTo>
                <a:lnTo>
                  <a:pt x="95410" y="954097"/>
                </a:lnTo>
                <a:cubicBezTo>
                  <a:pt x="42717" y="954097"/>
                  <a:pt x="0" y="911380"/>
                  <a:pt x="0" y="858687"/>
                </a:cubicBezTo>
                <a:lnTo>
                  <a:pt x="0" y="9541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5" tIns="142245" rIns="142245" bIns="142245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kern="1200" dirty="0" smtClean="0">
                <a:latin typeface="Calibri" panose="020F0502020204030204" pitchFamily="34" charset="0"/>
              </a:rPr>
              <a:t>Overview of Challenge</a:t>
            </a:r>
            <a:endParaRPr lang="en-US" sz="3000" kern="1200" dirty="0">
              <a:latin typeface="Calibri" panose="020F0502020204030204" pitchFamily="34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828798" y="4010424"/>
            <a:ext cx="5486403" cy="954097"/>
          </a:xfrm>
          <a:custGeom>
            <a:avLst/>
            <a:gdLst>
              <a:gd name="connsiteX0" fmla="*/ 0 w 5486403"/>
              <a:gd name="connsiteY0" fmla="*/ 95410 h 954097"/>
              <a:gd name="connsiteX1" fmla="*/ 95410 w 5486403"/>
              <a:gd name="connsiteY1" fmla="*/ 0 h 954097"/>
              <a:gd name="connsiteX2" fmla="*/ 5390993 w 5486403"/>
              <a:gd name="connsiteY2" fmla="*/ 0 h 954097"/>
              <a:gd name="connsiteX3" fmla="*/ 5486403 w 5486403"/>
              <a:gd name="connsiteY3" fmla="*/ 95410 h 954097"/>
              <a:gd name="connsiteX4" fmla="*/ 5486403 w 5486403"/>
              <a:gd name="connsiteY4" fmla="*/ 858687 h 954097"/>
              <a:gd name="connsiteX5" fmla="*/ 5390993 w 5486403"/>
              <a:gd name="connsiteY5" fmla="*/ 954097 h 954097"/>
              <a:gd name="connsiteX6" fmla="*/ 95410 w 5486403"/>
              <a:gd name="connsiteY6" fmla="*/ 954097 h 954097"/>
              <a:gd name="connsiteX7" fmla="*/ 0 w 5486403"/>
              <a:gd name="connsiteY7" fmla="*/ 858687 h 954097"/>
              <a:gd name="connsiteX8" fmla="*/ 0 w 5486403"/>
              <a:gd name="connsiteY8" fmla="*/ 95410 h 95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6403" h="954097">
                <a:moveTo>
                  <a:pt x="0" y="95410"/>
                </a:moveTo>
                <a:cubicBezTo>
                  <a:pt x="0" y="42717"/>
                  <a:pt x="42717" y="0"/>
                  <a:pt x="95410" y="0"/>
                </a:cubicBezTo>
                <a:lnTo>
                  <a:pt x="5390993" y="0"/>
                </a:lnTo>
                <a:cubicBezTo>
                  <a:pt x="5443686" y="0"/>
                  <a:pt x="5486403" y="42717"/>
                  <a:pt x="5486403" y="95410"/>
                </a:cubicBezTo>
                <a:lnTo>
                  <a:pt x="5486403" y="858687"/>
                </a:lnTo>
                <a:cubicBezTo>
                  <a:pt x="5486403" y="911380"/>
                  <a:pt x="5443686" y="954097"/>
                  <a:pt x="5390993" y="954097"/>
                </a:cubicBezTo>
                <a:lnTo>
                  <a:pt x="95410" y="954097"/>
                </a:lnTo>
                <a:cubicBezTo>
                  <a:pt x="42717" y="954097"/>
                  <a:pt x="0" y="911380"/>
                  <a:pt x="0" y="858687"/>
                </a:cubicBezTo>
                <a:lnTo>
                  <a:pt x="0" y="9541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5" tIns="142245" rIns="142245" bIns="142245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kern="1200" dirty="0" smtClean="0">
                <a:latin typeface="Calibri" panose="020F0502020204030204" pitchFamily="34" charset="0"/>
              </a:rPr>
              <a:t>Winner Announcements</a:t>
            </a:r>
            <a:endParaRPr lang="en-US" sz="3000" kern="1200" dirty="0">
              <a:latin typeface="Calibri" panose="020F0502020204030204" pitchFamily="34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828798" y="5441570"/>
            <a:ext cx="5486403" cy="954097"/>
          </a:xfrm>
          <a:custGeom>
            <a:avLst/>
            <a:gdLst>
              <a:gd name="connsiteX0" fmla="*/ 0 w 5486403"/>
              <a:gd name="connsiteY0" fmla="*/ 95410 h 954097"/>
              <a:gd name="connsiteX1" fmla="*/ 95410 w 5486403"/>
              <a:gd name="connsiteY1" fmla="*/ 0 h 954097"/>
              <a:gd name="connsiteX2" fmla="*/ 5390993 w 5486403"/>
              <a:gd name="connsiteY2" fmla="*/ 0 h 954097"/>
              <a:gd name="connsiteX3" fmla="*/ 5486403 w 5486403"/>
              <a:gd name="connsiteY3" fmla="*/ 95410 h 954097"/>
              <a:gd name="connsiteX4" fmla="*/ 5486403 w 5486403"/>
              <a:gd name="connsiteY4" fmla="*/ 858687 h 954097"/>
              <a:gd name="connsiteX5" fmla="*/ 5390993 w 5486403"/>
              <a:gd name="connsiteY5" fmla="*/ 954097 h 954097"/>
              <a:gd name="connsiteX6" fmla="*/ 95410 w 5486403"/>
              <a:gd name="connsiteY6" fmla="*/ 954097 h 954097"/>
              <a:gd name="connsiteX7" fmla="*/ 0 w 5486403"/>
              <a:gd name="connsiteY7" fmla="*/ 858687 h 954097"/>
              <a:gd name="connsiteX8" fmla="*/ 0 w 5486403"/>
              <a:gd name="connsiteY8" fmla="*/ 95410 h 95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6403" h="954097">
                <a:moveTo>
                  <a:pt x="0" y="95410"/>
                </a:moveTo>
                <a:cubicBezTo>
                  <a:pt x="0" y="42717"/>
                  <a:pt x="42717" y="0"/>
                  <a:pt x="95410" y="0"/>
                </a:cubicBezTo>
                <a:lnTo>
                  <a:pt x="5390993" y="0"/>
                </a:lnTo>
                <a:cubicBezTo>
                  <a:pt x="5443686" y="0"/>
                  <a:pt x="5486403" y="42717"/>
                  <a:pt x="5486403" y="95410"/>
                </a:cubicBezTo>
                <a:lnTo>
                  <a:pt x="5486403" y="858687"/>
                </a:lnTo>
                <a:cubicBezTo>
                  <a:pt x="5486403" y="911380"/>
                  <a:pt x="5443686" y="954097"/>
                  <a:pt x="5390993" y="954097"/>
                </a:cubicBezTo>
                <a:lnTo>
                  <a:pt x="95410" y="954097"/>
                </a:lnTo>
                <a:cubicBezTo>
                  <a:pt x="42717" y="954097"/>
                  <a:pt x="0" y="911380"/>
                  <a:pt x="0" y="858687"/>
                </a:cubicBezTo>
                <a:lnTo>
                  <a:pt x="0" y="9541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5" tIns="142245" rIns="142245" bIns="142245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kern="1200" dirty="0" smtClean="0">
                <a:latin typeface="Calibri" panose="020F0502020204030204" pitchFamily="34" charset="0"/>
              </a:rPr>
              <a:t>Analysis of Results</a:t>
            </a:r>
            <a:endParaRPr lang="en-US" sz="3000" kern="1200" dirty="0"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454226" y="3897086"/>
            <a:ext cx="6235547" cy="2668968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606626" y="994245"/>
            <a:ext cx="6235547" cy="1168384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B861-FFF3-40C3-BB44-6E440278AF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1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Scene Challenges: Dataset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159871"/>
              </p:ext>
            </p:extLst>
          </p:nvPr>
        </p:nvGraphicFramePr>
        <p:xfrm>
          <a:off x="292510" y="1533831"/>
          <a:ext cx="8615516" cy="179320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53879"/>
                <a:gridCol w="2153879"/>
                <a:gridCol w="2153879"/>
                <a:gridCol w="2153879"/>
              </a:tblGrid>
              <a:tr h="1023234"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Images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Questions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Answers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769968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latin typeface="Calibri" panose="020F0502020204030204" pitchFamily="34" charset="0"/>
                        </a:rPr>
                        <a:t>Training</a:t>
                      </a:r>
                      <a:endParaRPr lang="en-US" sz="30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20K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60K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0.6M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B861-FFF3-40C3-BB44-6E440278AF8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40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Scene Challenges: Dataset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204185"/>
              </p:ext>
            </p:extLst>
          </p:nvPr>
        </p:nvGraphicFramePr>
        <p:xfrm>
          <a:off x="292510" y="1533831"/>
          <a:ext cx="8615516" cy="256317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53879"/>
                <a:gridCol w="2153879"/>
                <a:gridCol w="2153879"/>
                <a:gridCol w="2153879"/>
              </a:tblGrid>
              <a:tr h="1023234"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Images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Questions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Answers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769968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latin typeface="Calibri" panose="020F0502020204030204" pitchFamily="34" charset="0"/>
                        </a:rPr>
                        <a:t>Training</a:t>
                      </a:r>
                      <a:endParaRPr lang="en-US" sz="30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20K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60K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0.6M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769968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latin typeface="Calibri" panose="020F0502020204030204" pitchFamily="34" charset="0"/>
                        </a:rPr>
                        <a:t>Validation</a:t>
                      </a:r>
                      <a:endParaRPr lang="en-US" sz="30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10K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30K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0.3M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B861-FFF3-40C3-BB44-6E440278AF8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99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Scene Challenges: Dataset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309886"/>
              </p:ext>
            </p:extLst>
          </p:nvPr>
        </p:nvGraphicFramePr>
        <p:xfrm>
          <a:off x="292510" y="1533831"/>
          <a:ext cx="8615516" cy="33331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53879"/>
                <a:gridCol w="2153879"/>
                <a:gridCol w="2153879"/>
                <a:gridCol w="2153879"/>
              </a:tblGrid>
              <a:tr h="1023234"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Images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Questions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Answers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</a:tr>
              <a:tr h="769968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latin typeface="Calibri" panose="020F0502020204030204" pitchFamily="34" charset="0"/>
                        </a:rPr>
                        <a:t>Training</a:t>
                      </a:r>
                      <a:endParaRPr lang="en-US" sz="30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20K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60K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0.6M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769968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latin typeface="Calibri" panose="020F0502020204030204" pitchFamily="34" charset="0"/>
                        </a:rPr>
                        <a:t>Validation</a:t>
                      </a:r>
                      <a:endParaRPr lang="en-US" sz="30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10K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30K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0.3M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769968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latin typeface="Calibri" panose="020F0502020204030204" pitchFamily="34" charset="0"/>
                        </a:rPr>
                        <a:t>Test</a:t>
                      </a:r>
                      <a:endParaRPr lang="en-US" sz="30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20K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Calibri" panose="020F0502020204030204" pitchFamily="34" charset="0"/>
                        </a:rPr>
                        <a:t>60K</a:t>
                      </a:r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B861-FFF3-40C3-BB44-6E440278AF8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4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1828798" y="1148132"/>
            <a:ext cx="5486403" cy="954097"/>
          </a:xfrm>
          <a:custGeom>
            <a:avLst/>
            <a:gdLst>
              <a:gd name="connsiteX0" fmla="*/ 0 w 5486403"/>
              <a:gd name="connsiteY0" fmla="*/ 95410 h 954097"/>
              <a:gd name="connsiteX1" fmla="*/ 95410 w 5486403"/>
              <a:gd name="connsiteY1" fmla="*/ 0 h 954097"/>
              <a:gd name="connsiteX2" fmla="*/ 5390993 w 5486403"/>
              <a:gd name="connsiteY2" fmla="*/ 0 h 954097"/>
              <a:gd name="connsiteX3" fmla="*/ 5486403 w 5486403"/>
              <a:gd name="connsiteY3" fmla="*/ 95410 h 954097"/>
              <a:gd name="connsiteX4" fmla="*/ 5486403 w 5486403"/>
              <a:gd name="connsiteY4" fmla="*/ 858687 h 954097"/>
              <a:gd name="connsiteX5" fmla="*/ 5390993 w 5486403"/>
              <a:gd name="connsiteY5" fmla="*/ 954097 h 954097"/>
              <a:gd name="connsiteX6" fmla="*/ 95410 w 5486403"/>
              <a:gd name="connsiteY6" fmla="*/ 954097 h 954097"/>
              <a:gd name="connsiteX7" fmla="*/ 0 w 5486403"/>
              <a:gd name="connsiteY7" fmla="*/ 858687 h 954097"/>
              <a:gd name="connsiteX8" fmla="*/ 0 w 5486403"/>
              <a:gd name="connsiteY8" fmla="*/ 95410 h 95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6403" h="954097">
                <a:moveTo>
                  <a:pt x="0" y="95410"/>
                </a:moveTo>
                <a:cubicBezTo>
                  <a:pt x="0" y="42717"/>
                  <a:pt x="42717" y="0"/>
                  <a:pt x="95410" y="0"/>
                </a:cubicBezTo>
                <a:lnTo>
                  <a:pt x="5390993" y="0"/>
                </a:lnTo>
                <a:cubicBezTo>
                  <a:pt x="5443686" y="0"/>
                  <a:pt x="5486403" y="42717"/>
                  <a:pt x="5486403" y="95410"/>
                </a:cubicBezTo>
                <a:lnTo>
                  <a:pt x="5486403" y="858687"/>
                </a:lnTo>
                <a:cubicBezTo>
                  <a:pt x="5486403" y="911380"/>
                  <a:pt x="5443686" y="954097"/>
                  <a:pt x="5390993" y="954097"/>
                </a:cubicBezTo>
                <a:lnTo>
                  <a:pt x="95410" y="954097"/>
                </a:lnTo>
                <a:cubicBezTo>
                  <a:pt x="42717" y="954097"/>
                  <a:pt x="0" y="911380"/>
                  <a:pt x="0" y="858687"/>
                </a:cubicBezTo>
                <a:lnTo>
                  <a:pt x="0" y="9541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5" tIns="142245" rIns="142245" bIns="142245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kern="1200" dirty="0" smtClean="0"/>
              <a:t>Overview of Task and Dataset </a:t>
            </a:r>
            <a:endParaRPr lang="en-US" sz="3000" kern="1200" dirty="0"/>
          </a:p>
        </p:txBody>
      </p:sp>
      <p:sp>
        <p:nvSpPr>
          <p:cNvPr id="9" name="Freeform 8"/>
          <p:cNvSpPr/>
          <p:nvPr/>
        </p:nvSpPr>
        <p:spPr>
          <a:xfrm>
            <a:off x="1828798" y="2579278"/>
            <a:ext cx="5486403" cy="954097"/>
          </a:xfrm>
          <a:custGeom>
            <a:avLst/>
            <a:gdLst>
              <a:gd name="connsiteX0" fmla="*/ 0 w 5486403"/>
              <a:gd name="connsiteY0" fmla="*/ 95410 h 954097"/>
              <a:gd name="connsiteX1" fmla="*/ 95410 w 5486403"/>
              <a:gd name="connsiteY1" fmla="*/ 0 h 954097"/>
              <a:gd name="connsiteX2" fmla="*/ 5390993 w 5486403"/>
              <a:gd name="connsiteY2" fmla="*/ 0 h 954097"/>
              <a:gd name="connsiteX3" fmla="*/ 5486403 w 5486403"/>
              <a:gd name="connsiteY3" fmla="*/ 95410 h 954097"/>
              <a:gd name="connsiteX4" fmla="*/ 5486403 w 5486403"/>
              <a:gd name="connsiteY4" fmla="*/ 858687 h 954097"/>
              <a:gd name="connsiteX5" fmla="*/ 5390993 w 5486403"/>
              <a:gd name="connsiteY5" fmla="*/ 954097 h 954097"/>
              <a:gd name="connsiteX6" fmla="*/ 95410 w 5486403"/>
              <a:gd name="connsiteY6" fmla="*/ 954097 h 954097"/>
              <a:gd name="connsiteX7" fmla="*/ 0 w 5486403"/>
              <a:gd name="connsiteY7" fmla="*/ 858687 h 954097"/>
              <a:gd name="connsiteX8" fmla="*/ 0 w 5486403"/>
              <a:gd name="connsiteY8" fmla="*/ 95410 h 95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6403" h="954097">
                <a:moveTo>
                  <a:pt x="0" y="95410"/>
                </a:moveTo>
                <a:cubicBezTo>
                  <a:pt x="0" y="42717"/>
                  <a:pt x="42717" y="0"/>
                  <a:pt x="95410" y="0"/>
                </a:cubicBezTo>
                <a:lnTo>
                  <a:pt x="5390993" y="0"/>
                </a:lnTo>
                <a:cubicBezTo>
                  <a:pt x="5443686" y="0"/>
                  <a:pt x="5486403" y="42717"/>
                  <a:pt x="5486403" y="95410"/>
                </a:cubicBezTo>
                <a:lnTo>
                  <a:pt x="5486403" y="858687"/>
                </a:lnTo>
                <a:cubicBezTo>
                  <a:pt x="5486403" y="911380"/>
                  <a:pt x="5443686" y="954097"/>
                  <a:pt x="5390993" y="954097"/>
                </a:cubicBezTo>
                <a:lnTo>
                  <a:pt x="95410" y="954097"/>
                </a:lnTo>
                <a:cubicBezTo>
                  <a:pt x="42717" y="954097"/>
                  <a:pt x="0" y="911380"/>
                  <a:pt x="0" y="858687"/>
                </a:cubicBezTo>
                <a:lnTo>
                  <a:pt x="0" y="9541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5" tIns="142245" rIns="142245" bIns="142245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kern="1200" dirty="0" smtClean="0"/>
              <a:t>Overview of Challenge</a:t>
            </a:r>
            <a:endParaRPr lang="en-US" sz="30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1828798" y="4010424"/>
            <a:ext cx="5486403" cy="954097"/>
          </a:xfrm>
          <a:custGeom>
            <a:avLst/>
            <a:gdLst>
              <a:gd name="connsiteX0" fmla="*/ 0 w 5486403"/>
              <a:gd name="connsiteY0" fmla="*/ 95410 h 954097"/>
              <a:gd name="connsiteX1" fmla="*/ 95410 w 5486403"/>
              <a:gd name="connsiteY1" fmla="*/ 0 h 954097"/>
              <a:gd name="connsiteX2" fmla="*/ 5390993 w 5486403"/>
              <a:gd name="connsiteY2" fmla="*/ 0 h 954097"/>
              <a:gd name="connsiteX3" fmla="*/ 5486403 w 5486403"/>
              <a:gd name="connsiteY3" fmla="*/ 95410 h 954097"/>
              <a:gd name="connsiteX4" fmla="*/ 5486403 w 5486403"/>
              <a:gd name="connsiteY4" fmla="*/ 858687 h 954097"/>
              <a:gd name="connsiteX5" fmla="*/ 5390993 w 5486403"/>
              <a:gd name="connsiteY5" fmla="*/ 954097 h 954097"/>
              <a:gd name="connsiteX6" fmla="*/ 95410 w 5486403"/>
              <a:gd name="connsiteY6" fmla="*/ 954097 h 954097"/>
              <a:gd name="connsiteX7" fmla="*/ 0 w 5486403"/>
              <a:gd name="connsiteY7" fmla="*/ 858687 h 954097"/>
              <a:gd name="connsiteX8" fmla="*/ 0 w 5486403"/>
              <a:gd name="connsiteY8" fmla="*/ 95410 h 95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6403" h="954097">
                <a:moveTo>
                  <a:pt x="0" y="95410"/>
                </a:moveTo>
                <a:cubicBezTo>
                  <a:pt x="0" y="42717"/>
                  <a:pt x="42717" y="0"/>
                  <a:pt x="95410" y="0"/>
                </a:cubicBezTo>
                <a:lnTo>
                  <a:pt x="5390993" y="0"/>
                </a:lnTo>
                <a:cubicBezTo>
                  <a:pt x="5443686" y="0"/>
                  <a:pt x="5486403" y="42717"/>
                  <a:pt x="5486403" y="95410"/>
                </a:cubicBezTo>
                <a:lnTo>
                  <a:pt x="5486403" y="858687"/>
                </a:lnTo>
                <a:cubicBezTo>
                  <a:pt x="5486403" y="911380"/>
                  <a:pt x="5443686" y="954097"/>
                  <a:pt x="5390993" y="954097"/>
                </a:cubicBezTo>
                <a:lnTo>
                  <a:pt x="95410" y="954097"/>
                </a:lnTo>
                <a:cubicBezTo>
                  <a:pt x="42717" y="954097"/>
                  <a:pt x="0" y="911380"/>
                  <a:pt x="0" y="858687"/>
                </a:cubicBezTo>
                <a:lnTo>
                  <a:pt x="0" y="9541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5" tIns="142245" rIns="142245" bIns="142245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kern="1200" dirty="0" smtClean="0"/>
              <a:t>Winner Announcements</a:t>
            </a:r>
            <a:endParaRPr lang="en-US" sz="3000" kern="1200" dirty="0"/>
          </a:p>
        </p:txBody>
      </p:sp>
      <p:sp>
        <p:nvSpPr>
          <p:cNvPr id="13" name="Freeform 12"/>
          <p:cNvSpPr/>
          <p:nvPr/>
        </p:nvSpPr>
        <p:spPr>
          <a:xfrm>
            <a:off x="1828798" y="5441570"/>
            <a:ext cx="5486403" cy="954097"/>
          </a:xfrm>
          <a:custGeom>
            <a:avLst/>
            <a:gdLst>
              <a:gd name="connsiteX0" fmla="*/ 0 w 5486403"/>
              <a:gd name="connsiteY0" fmla="*/ 95410 h 954097"/>
              <a:gd name="connsiteX1" fmla="*/ 95410 w 5486403"/>
              <a:gd name="connsiteY1" fmla="*/ 0 h 954097"/>
              <a:gd name="connsiteX2" fmla="*/ 5390993 w 5486403"/>
              <a:gd name="connsiteY2" fmla="*/ 0 h 954097"/>
              <a:gd name="connsiteX3" fmla="*/ 5486403 w 5486403"/>
              <a:gd name="connsiteY3" fmla="*/ 95410 h 954097"/>
              <a:gd name="connsiteX4" fmla="*/ 5486403 w 5486403"/>
              <a:gd name="connsiteY4" fmla="*/ 858687 h 954097"/>
              <a:gd name="connsiteX5" fmla="*/ 5390993 w 5486403"/>
              <a:gd name="connsiteY5" fmla="*/ 954097 h 954097"/>
              <a:gd name="connsiteX6" fmla="*/ 95410 w 5486403"/>
              <a:gd name="connsiteY6" fmla="*/ 954097 h 954097"/>
              <a:gd name="connsiteX7" fmla="*/ 0 w 5486403"/>
              <a:gd name="connsiteY7" fmla="*/ 858687 h 954097"/>
              <a:gd name="connsiteX8" fmla="*/ 0 w 5486403"/>
              <a:gd name="connsiteY8" fmla="*/ 95410 h 95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6403" h="954097">
                <a:moveTo>
                  <a:pt x="0" y="95410"/>
                </a:moveTo>
                <a:cubicBezTo>
                  <a:pt x="0" y="42717"/>
                  <a:pt x="42717" y="0"/>
                  <a:pt x="95410" y="0"/>
                </a:cubicBezTo>
                <a:lnTo>
                  <a:pt x="5390993" y="0"/>
                </a:lnTo>
                <a:cubicBezTo>
                  <a:pt x="5443686" y="0"/>
                  <a:pt x="5486403" y="42717"/>
                  <a:pt x="5486403" y="95410"/>
                </a:cubicBezTo>
                <a:lnTo>
                  <a:pt x="5486403" y="858687"/>
                </a:lnTo>
                <a:cubicBezTo>
                  <a:pt x="5486403" y="911380"/>
                  <a:pt x="5443686" y="954097"/>
                  <a:pt x="5390993" y="954097"/>
                </a:cubicBezTo>
                <a:lnTo>
                  <a:pt x="95410" y="954097"/>
                </a:lnTo>
                <a:cubicBezTo>
                  <a:pt x="42717" y="954097"/>
                  <a:pt x="0" y="911380"/>
                  <a:pt x="0" y="858687"/>
                </a:cubicBezTo>
                <a:lnTo>
                  <a:pt x="0" y="9541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5" tIns="142245" rIns="142245" bIns="142245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kern="1200" dirty="0" smtClean="0"/>
              <a:t>Analysis of Results</a:t>
            </a:r>
            <a:endParaRPr lang="en-US" sz="3000" kern="1200" dirty="0"/>
          </a:p>
        </p:txBody>
      </p:sp>
      <p:sp>
        <p:nvSpPr>
          <p:cNvPr id="8" name="Rectangle 7"/>
          <p:cNvSpPr/>
          <p:nvPr/>
        </p:nvSpPr>
        <p:spPr bwMode="auto">
          <a:xfrm>
            <a:off x="1454226" y="5333364"/>
            <a:ext cx="6235547" cy="1232690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606626" y="994244"/>
            <a:ext cx="6235547" cy="2902841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217" y="3348323"/>
            <a:ext cx="2094211" cy="167536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B861-FFF3-40C3-BB44-6E440278AF8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1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Award GPUs!!!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1143000"/>
            <a:ext cx="5257800" cy="5257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B861-FFF3-40C3-BB44-6E440278AF8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Scene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Open-Ended Challenge</a:t>
            </a:r>
          </a:p>
          <a:p>
            <a:pPr lvl="1"/>
            <a:r>
              <a:rPr lang="en-US" sz="2600" dirty="0" smtClean="0"/>
              <a:t>5 </a:t>
            </a:r>
            <a:r>
              <a:rPr lang="en-US" sz="2600" dirty="0"/>
              <a:t>teams </a:t>
            </a:r>
          </a:p>
          <a:p>
            <a:pPr lvl="1"/>
            <a:r>
              <a:rPr lang="en-US" sz="2600" dirty="0" smtClean="0"/>
              <a:t>5 institutions </a:t>
            </a:r>
          </a:p>
          <a:p>
            <a:pPr lvl="1"/>
            <a:r>
              <a:rPr lang="en-US" sz="2600" dirty="0" smtClean="0"/>
              <a:t>3 countries</a:t>
            </a:r>
          </a:p>
          <a:p>
            <a:r>
              <a:rPr lang="en-US" sz="2800" dirty="0" smtClean="0"/>
              <a:t>Multiple-Choice Challenge</a:t>
            </a:r>
          </a:p>
          <a:p>
            <a:pPr lvl="1"/>
            <a:r>
              <a:rPr lang="en-US" sz="2600" dirty="0"/>
              <a:t>4 teams </a:t>
            </a:r>
          </a:p>
          <a:p>
            <a:pPr lvl="1"/>
            <a:r>
              <a:rPr lang="en-US" sz="2600" dirty="0"/>
              <a:t>4 institutions </a:t>
            </a:r>
            <a:endParaRPr lang="en-US" sz="2600" dirty="0" smtClean="0"/>
          </a:p>
          <a:p>
            <a:pPr lvl="1"/>
            <a:r>
              <a:rPr lang="en-US" sz="2600" dirty="0" smtClean="0"/>
              <a:t>3 countries</a:t>
            </a:r>
          </a:p>
          <a:p>
            <a:r>
              <a:rPr lang="en-US" sz="2800" dirty="0" smtClean="0"/>
              <a:t>Top 3 teams are same for Open Ended and Multiple Choice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B861-FFF3-40C3-BB44-6E440278AF8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9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Scene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9497" y="1135287"/>
            <a:ext cx="9188245" cy="612058"/>
          </a:xfrm>
        </p:spPr>
        <p:txBody>
          <a:bodyPr/>
          <a:lstStyle/>
          <a:p>
            <a:pPr marL="0" indent="0" algn="ctr">
              <a:buNone/>
            </a:pPr>
            <a:r>
              <a:rPr lang="en-US" sz="3000" b="1" dirty="0" smtClean="0"/>
              <a:t>Winner Team</a:t>
            </a:r>
          </a:p>
          <a:p>
            <a:pPr lvl="1" algn="ctr"/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-265471" y="1732603"/>
            <a:ext cx="9144000" cy="53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Tx/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MIL-UT</a:t>
            </a:r>
          </a:p>
          <a:p>
            <a:pPr marL="457200" lvl="1" indent="0" algn="ctr">
              <a:buFontTx/>
              <a:buNone/>
            </a:pPr>
            <a:endParaRPr lang="en-US" sz="2800" kern="0" dirty="0" smtClean="0"/>
          </a:p>
          <a:p>
            <a:pPr lvl="1" algn="ctr"/>
            <a:endParaRPr lang="en-US" kern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081" y="1650684"/>
            <a:ext cx="921561" cy="11640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109" y="2343653"/>
            <a:ext cx="1251393" cy="11376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081" y="2978836"/>
            <a:ext cx="984451" cy="13126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613" y="3577405"/>
            <a:ext cx="954383" cy="1243972"/>
          </a:xfrm>
          <a:prstGeom prst="rect">
            <a:avLst/>
          </a:prstGeom>
        </p:spPr>
      </p:pic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-166233" y="2383228"/>
            <a:ext cx="9144000" cy="53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en-US" sz="2600" kern="0" dirty="0" smtClean="0"/>
              <a:t>Andrew Shin*</a:t>
            </a:r>
            <a:endParaRPr lang="en-US" sz="2600" kern="0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-166233" y="2960385"/>
            <a:ext cx="9144000" cy="53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en-US" sz="2600" kern="0" dirty="0" err="1" smtClean="0"/>
              <a:t>Kuniaki</a:t>
            </a:r>
            <a:r>
              <a:rPr lang="en-US" sz="2600" kern="0" dirty="0" smtClean="0"/>
              <a:t> Saito*</a:t>
            </a:r>
            <a:endParaRPr lang="en-US" sz="2600" kern="0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-82310" y="3582977"/>
            <a:ext cx="9144000" cy="53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en-US" sz="2600" dirty="0"/>
              <a:t>Yoshitaka </a:t>
            </a:r>
            <a:r>
              <a:rPr lang="en-US" sz="2600" dirty="0" err="1"/>
              <a:t>Ushiku</a:t>
            </a:r>
            <a:endParaRPr lang="en-US" sz="2600" kern="0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-82310" y="4286877"/>
            <a:ext cx="9144000" cy="53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en-US" sz="2600" dirty="0"/>
              <a:t>Tatsuya Harada</a:t>
            </a:r>
            <a:endParaRPr lang="en-US" sz="2600" kern="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-166233" y="5018406"/>
            <a:ext cx="9144000" cy="98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en-US" sz="2800" b="1" kern="0" dirty="0" smtClean="0"/>
              <a:t>Open Ended</a:t>
            </a:r>
            <a:r>
              <a:rPr lang="en-US" sz="2800" kern="0" dirty="0" smtClean="0"/>
              <a:t> Challenge Accuracy: </a:t>
            </a:r>
            <a:r>
              <a:rPr lang="en-US" sz="2800" b="1" dirty="0" smtClean="0"/>
              <a:t>67.39</a:t>
            </a:r>
          </a:p>
          <a:p>
            <a:pPr marL="457200" lvl="1" indent="0" algn="ctr">
              <a:buNone/>
            </a:pPr>
            <a:r>
              <a:rPr lang="en-US" sz="2800" b="1" kern="0" dirty="0" smtClean="0"/>
              <a:t>Multiple Choice</a:t>
            </a:r>
            <a:r>
              <a:rPr lang="en-US" sz="2800" kern="0" dirty="0" smtClean="0"/>
              <a:t> </a:t>
            </a:r>
            <a:r>
              <a:rPr lang="en-US" sz="2800" kern="0" dirty="0"/>
              <a:t>Challenge Accuracy: </a:t>
            </a:r>
            <a:r>
              <a:rPr lang="en-US" sz="2800" b="1" dirty="0"/>
              <a:t>71.18</a:t>
            </a:r>
            <a:endParaRPr lang="en-US" sz="2800" b="1" kern="0" dirty="0"/>
          </a:p>
        </p:txBody>
      </p:sp>
      <p:cxnSp>
        <p:nvCxnSpPr>
          <p:cNvPr id="17" name="burst 1"/>
          <p:cNvCxnSpPr/>
          <p:nvPr/>
        </p:nvCxnSpPr>
        <p:spPr>
          <a:xfrm>
            <a:off x="5832538" y="7177639"/>
            <a:ext cx="0" cy="241540"/>
          </a:xfrm>
          <a:prstGeom prst="line">
            <a:avLst/>
          </a:prstGeom>
          <a:noFill/>
          <a:ln w="34925" cap="rnd" cmpd="sng" algn="ctr">
            <a:solidFill>
              <a:sysClr val="window" lastClr="FFFFFF"/>
            </a:solidFill>
            <a:prstDash val="solid"/>
          </a:ln>
          <a:effectLst>
            <a:glow rad="50800">
              <a:sysClr val="window" lastClr="FFFFFF">
                <a:alpha val="40000"/>
              </a:sysClr>
            </a:glow>
          </a:effectLst>
        </p:spPr>
      </p:cxnSp>
      <p:pic>
        <p:nvPicPr>
          <p:cNvPr id="22" name="firework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127" y="2104275"/>
            <a:ext cx="5426823" cy="4562633"/>
          </a:xfrm>
          <a:prstGeom prst="rect">
            <a:avLst/>
          </a:prstGeom>
        </p:spPr>
      </p:pic>
      <p:cxnSp>
        <p:nvCxnSpPr>
          <p:cNvPr id="23" name="burst 2"/>
          <p:cNvCxnSpPr/>
          <p:nvPr/>
        </p:nvCxnSpPr>
        <p:spPr>
          <a:xfrm>
            <a:off x="2343876" y="7177639"/>
            <a:ext cx="0" cy="241540"/>
          </a:xfrm>
          <a:prstGeom prst="line">
            <a:avLst/>
          </a:prstGeom>
          <a:noFill/>
          <a:ln w="34925" cap="rnd" cmpd="sng" algn="ctr">
            <a:solidFill>
              <a:sysClr val="window" lastClr="FFFFFF"/>
            </a:solidFill>
            <a:prstDash val="solid"/>
          </a:ln>
          <a:effectLst>
            <a:glow rad="50800">
              <a:sysClr val="window" lastClr="FFFFFF">
                <a:alpha val="40000"/>
              </a:sysClr>
            </a:glow>
          </a:effectLst>
        </p:spPr>
      </p:cxnSp>
      <p:pic>
        <p:nvPicPr>
          <p:cNvPr id="24" name="firework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18" y="105685"/>
            <a:ext cx="3767661" cy="3236190"/>
          </a:xfrm>
          <a:prstGeom prst="rect">
            <a:avLst/>
          </a:prstGeom>
        </p:spPr>
      </p:pic>
      <p:cxnSp>
        <p:nvCxnSpPr>
          <p:cNvPr id="25" name="burst 3"/>
          <p:cNvCxnSpPr/>
          <p:nvPr/>
        </p:nvCxnSpPr>
        <p:spPr>
          <a:xfrm>
            <a:off x="4869301" y="7177639"/>
            <a:ext cx="0" cy="241540"/>
          </a:xfrm>
          <a:prstGeom prst="line">
            <a:avLst/>
          </a:prstGeom>
          <a:noFill/>
          <a:ln w="34925" cap="rnd" cmpd="sng" algn="ctr">
            <a:solidFill>
              <a:sysClr val="window" lastClr="FFFFFF"/>
            </a:solidFill>
            <a:prstDash val="solid"/>
          </a:ln>
          <a:effectLst>
            <a:glow rad="50800">
              <a:sysClr val="window" lastClr="FFFFFF">
                <a:alpha val="40000"/>
              </a:sysClr>
            </a:glow>
          </a:effectLst>
        </p:spPr>
      </p:cxnSp>
      <p:pic>
        <p:nvPicPr>
          <p:cNvPr id="26" name="firework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779" y="1054247"/>
            <a:ext cx="2739044" cy="3647176"/>
          </a:xfrm>
          <a:prstGeom prst="rect">
            <a:avLst/>
          </a:prstGeom>
        </p:spPr>
      </p:pic>
      <p:cxnSp>
        <p:nvCxnSpPr>
          <p:cNvPr id="27" name="burst 4"/>
          <p:cNvCxnSpPr/>
          <p:nvPr/>
        </p:nvCxnSpPr>
        <p:spPr>
          <a:xfrm>
            <a:off x="3282578" y="7177639"/>
            <a:ext cx="0" cy="241540"/>
          </a:xfrm>
          <a:prstGeom prst="line">
            <a:avLst/>
          </a:prstGeom>
          <a:noFill/>
          <a:ln w="34925" cap="rnd" cmpd="sng" algn="ctr">
            <a:solidFill>
              <a:sysClr val="window" lastClr="FFFFFF"/>
            </a:solidFill>
            <a:prstDash val="solid"/>
          </a:ln>
          <a:effectLst>
            <a:glow rad="50800">
              <a:sysClr val="window" lastClr="FFFFFF">
                <a:alpha val="40000"/>
              </a:sysClr>
            </a:glow>
          </a:effectLst>
        </p:spPr>
      </p:cxnSp>
      <p:pic>
        <p:nvPicPr>
          <p:cNvPr id="28" name="firework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924" y="2660388"/>
            <a:ext cx="2973307" cy="3677654"/>
          </a:xfrm>
          <a:prstGeom prst="rect">
            <a:avLst/>
          </a:prstGeom>
        </p:spPr>
      </p:pic>
      <p:cxnSp>
        <p:nvCxnSpPr>
          <p:cNvPr id="29" name="burst 5"/>
          <p:cNvCxnSpPr/>
          <p:nvPr/>
        </p:nvCxnSpPr>
        <p:spPr>
          <a:xfrm>
            <a:off x="7015510" y="7177639"/>
            <a:ext cx="0" cy="241540"/>
          </a:xfrm>
          <a:prstGeom prst="line">
            <a:avLst/>
          </a:prstGeom>
          <a:noFill/>
          <a:ln w="34925" cap="rnd" cmpd="sng" algn="ctr">
            <a:solidFill>
              <a:sysClr val="window" lastClr="FFFFFF"/>
            </a:solidFill>
            <a:prstDash val="solid"/>
          </a:ln>
          <a:effectLst>
            <a:glow rad="50800">
              <a:sysClr val="window" lastClr="FFFFFF">
                <a:alpha val="40000"/>
              </a:sysClr>
            </a:glow>
          </a:effectLst>
        </p:spPr>
      </p:cxnSp>
      <p:pic>
        <p:nvPicPr>
          <p:cNvPr id="30" name="firework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231" y="1920940"/>
            <a:ext cx="3610558" cy="4020682"/>
          </a:xfrm>
          <a:prstGeom prst="rect">
            <a:avLst/>
          </a:prstGeom>
        </p:spPr>
      </p:pic>
      <p:cxnSp>
        <p:nvCxnSpPr>
          <p:cNvPr id="31" name="burst 6"/>
          <p:cNvCxnSpPr/>
          <p:nvPr/>
        </p:nvCxnSpPr>
        <p:spPr>
          <a:xfrm>
            <a:off x="1859619" y="7177639"/>
            <a:ext cx="0" cy="241540"/>
          </a:xfrm>
          <a:prstGeom prst="line">
            <a:avLst/>
          </a:prstGeom>
          <a:noFill/>
          <a:ln w="34925" cap="rnd" cmpd="sng" algn="ctr">
            <a:solidFill>
              <a:sysClr val="window" lastClr="FFFFFF"/>
            </a:solidFill>
            <a:prstDash val="solid"/>
          </a:ln>
          <a:effectLst>
            <a:glow rad="50800">
              <a:sysClr val="window" lastClr="FFFFFF">
                <a:alpha val="40000"/>
              </a:sysClr>
            </a:glow>
          </a:effectLst>
        </p:spPr>
      </p:cxnSp>
      <p:pic>
        <p:nvPicPr>
          <p:cNvPr id="32" name="firework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66" y="2286151"/>
            <a:ext cx="2541306" cy="2826928"/>
          </a:xfrm>
          <a:prstGeom prst="rect">
            <a:avLst/>
          </a:prstGeom>
        </p:spPr>
      </p:pic>
      <p:cxnSp>
        <p:nvCxnSpPr>
          <p:cNvPr id="33" name="burst 7"/>
          <p:cNvCxnSpPr/>
          <p:nvPr/>
        </p:nvCxnSpPr>
        <p:spPr>
          <a:xfrm>
            <a:off x="4933260" y="7177639"/>
            <a:ext cx="0" cy="241540"/>
          </a:xfrm>
          <a:prstGeom prst="line">
            <a:avLst/>
          </a:prstGeom>
          <a:noFill/>
          <a:ln w="34925" cap="rnd" cmpd="sng" algn="ctr">
            <a:solidFill>
              <a:sysClr val="window" lastClr="FFFFFF"/>
            </a:solidFill>
            <a:prstDash val="solid"/>
          </a:ln>
          <a:effectLst>
            <a:glow rad="50800">
              <a:sysClr val="window" lastClr="FFFFFF">
                <a:alpha val="40000"/>
              </a:sysClr>
            </a:glow>
          </a:effectLst>
        </p:spPr>
      </p:cxnSp>
      <p:pic>
        <p:nvPicPr>
          <p:cNvPr id="34" name="firework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203" y="201540"/>
            <a:ext cx="3442114" cy="2907488"/>
          </a:xfrm>
          <a:prstGeom prst="rect">
            <a:avLst/>
          </a:prstGeom>
        </p:spPr>
      </p:pic>
      <p:cxnSp>
        <p:nvCxnSpPr>
          <p:cNvPr id="35" name="burst 8"/>
          <p:cNvCxnSpPr/>
          <p:nvPr/>
        </p:nvCxnSpPr>
        <p:spPr>
          <a:xfrm>
            <a:off x="3774272" y="7177639"/>
            <a:ext cx="0" cy="241540"/>
          </a:xfrm>
          <a:prstGeom prst="line">
            <a:avLst/>
          </a:prstGeom>
          <a:noFill/>
          <a:ln w="34925" cap="rnd" cmpd="sng" algn="ctr">
            <a:solidFill>
              <a:sysClr val="window" lastClr="FFFFFF"/>
            </a:solidFill>
            <a:prstDash val="solid"/>
          </a:ln>
          <a:effectLst>
            <a:glow rad="50800">
              <a:sysClr val="window" lastClr="FFFFFF">
                <a:alpha val="40000"/>
              </a:sysClr>
            </a:glow>
          </a:effectLst>
        </p:spPr>
      </p:cxnSp>
      <p:pic>
        <p:nvPicPr>
          <p:cNvPr id="36" name="firework 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650" y="1155304"/>
            <a:ext cx="4313629" cy="4181803"/>
          </a:xfrm>
          <a:prstGeom prst="rect">
            <a:avLst/>
          </a:prstGeom>
        </p:spPr>
      </p:pic>
      <p:pic>
        <p:nvPicPr>
          <p:cNvPr id="37" name="burst noi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541194" y="7610455"/>
            <a:ext cx="609600" cy="609600"/>
          </a:xfrm>
          <a:prstGeom prst="rect">
            <a:avLst/>
          </a:prstGeom>
        </p:spPr>
      </p:pic>
      <p:pic>
        <p:nvPicPr>
          <p:cNvPr id="38" name="crackle nois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565578" y="8320639"/>
            <a:ext cx="609600" cy="609600"/>
          </a:xfrm>
          <a:prstGeom prst="rect">
            <a:avLst/>
          </a:prstGeom>
        </p:spPr>
      </p:pic>
      <p:pic>
        <p:nvPicPr>
          <p:cNvPr id="39" name="burst noi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650666" y="7610455"/>
            <a:ext cx="609600" cy="609600"/>
          </a:xfrm>
          <a:prstGeom prst="rect">
            <a:avLst/>
          </a:prstGeom>
        </p:spPr>
      </p:pic>
      <p:pic>
        <p:nvPicPr>
          <p:cNvPr id="40" name="crackle nois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675050" y="8320639"/>
            <a:ext cx="609600" cy="609600"/>
          </a:xfrm>
          <a:prstGeom prst="rect">
            <a:avLst/>
          </a:prstGeom>
        </p:spPr>
      </p:pic>
      <p:pic>
        <p:nvPicPr>
          <p:cNvPr id="41" name="burst noi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4590218" y="7610455"/>
            <a:ext cx="609600" cy="609600"/>
          </a:xfrm>
          <a:prstGeom prst="rect">
            <a:avLst/>
          </a:prstGeom>
        </p:spPr>
      </p:pic>
      <p:pic>
        <p:nvPicPr>
          <p:cNvPr id="42" name="crackle nois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4614602" y="8320639"/>
            <a:ext cx="609600" cy="609600"/>
          </a:xfrm>
          <a:prstGeom prst="rect">
            <a:avLst/>
          </a:prstGeom>
        </p:spPr>
      </p:pic>
      <p:pic>
        <p:nvPicPr>
          <p:cNvPr id="43" name="burst noi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883082" y="7610455"/>
            <a:ext cx="609600" cy="609600"/>
          </a:xfrm>
          <a:prstGeom prst="rect">
            <a:avLst/>
          </a:prstGeom>
        </p:spPr>
      </p:pic>
      <p:pic>
        <p:nvPicPr>
          <p:cNvPr id="44" name="crackle nois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907466" y="8320639"/>
            <a:ext cx="609600" cy="609600"/>
          </a:xfrm>
          <a:prstGeom prst="rect">
            <a:avLst/>
          </a:prstGeom>
        </p:spPr>
      </p:pic>
      <p:pic>
        <p:nvPicPr>
          <p:cNvPr id="45" name="burst noi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431978" y="7610455"/>
            <a:ext cx="609600" cy="609600"/>
          </a:xfrm>
          <a:prstGeom prst="rect">
            <a:avLst/>
          </a:prstGeom>
        </p:spPr>
      </p:pic>
      <p:pic>
        <p:nvPicPr>
          <p:cNvPr id="46" name="crackle nois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456362" y="8320639"/>
            <a:ext cx="609600" cy="609600"/>
          </a:xfrm>
          <a:prstGeom prst="rect">
            <a:avLst/>
          </a:prstGeom>
        </p:spPr>
      </p:pic>
      <p:pic>
        <p:nvPicPr>
          <p:cNvPr id="47" name="burst noi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822378" y="7610455"/>
            <a:ext cx="609600" cy="609600"/>
          </a:xfrm>
          <a:prstGeom prst="rect">
            <a:avLst/>
          </a:prstGeom>
        </p:spPr>
      </p:pic>
      <p:pic>
        <p:nvPicPr>
          <p:cNvPr id="48" name="crackle nois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846762" y="8320639"/>
            <a:ext cx="609600" cy="609600"/>
          </a:xfrm>
          <a:prstGeom prst="rect">
            <a:avLst/>
          </a:prstGeom>
        </p:spPr>
      </p:pic>
      <p:pic>
        <p:nvPicPr>
          <p:cNvPr id="49" name="burst noi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042090" y="7610455"/>
            <a:ext cx="609600" cy="609600"/>
          </a:xfrm>
          <a:prstGeom prst="rect">
            <a:avLst/>
          </a:prstGeom>
        </p:spPr>
      </p:pic>
      <p:pic>
        <p:nvPicPr>
          <p:cNvPr id="50" name="crackle nois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066474" y="8320639"/>
            <a:ext cx="609600" cy="609600"/>
          </a:xfrm>
          <a:prstGeom prst="rect">
            <a:avLst/>
          </a:prstGeom>
        </p:spPr>
      </p:pic>
      <p:pic>
        <p:nvPicPr>
          <p:cNvPr id="51" name="burst noi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444682" y="7610455"/>
            <a:ext cx="609600" cy="609600"/>
          </a:xfrm>
          <a:prstGeom prst="rect">
            <a:avLst/>
          </a:prstGeom>
        </p:spPr>
      </p:pic>
      <p:pic>
        <p:nvPicPr>
          <p:cNvPr id="52" name="crackle nois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469066" y="8320639"/>
            <a:ext cx="609600" cy="6096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B861-FFF3-40C3-BB44-6E440278AF8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8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4" presetClass="path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5.3654E-7 L 3.88889E-6 -0.534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71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422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2455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1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4" presetClass="path" presetSubtype="0" ac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3.05556E-6 -5.3654E-7 L -3.05556E-6 -0.82007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004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3422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245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2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83" dur="25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64" presetClass="path" presetSubtype="0" accel="10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4.16667E-6 -5.3654E-7 L -4.16667E-6 -0.72248 " pathEditMode="relative" rAng="0" ptsTypes="AA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2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3422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" presetClass="mediacall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2455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4" presetID="6" presetClass="emph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05" dur="25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64" presetClass="path" presetSubtype="0" ac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05556E-6 -5.3654E-7 L -3.05556E-6 -0.47549 " pathEditMode="relative" rAng="0" ptsTypes="AA"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774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3422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24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" presetClass="mediacall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5" dur="2455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6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27" dur="25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64" presetClass="path" presetSubtype="0" ac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61111E-6 -5.3654E-7 L 3.61111E-6 -0.54487 " pathEditMode="relative" rAng="0" ptsTypes="AA">
                                      <p:cBhvr>
                                        <p:cTn id="1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243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3422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19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" presetClass="mediacall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7" dur="2455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8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49" dur="25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64" presetClass="path" presetSubtype="0" accel="10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2.5E-6 -5.3654E-7 L 2.5E-6 -0.55527 " pathEditMode="relative" rAng="0" ptsTypes="AA">
                                      <p:cBhvr>
                                        <p:cTn id="1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775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1" presetClass="mediacall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3422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" presetClass="mediacall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9" dur="2455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0" presetID="6" presetClass="emph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171" dur="25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64" presetClass="path" presetSubtype="0" ac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38889E-6 -5.3654E-7 L 1.38889E-6 -0.88575 " pathEditMode="relative" rAng="0" ptsTypes="AA">
                                      <p:cBhvr>
                                        <p:cTn id="1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288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8" dur="3422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" presetClass="mediacall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1" dur="2455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2" presetID="6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25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64" presetClass="path" presetSubtype="0" accel="100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-2.5E-6 -5.3654E-7 L -2.5E-6 -0.69033 " pathEditMode="relative" rAng="0" ptsTypes="AA">
                                      <p:cBhvr>
                                        <p:cTn id="1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528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1" presetClass="mediacall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0" dur="3422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21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53" presetClass="entr" presetSubtype="16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3" dur="2455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4" presetID="6" presetClass="emph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215" dur="25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2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2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2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2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2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2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2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2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2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>
                <p:cTn id="2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>
                <p:cTn id="2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2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>
                <p:cTn id="2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2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2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Image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Open-Ended Challenge</a:t>
            </a:r>
          </a:p>
          <a:p>
            <a:pPr lvl="1"/>
            <a:r>
              <a:rPr lang="en-US" sz="2600" dirty="0" smtClean="0"/>
              <a:t>25 </a:t>
            </a:r>
            <a:r>
              <a:rPr lang="en-US" sz="2600" dirty="0"/>
              <a:t>teams </a:t>
            </a:r>
            <a:endParaRPr lang="en-US" sz="2600" dirty="0" smtClean="0"/>
          </a:p>
          <a:p>
            <a:pPr lvl="1"/>
            <a:r>
              <a:rPr lang="en-US" sz="2600" dirty="0" smtClean="0"/>
              <a:t>26 institutions </a:t>
            </a:r>
          </a:p>
          <a:p>
            <a:pPr lvl="1"/>
            <a:r>
              <a:rPr lang="en-US" sz="2600" dirty="0" smtClean="0"/>
              <a:t>8 countries</a:t>
            </a:r>
          </a:p>
          <a:p>
            <a:r>
              <a:rPr lang="en-US" sz="2800" dirty="0" smtClean="0"/>
              <a:t>Multiple-Choice Challenge</a:t>
            </a:r>
          </a:p>
          <a:p>
            <a:pPr lvl="1"/>
            <a:r>
              <a:rPr lang="en-US" sz="2600" dirty="0"/>
              <a:t>15 teams </a:t>
            </a:r>
          </a:p>
          <a:p>
            <a:pPr lvl="1"/>
            <a:r>
              <a:rPr lang="en-US" sz="2600" dirty="0"/>
              <a:t>17 institutions </a:t>
            </a:r>
            <a:endParaRPr lang="en-US" sz="2600" dirty="0" smtClean="0"/>
          </a:p>
          <a:p>
            <a:pPr lvl="1"/>
            <a:r>
              <a:rPr lang="en-US" sz="2600" dirty="0" smtClean="0"/>
              <a:t>6 countries</a:t>
            </a:r>
          </a:p>
          <a:p>
            <a:r>
              <a:rPr lang="en-US" sz="2800" dirty="0"/>
              <a:t>Top </a:t>
            </a:r>
            <a:r>
              <a:rPr lang="en-US" sz="2800" dirty="0" smtClean="0"/>
              <a:t>5 </a:t>
            </a:r>
            <a:r>
              <a:rPr lang="en-US" sz="2800" dirty="0"/>
              <a:t>teams are same for Open Ended and Multiple Choice</a:t>
            </a:r>
          </a:p>
          <a:p>
            <a:endParaRPr lang="en-US" sz="3000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B861-FFF3-40C3-BB44-6E440278AF8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3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Image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9497" y="1294950"/>
            <a:ext cx="9188245" cy="612058"/>
          </a:xfrm>
        </p:spPr>
        <p:txBody>
          <a:bodyPr/>
          <a:lstStyle/>
          <a:p>
            <a:pPr marL="0" indent="0" algn="ctr">
              <a:buNone/>
            </a:pPr>
            <a:r>
              <a:rPr lang="en-US" sz="3000" b="1" dirty="0" smtClean="0"/>
              <a:t>Honorable Mention</a:t>
            </a:r>
          </a:p>
          <a:p>
            <a:pPr lvl="1" algn="ctr"/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-147484" y="1907008"/>
            <a:ext cx="9144000" cy="98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Tx/>
              <a:buNone/>
            </a:pPr>
            <a:r>
              <a:rPr lang="en-US" sz="2800" b="1" kern="0" dirty="0" smtClean="0">
                <a:solidFill>
                  <a:schemeClr val="accent2"/>
                </a:solidFill>
              </a:rPr>
              <a:t>Brandeis</a:t>
            </a:r>
          </a:p>
          <a:p>
            <a:pPr marL="457200" lvl="1" indent="0" algn="ctr">
              <a:buFontTx/>
              <a:buNone/>
            </a:pPr>
            <a:r>
              <a:rPr lang="en-US" sz="2800" kern="0" dirty="0" err="1" smtClean="0"/>
              <a:t>Aaditya</a:t>
            </a:r>
            <a:r>
              <a:rPr lang="en-US" sz="2800" kern="0" dirty="0" smtClean="0"/>
              <a:t> Prakash</a:t>
            </a:r>
          </a:p>
          <a:p>
            <a:pPr lvl="1" algn="ctr"/>
            <a:endParaRPr lang="en-US" kern="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-29497" y="5020122"/>
            <a:ext cx="9144000" cy="98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en-US" sz="2800" b="1" kern="0" dirty="0" smtClean="0"/>
              <a:t>Open Ended </a:t>
            </a:r>
            <a:r>
              <a:rPr lang="en-US" sz="2800" kern="0" dirty="0" smtClean="0"/>
              <a:t>Challenge Accuracy: </a:t>
            </a:r>
            <a:r>
              <a:rPr lang="en-US" sz="2800" b="1" dirty="0" smtClean="0"/>
              <a:t>62.80</a:t>
            </a:r>
          </a:p>
          <a:p>
            <a:pPr marL="457200" lvl="1" indent="0" algn="ctr">
              <a:buNone/>
            </a:pPr>
            <a:r>
              <a:rPr lang="en-US" sz="2800" b="1" kern="0" dirty="0" smtClean="0"/>
              <a:t>Multiple Choice </a:t>
            </a:r>
            <a:r>
              <a:rPr lang="en-US" sz="2800" kern="0" dirty="0"/>
              <a:t>Challenge Accuracy: </a:t>
            </a:r>
            <a:r>
              <a:rPr lang="en-US" sz="2800" b="1" dirty="0" smtClean="0"/>
              <a:t>65.17</a:t>
            </a:r>
            <a:endParaRPr lang="en-US" sz="2800" b="1" kern="0" dirty="0"/>
          </a:p>
          <a:p>
            <a:pPr marL="457200" lvl="1" indent="0" algn="ctr">
              <a:buNone/>
            </a:pPr>
            <a:endParaRPr lang="en-US" sz="2600" kern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133" y="2989521"/>
            <a:ext cx="1909734" cy="1913639"/>
          </a:xfrm>
          <a:prstGeom prst="rect">
            <a:avLst/>
          </a:prstGeom>
        </p:spPr>
      </p:pic>
      <p:cxnSp>
        <p:nvCxnSpPr>
          <p:cNvPr id="8" name="burst 1"/>
          <p:cNvCxnSpPr/>
          <p:nvPr/>
        </p:nvCxnSpPr>
        <p:spPr>
          <a:xfrm>
            <a:off x="5984938" y="7330039"/>
            <a:ext cx="0" cy="241540"/>
          </a:xfrm>
          <a:prstGeom prst="line">
            <a:avLst/>
          </a:prstGeom>
          <a:noFill/>
          <a:ln w="34925" cap="rnd" cmpd="sng" algn="ctr">
            <a:solidFill>
              <a:sysClr val="window" lastClr="FFFFFF"/>
            </a:solidFill>
            <a:prstDash val="solid"/>
          </a:ln>
          <a:effectLst>
            <a:glow rad="50800">
              <a:sysClr val="window" lastClr="FFFFFF">
                <a:alpha val="40000"/>
              </a:sysClr>
            </a:glow>
          </a:effectLst>
        </p:spPr>
      </p:cxnSp>
      <p:pic>
        <p:nvPicPr>
          <p:cNvPr id="9" name="firework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527" y="2256675"/>
            <a:ext cx="5426823" cy="4562633"/>
          </a:xfrm>
          <a:prstGeom prst="rect">
            <a:avLst/>
          </a:prstGeom>
        </p:spPr>
      </p:pic>
      <p:cxnSp>
        <p:nvCxnSpPr>
          <p:cNvPr id="10" name="burst 2"/>
          <p:cNvCxnSpPr/>
          <p:nvPr/>
        </p:nvCxnSpPr>
        <p:spPr>
          <a:xfrm>
            <a:off x="2496276" y="7330039"/>
            <a:ext cx="0" cy="241540"/>
          </a:xfrm>
          <a:prstGeom prst="line">
            <a:avLst/>
          </a:prstGeom>
          <a:noFill/>
          <a:ln w="34925" cap="rnd" cmpd="sng" algn="ctr">
            <a:solidFill>
              <a:sysClr val="window" lastClr="FFFFFF"/>
            </a:solidFill>
            <a:prstDash val="solid"/>
          </a:ln>
          <a:effectLst>
            <a:glow rad="50800">
              <a:sysClr val="window" lastClr="FFFFFF">
                <a:alpha val="40000"/>
              </a:sysClr>
            </a:glow>
          </a:effectLst>
        </p:spPr>
      </p:cxnSp>
      <p:pic>
        <p:nvPicPr>
          <p:cNvPr id="11" name="firework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18" y="258085"/>
            <a:ext cx="3767661" cy="3236190"/>
          </a:xfrm>
          <a:prstGeom prst="rect">
            <a:avLst/>
          </a:prstGeom>
        </p:spPr>
      </p:pic>
      <p:cxnSp>
        <p:nvCxnSpPr>
          <p:cNvPr id="12" name="burst 3"/>
          <p:cNvCxnSpPr/>
          <p:nvPr/>
        </p:nvCxnSpPr>
        <p:spPr>
          <a:xfrm>
            <a:off x="5021701" y="7330039"/>
            <a:ext cx="0" cy="241540"/>
          </a:xfrm>
          <a:prstGeom prst="line">
            <a:avLst/>
          </a:prstGeom>
          <a:noFill/>
          <a:ln w="34925" cap="rnd" cmpd="sng" algn="ctr">
            <a:solidFill>
              <a:sysClr val="window" lastClr="FFFFFF"/>
            </a:solidFill>
            <a:prstDash val="solid"/>
          </a:ln>
          <a:effectLst>
            <a:glow rad="50800">
              <a:sysClr val="window" lastClr="FFFFFF">
                <a:alpha val="40000"/>
              </a:sysClr>
            </a:glow>
          </a:effectLst>
        </p:spPr>
      </p:cxnSp>
      <p:pic>
        <p:nvPicPr>
          <p:cNvPr id="13" name="firework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179" y="1206647"/>
            <a:ext cx="2739044" cy="3647176"/>
          </a:xfrm>
          <a:prstGeom prst="rect">
            <a:avLst/>
          </a:prstGeom>
        </p:spPr>
      </p:pic>
      <p:cxnSp>
        <p:nvCxnSpPr>
          <p:cNvPr id="14" name="burst 4"/>
          <p:cNvCxnSpPr/>
          <p:nvPr/>
        </p:nvCxnSpPr>
        <p:spPr>
          <a:xfrm>
            <a:off x="3434978" y="7330039"/>
            <a:ext cx="0" cy="241540"/>
          </a:xfrm>
          <a:prstGeom prst="line">
            <a:avLst/>
          </a:prstGeom>
          <a:noFill/>
          <a:ln w="34925" cap="rnd" cmpd="sng" algn="ctr">
            <a:solidFill>
              <a:sysClr val="window" lastClr="FFFFFF"/>
            </a:solidFill>
            <a:prstDash val="solid"/>
          </a:ln>
          <a:effectLst>
            <a:glow rad="50800">
              <a:sysClr val="window" lastClr="FFFFFF">
                <a:alpha val="40000"/>
              </a:sysClr>
            </a:glow>
          </a:effectLst>
        </p:spPr>
      </p:cxnSp>
      <p:cxnSp>
        <p:nvCxnSpPr>
          <p:cNvPr id="15" name="burst 5"/>
          <p:cNvCxnSpPr/>
          <p:nvPr/>
        </p:nvCxnSpPr>
        <p:spPr>
          <a:xfrm>
            <a:off x="7167910" y="7330039"/>
            <a:ext cx="0" cy="241540"/>
          </a:xfrm>
          <a:prstGeom prst="line">
            <a:avLst/>
          </a:prstGeom>
          <a:noFill/>
          <a:ln w="34925" cap="rnd" cmpd="sng" algn="ctr">
            <a:solidFill>
              <a:sysClr val="window" lastClr="FFFFFF"/>
            </a:solidFill>
            <a:prstDash val="solid"/>
          </a:ln>
          <a:effectLst>
            <a:glow rad="50800">
              <a:sysClr val="window" lastClr="FFFFFF">
                <a:alpha val="40000"/>
              </a:sysClr>
            </a:glow>
          </a:effectLst>
        </p:spPr>
      </p:cxnSp>
      <p:cxnSp>
        <p:nvCxnSpPr>
          <p:cNvPr id="16" name="burst 6"/>
          <p:cNvCxnSpPr/>
          <p:nvPr/>
        </p:nvCxnSpPr>
        <p:spPr>
          <a:xfrm>
            <a:off x="2012019" y="7330039"/>
            <a:ext cx="0" cy="241540"/>
          </a:xfrm>
          <a:prstGeom prst="line">
            <a:avLst/>
          </a:prstGeom>
          <a:noFill/>
          <a:ln w="34925" cap="rnd" cmpd="sng" algn="ctr">
            <a:solidFill>
              <a:sysClr val="window" lastClr="FFFFFF"/>
            </a:solidFill>
            <a:prstDash val="solid"/>
          </a:ln>
          <a:effectLst>
            <a:glow rad="50800">
              <a:sysClr val="window" lastClr="FFFFFF">
                <a:alpha val="40000"/>
              </a:sysClr>
            </a:glow>
          </a:effectLst>
        </p:spPr>
      </p:cxnSp>
      <p:cxnSp>
        <p:nvCxnSpPr>
          <p:cNvPr id="17" name="burst 7"/>
          <p:cNvCxnSpPr/>
          <p:nvPr/>
        </p:nvCxnSpPr>
        <p:spPr>
          <a:xfrm>
            <a:off x="5085660" y="7330039"/>
            <a:ext cx="0" cy="241540"/>
          </a:xfrm>
          <a:prstGeom prst="line">
            <a:avLst/>
          </a:prstGeom>
          <a:noFill/>
          <a:ln w="34925" cap="rnd" cmpd="sng" algn="ctr">
            <a:solidFill>
              <a:sysClr val="window" lastClr="FFFFFF"/>
            </a:solidFill>
            <a:prstDash val="solid"/>
          </a:ln>
          <a:effectLst>
            <a:glow rad="50800">
              <a:sysClr val="window" lastClr="FFFFFF">
                <a:alpha val="40000"/>
              </a:sysClr>
            </a:glow>
          </a:effectLst>
        </p:spPr>
      </p:cxnSp>
      <p:pic>
        <p:nvPicPr>
          <p:cNvPr id="18" name="firework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603" y="353940"/>
            <a:ext cx="3442114" cy="2907488"/>
          </a:xfrm>
          <a:prstGeom prst="rect">
            <a:avLst/>
          </a:prstGeom>
        </p:spPr>
      </p:pic>
      <p:cxnSp>
        <p:nvCxnSpPr>
          <p:cNvPr id="19" name="burst 8"/>
          <p:cNvCxnSpPr/>
          <p:nvPr/>
        </p:nvCxnSpPr>
        <p:spPr>
          <a:xfrm>
            <a:off x="3926672" y="7330039"/>
            <a:ext cx="0" cy="241540"/>
          </a:xfrm>
          <a:prstGeom prst="line">
            <a:avLst/>
          </a:prstGeom>
          <a:noFill/>
          <a:ln w="34925" cap="rnd" cmpd="sng" algn="ctr">
            <a:solidFill>
              <a:sysClr val="window" lastClr="FFFFFF"/>
            </a:solidFill>
            <a:prstDash val="solid"/>
          </a:ln>
          <a:effectLst>
            <a:glow rad="50800">
              <a:sysClr val="window" lastClr="FFFFFF">
                <a:alpha val="40000"/>
              </a:sysClr>
            </a:glow>
          </a:effectLst>
        </p:spPr>
      </p:cxnSp>
      <p:pic>
        <p:nvPicPr>
          <p:cNvPr id="20" name="burst noi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693594" y="7762855"/>
            <a:ext cx="609600" cy="609600"/>
          </a:xfrm>
          <a:prstGeom prst="rect">
            <a:avLst/>
          </a:prstGeom>
        </p:spPr>
      </p:pic>
      <p:pic>
        <p:nvPicPr>
          <p:cNvPr id="21" name="crackle nois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717978" y="8473039"/>
            <a:ext cx="609600" cy="609600"/>
          </a:xfrm>
          <a:prstGeom prst="rect">
            <a:avLst/>
          </a:prstGeom>
        </p:spPr>
      </p:pic>
      <p:pic>
        <p:nvPicPr>
          <p:cNvPr id="22" name="burst noi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803066" y="7762855"/>
            <a:ext cx="609600" cy="609600"/>
          </a:xfrm>
          <a:prstGeom prst="rect">
            <a:avLst/>
          </a:prstGeom>
        </p:spPr>
      </p:pic>
      <p:pic>
        <p:nvPicPr>
          <p:cNvPr id="23" name="crackle nois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827450" y="8473039"/>
            <a:ext cx="609600" cy="609600"/>
          </a:xfrm>
          <a:prstGeom prst="rect">
            <a:avLst/>
          </a:prstGeom>
        </p:spPr>
      </p:pic>
      <p:pic>
        <p:nvPicPr>
          <p:cNvPr id="24" name="burst noi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742618" y="7762855"/>
            <a:ext cx="609600" cy="609600"/>
          </a:xfrm>
          <a:prstGeom prst="rect">
            <a:avLst/>
          </a:prstGeom>
        </p:spPr>
      </p:pic>
      <p:pic>
        <p:nvPicPr>
          <p:cNvPr id="25" name="crackle nois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767002" y="8473039"/>
            <a:ext cx="609600" cy="609600"/>
          </a:xfrm>
          <a:prstGeom prst="rect">
            <a:avLst/>
          </a:prstGeom>
        </p:spPr>
      </p:pic>
      <p:pic>
        <p:nvPicPr>
          <p:cNvPr id="26" name="burst noi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035482" y="7762855"/>
            <a:ext cx="609600" cy="609600"/>
          </a:xfrm>
          <a:prstGeom prst="rect">
            <a:avLst/>
          </a:prstGeom>
        </p:spPr>
      </p:pic>
      <p:pic>
        <p:nvPicPr>
          <p:cNvPr id="27" name="crackle nois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059866" y="8473039"/>
            <a:ext cx="609600" cy="609600"/>
          </a:xfrm>
          <a:prstGeom prst="rect">
            <a:avLst/>
          </a:prstGeom>
        </p:spPr>
      </p:pic>
      <p:pic>
        <p:nvPicPr>
          <p:cNvPr id="28" name="burst noi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584378" y="7762855"/>
            <a:ext cx="609600" cy="609600"/>
          </a:xfrm>
          <a:prstGeom prst="rect">
            <a:avLst/>
          </a:prstGeom>
        </p:spPr>
      </p:pic>
      <p:pic>
        <p:nvPicPr>
          <p:cNvPr id="29" name="crackle nois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608762" y="8473039"/>
            <a:ext cx="609600" cy="609600"/>
          </a:xfrm>
          <a:prstGeom prst="rect">
            <a:avLst/>
          </a:prstGeom>
        </p:spPr>
      </p:pic>
      <p:pic>
        <p:nvPicPr>
          <p:cNvPr id="30" name="burst noi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974778" y="7762855"/>
            <a:ext cx="609600" cy="609600"/>
          </a:xfrm>
          <a:prstGeom prst="rect">
            <a:avLst/>
          </a:prstGeom>
        </p:spPr>
      </p:pic>
      <p:pic>
        <p:nvPicPr>
          <p:cNvPr id="31" name="crackle nois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999162" y="8473039"/>
            <a:ext cx="609600" cy="609600"/>
          </a:xfrm>
          <a:prstGeom prst="rect">
            <a:avLst/>
          </a:prstGeom>
        </p:spPr>
      </p:pic>
      <p:pic>
        <p:nvPicPr>
          <p:cNvPr id="32" name="burst noi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194490" y="7762855"/>
            <a:ext cx="609600" cy="609600"/>
          </a:xfrm>
          <a:prstGeom prst="rect">
            <a:avLst/>
          </a:prstGeom>
        </p:spPr>
      </p:pic>
      <p:pic>
        <p:nvPicPr>
          <p:cNvPr id="33" name="crackle nois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218874" y="8473039"/>
            <a:ext cx="609600" cy="609600"/>
          </a:xfrm>
          <a:prstGeom prst="rect">
            <a:avLst/>
          </a:prstGeom>
        </p:spPr>
      </p:pic>
      <p:pic>
        <p:nvPicPr>
          <p:cNvPr id="34" name="burst noi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597082" y="7762855"/>
            <a:ext cx="609600" cy="609600"/>
          </a:xfrm>
          <a:prstGeom prst="rect">
            <a:avLst/>
          </a:prstGeom>
        </p:spPr>
      </p:pic>
      <p:pic>
        <p:nvPicPr>
          <p:cNvPr id="35" name="crackle nois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621466" y="8473039"/>
            <a:ext cx="609600" cy="6096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B861-FFF3-40C3-BB44-6E440278AF8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7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4" presetClass="path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5.3654E-7 L 3.88889E-6 -0.534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71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42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45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4" presetClass="path" presetSubtype="0" ac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3.05556E-6 -5.3654E-7 L -3.05556E-6 -0.82007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00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3422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2455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61" dur="25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4" presetClass="path" presetSubtype="0" accel="10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4.16667E-6 -5.3654E-7 L -4.16667E-6 -0.72248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24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3422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2455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2" presetID="6" presetClass="emph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83" dur="25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64" presetClass="path" presetSubtype="0" ac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05556E-6 -5.3654E-7 L -3.05556E-6 -0.47549 " pathEditMode="relative" rAng="0" ptsTypes="AA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77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342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24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mediacall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245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9" presetID="64" presetClass="path" presetSubtype="0" ac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61111E-6 -5.3654E-7 L 3.61111E-6 -0.54487 " pathEditMode="relative" rAng="0" ptsTypes="AA">
                                      <p:cBhvr>
                                        <p:cTn id="10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243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342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19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mediacall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2455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1" presetID="64" presetClass="path" presetSubtype="0" accel="10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2.5E-6 -5.3654E-7 L 2.5E-6 -0.55527 " pathEditMode="relative" rAng="0" ptsTypes="AA">
                                      <p:cBhvr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775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1" presetClass="mediacall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3422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2455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3" presetID="64" presetClass="path" presetSubtype="0" ac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38889E-6 -5.3654E-7 L 1.38889E-6 -0.88575 " pathEditMode="relative" rAng="0" ptsTypes="AA">
                                      <p:cBhvr>
                                        <p:cTn id="1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288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6" dur="342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" presetClass="mediacall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2455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0" presetID="6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41" dur="25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64" presetClass="path" presetSubtype="0" accel="100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-2.5E-6 -5.3654E-7 L -2.5E-6 -0.69033 " pathEditMode="relative" rAng="0" ptsTypes="AA">
                                      <p:cBhvr>
                                        <p:cTn id="1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528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1" presetClass="mediacall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8" dur="342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21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2455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1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1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1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1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1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1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1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Image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4245" y="1241781"/>
            <a:ext cx="9188245" cy="612058"/>
          </a:xfrm>
        </p:spPr>
        <p:txBody>
          <a:bodyPr/>
          <a:lstStyle/>
          <a:p>
            <a:pPr marL="0" indent="0" algn="ctr">
              <a:buNone/>
            </a:pPr>
            <a:r>
              <a:rPr lang="en-US" sz="3000" b="1" dirty="0" smtClean="0"/>
              <a:t>Runner-Up Team</a:t>
            </a:r>
          </a:p>
          <a:p>
            <a:pPr lvl="1" algn="ctr"/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-162232" y="1853839"/>
            <a:ext cx="9144000" cy="96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Tx/>
              <a:buNone/>
            </a:pPr>
            <a:r>
              <a:rPr lang="en-US" sz="2800" b="1" kern="0" dirty="0" err="1" smtClean="0">
                <a:solidFill>
                  <a:schemeClr val="accent2"/>
                </a:solidFill>
              </a:rPr>
              <a:t>Naver</a:t>
            </a:r>
            <a:r>
              <a:rPr lang="en-US" sz="2800" b="1" kern="0" dirty="0" smtClean="0">
                <a:solidFill>
                  <a:schemeClr val="accent2"/>
                </a:solidFill>
              </a:rPr>
              <a:t> Labs</a:t>
            </a:r>
          </a:p>
          <a:p>
            <a:pPr marL="457200" lvl="1" indent="0" algn="ctr">
              <a:buFontTx/>
              <a:buNone/>
            </a:pPr>
            <a:endParaRPr lang="en-US" sz="2800" b="1" kern="0" dirty="0" smtClean="0">
              <a:solidFill>
                <a:schemeClr val="accent2"/>
              </a:solidFill>
            </a:endParaRPr>
          </a:p>
          <a:p>
            <a:pPr marL="457200" lvl="1" indent="0" algn="ctr">
              <a:buFontTx/>
              <a:buNone/>
            </a:pPr>
            <a:r>
              <a:rPr lang="en-US" sz="2800" kern="0" dirty="0" err="1" smtClean="0"/>
              <a:t>Hyeonseob</a:t>
            </a:r>
            <a:r>
              <a:rPr lang="en-US" sz="2800" kern="0" dirty="0" smtClean="0"/>
              <a:t> Nam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-29497" y="4931937"/>
            <a:ext cx="9144000" cy="98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en-US" sz="2800" b="1" kern="0" dirty="0" smtClean="0"/>
              <a:t>Open Ended</a:t>
            </a:r>
            <a:r>
              <a:rPr lang="en-US" sz="2800" kern="0" dirty="0" smtClean="0"/>
              <a:t> Challenge Accuracy: </a:t>
            </a:r>
            <a:r>
              <a:rPr lang="en-US" sz="2800" b="1" dirty="0" smtClean="0"/>
              <a:t>64.89</a:t>
            </a:r>
          </a:p>
          <a:p>
            <a:pPr marL="457200" lvl="1" indent="0" algn="ctr">
              <a:buNone/>
            </a:pPr>
            <a:r>
              <a:rPr lang="en-US" sz="2800" b="1" kern="0" dirty="0" smtClean="0"/>
              <a:t>Multiple Choice</a:t>
            </a:r>
            <a:r>
              <a:rPr lang="en-US" sz="2800" kern="0" dirty="0" smtClean="0"/>
              <a:t> </a:t>
            </a:r>
            <a:r>
              <a:rPr lang="en-US" sz="2800" kern="0" dirty="0"/>
              <a:t>Challenge Accuracy: </a:t>
            </a:r>
            <a:r>
              <a:rPr lang="en-US" sz="2800" b="1" dirty="0"/>
              <a:t>69.37</a:t>
            </a:r>
            <a:endParaRPr lang="en-US" sz="2800" b="1" kern="0" dirty="0"/>
          </a:p>
          <a:p>
            <a:pPr marL="457200" lvl="1" indent="0" algn="ctr">
              <a:buNone/>
            </a:pPr>
            <a:endParaRPr lang="en-US" sz="2800" kern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647" y="2030873"/>
            <a:ext cx="1666875" cy="1666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958" y="2643118"/>
            <a:ext cx="1333500" cy="1666875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-288795" y="3526826"/>
            <a:ext cx="9144000" cy="96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Tx/>
              <a:buNone/>
            </a:pPr>
            <a:r>
              <a:rPr lang="en-US" sz="2800" dirty="0"/>
              <a:t> </a:t>
            </a:r>
            <a:r>
              <a:rPr lang="en-US" sz="2800" dirty="0" err="1"/>
              <a:t>Jeonghee</a:t>
            </a:r>
            <a:r>
              <a:rPr lang="en-US" sz="2800" dirty="0"/>
              <a:t> </a:t>
            </a:r>
            <a:r>
              <a:rPr lang="en-US" sz="2800" dirty="0" smtClean="0"/>
              <a:t>Kim</a:t>
            </a:r>
            <a:r>
              <a:rPr lang="en-US" sz="2800" kern="0" dirty="0" smtClean="0"/>
              <a:t> </a:t>
            </a:r>
          </a:p>
        </p:txBody>
      </p:sp>
      <p:cxnSp>
        <p:nvCxnSpPr>
          <p:cNvPr id="10" name="burst 1"/>
          <p:cNvCxnSpPr/>
          <p:nvPr/>
        </p:nvCxnSpPr>
        <p:spPr>
          <a:xfrm>
            <a:off x="5984938" y="7330039"/>
            <a:ext cx="0" cy="241540"/>
          </a:xfrm>
          <a:prstGeom prst="line">
            <a:avLst/>
          </a:prstGeom>
          <a:noFill/>
          <a:ln w="34925" cap="rnd" cmpd="sng" algn="ctr">
            <a:solidFill>
              <a:sysClr val="window" lastClr="FFFFFF"/>
            </a:solidFill>
            <a:prstDash val="solid"/>
          </a:ln>
          <a:effectLst>
            <a:glow rad="50800">
              <a:sysClr val="window" lastClr="FFFFFF">
                <a:alpha val="40000"/>
              </a:sysClr>
            </a:glow>
          </a:effectLst>
        </p:spPr>
      </p:cxnSp>
      <p:pic>
        <p:nvPicPr>
          <p:cNvPr id="11" name="firework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527" y="2256675"/>
            <a:ext cx="5426823" cy="4562633"/>
          </a:xfrm>
          <a:prstGeom prst="rect">
            <a:avLst/>
          </a:prstGeom>
        </p:spPr>
      </p:pic>
      <p:cxnSp>
        <p:nvCxnSpPr>
          <p:cNvPr id="12" name="burst 2"/>
          <p:cNvCxnSpPr/>
          <p:nvPr/>
        </p:nvCxnSpPr>
        <p:spPr>
          <a:xfrm>
            <a:off x="2496276" y="7330039"/>
            <a:ext cx="0" cy="241540"/>
          </a:xfrm>
          <a:prstGeom prst="line">
            <a:avLst/>
          </a:prstGeom>
          <a:noFill/>
          <a:ln w="34925" cap="rnd" cmpd="sng" algn="ctr">
            <a:solidFill>
              <a:sysClr val="window" lastClr="FFFFFF"/>
            </a:solidFill>
            <a:prstDash val="solid"/>
          </a:ln>
          <a:effectLst>
            <a:glow rad="50800">
              <a:sysClr val="window" lastClr="FFFFFF">
                <a:alpha val="40000"/>
              </a:sysClr>
            </a:glow>
          </a:effectLst>
        </p:spPr>
      </p:cxnSp>
      <p:pic>
        <p:nvPicPr>
          <p:cNvPr id="13" name="firework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18" y="258085"/>
            <a:ext cx="3767661" cy="3236190"/>
          </a:xfrm>
          <a:prstGeom prst="rect">
            <a:avLst/>
          </a:prstGeom>
        </p:spPr>
      </p:pic>
      <p:cxnSp>
        <p:nvCxnSpPr>
          <p:cNvPr id="14" name="burst 3"/>
          <p:cNvCxnSpPr/>
          <p:nvPr/>
        </p:nvCxnSpPr>
        <p:spPr>
          <a:xfrm>
            <a:off x="5021701" y="7330039"/>
            <a:ext cx="0" cy="241540"/>
          </a:xfrm>
          <a:prstGeom prst="line">
            <a:avLst/>
          </a:prstGeom>
          <a:noFill/>
          <a:ln w="34925" cap="rnd" cmpd="sng" algn="ctr">
            <a:solidFill>
              <a:sysClr val="window" lastClr="FFFFFF"/>
            </a:solidFill>
            <a:prstDash val="solid"/>
          </a:ln>
          <a:effectLst>
            <a:glow rad="50800">
              <a:sysClr val="window" lastClr="FFFFFF">
                <a:alpha val="40000"/>
              </a:sysClr>
            </a:glow>
          </a:effectLst>
        </p:spPr>
      </p:cxnSp>
      <p:pic>
        <p:nvPicPr>
          <p:cNvPr id="15" name="firework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179" y="1206647"/>
            <a:ext cx="2739044" cy="3647176"/>
          </a:xfrm>
          <a:prstGeom prst="rect">
            <a:avLst/>
          </a:prstGeom>
        </p:spPr>
      </p:pic>
      <p:cxnSp>
        <p:nvCxnSpPr>
          <p:cNvPr id="16" name="burst 4"/>
          <p:cNvCxnSpPr/>
          <p:nvPr/>
        </p:nvCxnSpPr>
        <p:spPr>
          <a:xfrm>
            <a:off x="3434978" y="7330039"/>
            <a:ext cx="0" cy="241540"/>
          </a:xfrm>
          <a:prstGeom prst="line">
            <a:avLst/>
          </a:prstGeom>
          <a:noFill/>
          <a:ln w="34925" cap="rnd" cmpd="sng" algn="ctr">
            <a:solidFill>
              <a:sysClr val="window" lastClr="FFFFFF"/>
            </a:solidFill>
            <a:prstDash val="solid"/>
          </a:ln>
          <a:effectLst>
            <a:glow rad="50800">
              <a:sysClr val="window" lastClr="FFFFFF">
                <a:alpha val="40000"/>
              </a:sysClr>
            </a:glow>
          </a:effectLst>
        </p:spPr>
      </p:cxnSp>
      <p:cxnSp>
        <p:nvCxnSpPr>
          <p:cNvPr id="17" name="burst 5"/>
          <p:cNvCxnSpPr/>
          <p:nvPr/>
        </p:nvCxnSpPr>
        <p:spPr>
          <a:xfrm>
            <a:off x="7167910" y="7330039"/>
            <a:ext cx="0" cy="241540"/>
          </a:xfrm>
          <a:prstGeom prst="line">
            <a:avLst/>
          </a:prstGeom>
          <a:noFill/>
          <a:ln w="34925" cap="rnd" cmpd="sng" algn="ctr">
            <a:solidFill>
              <a:sysClr val="window" lastClr="FFFFFF"/>
            </a:solidFill>
            <a:prstDash val="solid"/>
          </a:ln>
          <a:effectLst>
            <a:glow rad="50800">
              <a:sysClr val="window" lastClr="FFFFFF">
                <a:alpha val="40000"/>
              </a:sysClr>
            </a:glow>
          </a:effectLst>
        </p:spPr>
      </p:cxnSp>
      <p:cxnSp>
        <p:nvCxnSpPr>
          <p:cNvPr id="18" name="burst 6"/>
          <p:cNvCxnSpPr/>
          <p:nvPr/>
        </p:nvCxnSpPr>
        <p:spPr>
          <a:xfrm>
            <a:off x="2012019" y="7330039"/>
            <a:ext cx="0" cy="241540"/>
          </a:xfrm>
          <a:prstGeom prst="line">
            <a:avLst/>
          </a:prstGeom>
          <a:noFill/>
          <a:ln w="34925" cap="rnd" cmpd="sng" algn="ctr">
            <a:solidFill>
              <a:sysClr val="window" lastClr="FFFFFF"/>
            </a:solidFill>
            <a:prstDash val="solid"/>
          </a:ln>
          <a:effectLst>
            <a:glow rad="50800">
              <a:sysClr val="window" lastClr="FFFFFF">
                <a:alpha val="40000"/>
              </a:sysClr>
            </a:glow>
          </a:effectLst>
        </p:spPr>
      </p:cxnSp>
      <p:cxnSp>
        <p:nvCxnSpPr>
          <p:cNvPr id="19" name="burst 7"/>
          <p:cNvCxnSpPr/>
          <p:nvPr/>
        </p:nvCxnSpPr>
        <p:spPr>
          <a:xfrm>
            <a:off x="5085660" y="7330039"/>
            <a:ext cx="0" cy="241540"/>
          </a:xfrm>
          <a:prstGeom prst="line">
            <a:avLst/>
          </a:prstGeom>
          <a:noFill/>
          <a:ln w="34925" cap="rnd" cmpd="sng" algn="ctr">
            <a:solidFill>
              <a:sysClr val="window" lastClr="FFFFFF"/>
            </a:solidFill>
            <a:prstDash val="solid"/>
          </a:ln>
          <a:effectLst>
            <a:glow rad="50800">
              <a:sysClr val="window" lastClr="FFFFFF">
                <a:alpha val="40000"/>
              </a:sysClr>
            </a:glow>
          </a:effectLst>
        </p:spPr>
      </p:cxnSp>
      <p:pic>
        <p:nvPicPr>
          <p:cNvPr id="20" name="firework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603" y="353940"/>
            <a:ext cx="3442114" cy="2907488"/>
          </a:xfrm>
          <a:prstGeom prst="rect">
            <a:avLst/>
          </a:prstGeom>
        </p:spPr>
      </p:pic>
      <p:cxnSp>
        <p:nvCxnSpPr>
          <p:cNvPr id="21" name="burst 8"/>
          <p:cNvCxnSpPr/>
          <p:nvPr/>
        </p:nvCxnSpPr>
        <p:spPr>
          <a:xfrm>
            <a:off x="3926672" y="7330039"/>
            <a:ext cx="0" cy="241540"/>
          </a:xfrm>
          <a:prstGeom prst="line">
            <a:avLst/>
          </a:prstGeom>
          <a:noFill/>
          <a:ln w="34925" cap="rnd" cmpd="sng" algn="ctr">
            <a:solidFill>
              <a:sysClr val="window" lastClr="FFFFFF"/>
            </a:solidFill>
            <a:prstDash val="solid"/>
          </a:ln>
          <a:effectLst>
            <a:glow rad="50800">
              <a:sysClr val="window" lastClr="FFFFFF">
                <a:alpha val="40000"/>
              </a:sysClr>
            </a:glow>
          </a:effectLst>
        </p:spPr>
      </p:cxnSp>
      <p:pic>
        <p:nvPicPr>
          <p:cNvPr id="22" name="burst noi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693594" y="7762855"/>
            <a:ext cx="609600" cy="609600"/>
          </a:xfrm>
          <a:prstGeom prst="rect">
            <a:avLst/>
          </a:prstGeom>
        </p:spPr>
      </p:pic>
      <p:pic>
        <p:nvPicPr>
          <p:cNvPr id="23" name="crackle nois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717978" y="8473039"/>
            <a:ext cx="609600" cy="609600"/>
          </a:xfrm>
          <a:prstGeom prst="rect">
            <a:avLst/>
          </a:prstGeom>
        </p:spPr>
      </p:pic>
      <p:pic>
        <p:nvPicPr>
          <p:cNvPr id="24" name="burst noi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803066" y="7762855"/>
            <a:ext cx="609600" cy="609600"/>
          </a:xfrm>
          <a:prstGeom prst="rect">
            <a:avLst/>
          </a:prstGeom>
        </p:spPr>
      </p:pic>
      <p:pic>
        <p:nvPicPr>
          <p:cNvPr id="25" name="crackle nois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827450" y="8473039"/>
            <a:ext cx="609600" cy="609600"/>
          </a:xfrm>
          <a:prstGeom prst="rect">
            <a:avLst/>
          </a:prstGeom>
        </p:spPr>
      </p:pic>
      <p:pic>
        <p:nvPicPr>
          <p:cNvPr id="26" name="burst noi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742618" y="7762855"/>
            <a:ext cx="609600" cy="609600"/>
          </a:xfrm>
          <a:prstGeom prst="rect">
            <a:avLst/>
          </a:prstGeom>
        </p:spPr>
      </p:pic>
      <p:pic>
        <p:nvPicPr>
          <p:cNvPr id="27" name="crackle nois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767002" y="8473039"/>
            <a:ext cx="609600" cy="609600"/>
          </a:xfrm>
          <a:prstGeom prst="rect">
            <a:avLst/>
          </a:prstGeom>
        </p:spPr>
      </p:pic>
      <p:pic>
        <p:nvPicPr>
          <p:cNvPr id="28" name="burst noi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035482" y="7762855"/>
            <a:ext cx="609600" cy="609600"/>
          </a:xfrm>
          <a:prstGeom prst="rect">
            <a:avLst/>
          </a:prstGeom>
        </p:spPr>
      </p:pic>
      <p:pic>
        <p:nvPicPr>
          <p:cNvPr id="29" name="crackle nois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059866" y="8473039"/>
            <a:ext cx="609600" cy="609600"/>
          </a:xfrm>
          <a:prstGeom prst="rect">
            <a:avLst/>
          </a:prstGeom>
        </p:spPr>
      </p:pic>
      <p:pic>
        <p:nvPicPr>
          <p:cNvPr id="30" name="burst noi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584378" y="7762855"/>
            <a:ext cx="609600" cy="609600"/>
          </a:xfrm>
          <a:prstGeom prst="rect">
            <a:avLst/>
          </a:prstGeom>
        </p:spPr>
      </p:pic>
      <p:pic>
        <p:nvPicPr>
          <p:cNvPr id="31" name="crackle nois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608762" y="8473039"/>
            <a:ext cx="609600" cy="609600"/>
          </a:xfrm>
          <a:prstGeom prst="rect">
            <a:avLst/>
          </a:prstGeom>
        </p:spPr>
      </p:pic>
      <p:pic>
        <p:nvPicPr>
          <p:cNvPr id="32" name="burst noi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974778" y="7762855"/>
            <a:ext cx="609600" cy="609600"/>
          </a:xfrm>
          <a:prstGeom prst="rect">
            <a:avLst/>
          </a:prstGeom>
        </p:spPr>
      </p:pic>
      <p:pic>
        <p:nvPicPr>
          <p:cNvPr id="33" name="crackle nois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999162" y="8473039"/>
            <a:ext cx="609600" cy="609600"/>
          </a:xfrm>
          <a:prstGeom prst="rect">
            <a:avLst/>
          </a:prstGeom>
        </p:spPr>
      </p:pic>
      <p:pic>
        <p:nvPicPr>
          <p:cNvPr id="34" name="burst noi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194490" y="7762855"/>
            <a:ext cx="609600" cy="609600"/>
          </a:xfrm>
          <a:prstGeom prst="rect">
            <a:avLst/>
          </a:prstGeom>
        </p:spPr>
      </p:pic>
      <p:pic>
        <p:nvPicPr>
          <p:cNvPr id="35" name="crackle nois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218874" y="8473039"/>
            <a:ext cx="609600" cy="609600"/>
          </a:xfrm>
          <a:prstGeom prst="rect">
            <a:avLst/>
          </a:prstGeom>
        </p:spPr>
      </p:pic>
      <p:pic>
        <p:nvPicPr>
          <p:cNvPr id="36" name="burst noi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597082" y="7762855"/>
            <a:ext cx="609600" cy="609600"/>
          </a:xfrm>
          <a:prstGeom prst="rect">
            <a:avLst/>
          </a:prstGeom>
        </p:spPr>
      </p:pic>
      <p:pic>
        <p:nvPicPr>
          <p:cNvPr id="37" name="crackle nois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621466" y="8473039"/>
            <a:ext cx="609600" cy="60960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B861-FFF3-40C3-BB44-6E440278AF8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4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4" presetClass="path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5.3654E-7 L 3.88889E-6 -0.534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71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42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2455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9" dur="25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4" presetClass="path" presetSubtype="0" ac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3.05556E-6 -5.3654E-7 L -3.05556E-6 -0.82007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00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3422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2455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0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71" dur="25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4" presetClass="path" presetSubtype="0" accel="10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4.16667E-6 -5.3654E-7 L -4.16667E-6 -0.72248 " pathEditMode="relative" rAng="0" ptsTypes="AA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24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342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mediacall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2455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2" presetID="6" presetClass="emph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93" dur="25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64" presetClass="path" presetSubtype="0" ac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05556E-6 -5.3654E-7 L -3.05556E-6 -0.47549 " pathEditMode="relative" rAng="0" ptsTypes="AA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774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3422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24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mediacall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2455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9" presetID="64" presetClass="path" presetSubtype="0" ac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61111E-6 -5.3654E-7 L 3.61111E-6 -0.54487 " pathEditMode="relative" rAng="0" ptsTypes="AA"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243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342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19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mediacall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0" dur="2455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1" presetID="64" presetClass="path" presetSubtype="0" accel="10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2.5E-6 -5.3654E-7 L 2.5E-6 -0.55527 " pathEditMode="relative" rAng="0" ptsTypes="AA">
                                      <p:cBhvr>
                                        <p:cTn id="1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775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1" presetClass="mediacall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3422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mediacall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2455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3" presetID="64" presetClass="path" presetSubtype="0" ac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38889E-6 -5.3654E-7 L 1.38889E-6 -0.88575 " pathEditMode="relative" rAng="0" ptsTypes="AA">
                                      <p:cBhvr>
                                        <p:cTn id="1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288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6" dur="3422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" presetClass="mediacall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2455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0" presetID="6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51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64" presetClass="path" presetSubtype="0" accel="100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-2.5E-6 -5.3654E-7 L -2.5E-6 -0.69033 " pathEditMode="relative" rAng="0" ptsTypes="AA">
                                      <p:cBhvr>
                                        <p:cTn id="1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528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342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21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6" dur="245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1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1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1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1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1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1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1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1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1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1828798" y="1148132"/>
            <a:ext cx="5486403" cy="954097"/>
          </a:xfrm>
          <a:custGeom>
            <a:avLst/>
            <a:gdLst>
              <a:gd name="connsiteX0" fmla="*/ 0 w 5486403"/>
              <a:gd name="connsiteY0" fmla="*/ 95410 h 954097"/>
              <a:gd name="connsiteX1" fmla="*/ 95410 w 5486403"/>
              <a:gd name="connsiteY1" fmla="*/ 0 h 954097"/>
              <a:gd name="connsiteX2" fmla="*/ 5390993 w 5486403"/>
              <a:gd name="connsiteY2" fmla="*/ 0 h 954097"/>
              <a:gd name="connsiteX3" fmla="*/ 5486403 w 5486403"/>
              <a:gd name="connsiteY3" fmla="*/ 95410 h 954097"/>
              <a:gd name="connsiteX4" fmla="*/ 5486403 w 5486403"/>
              <a:gd name="connsiteY4" fmla="*/ 858687 h 954097"/>
              <a:gd name="connsiteX5" fmla="*/ 5390993 w 5486403"/>
              <a:gd name="connsiteY5" fmla="*/ 954097 h 954097"/>
              <a:gd name="connsiteX6" fmla="*/ 95410 w 5486403"/>
              <a:gd name="connsiteY6" fmla="*/ 954097 h 954097"/>
              <a:gd name="connsiteX7" fmla="*/ 0 w 5486403"/>
              <a:gd name="connsiteY7" fmla="*/ 858687 h 954097"/>
              <a:gd name="connsiteX8" fmla="*/ 0 w 5486403"/>
              <a:gd name="connsiteY8" fmla="*/ 95410 h 95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6403" h="954097">
                <a:moveTo>
                  <a:pt x="0" y="95410"/>
                </a:moveTo>
                <a:cubicBezTo>
                  <a:pt x="0" y="42717"/>
                  <a:pt x="42717" y="0"/>
                  <a:pt x="95410" y="0"/>
                </a:cubicBezTo>
                <a:lnTo>
                  <a:pt x="5390993" y="0"/>
                </a:lnTo>
                <a:cubicBezTo>
                  <a:pt x="5443686" y="0"/>
                  <a:pt x="5486403" y="42717"/>
                  <a:pt x="5486403" y="95410"/>
                </a:cubicBezTo>
                <a:lnTo>
                  <a:pt x="5486403" y="858687"/>
                </a:lnTo>
                <a:cubicBezTo>
                  <a:pt x="5486403" y="911380"/>
                  <a:pt x="5443686" y="954097"/>
                  <a:pt x="5390993" y="954097"/>
                </a:cubicBezTo>
                <a:lnTo>
                  <a:pt x="95410" y="954097"/>
                </a:lnTo>
                <a:cubicBezTo>
                  <a:pt x="42717" y="954097"/>
                  <a:pt x="0" y="911380"/>
                  <a:pt x="0" y="858687"/>
                </a:cubicBezTo>
                <a:lnTo>
                  <a:pt x="0" y="9541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5" tIns="142245" rIns="142245" bIns="142245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kern="1200" dirty="0" smtClean="0">
                <a:latin typeface="Calibri" panose="020F0502020204030204" pitchFamily="34" charset="0"/>
              </a:rPr>
              <a:t>Overview of Task and Dataset </a:t>
            </a:r>
            <a:endParaRPr lang="en-US" sz="3000" kern="1200" dirty="0">
              <a:latin typeface="Calibri" panose="020F0502020204030204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828798" y="2579278"/>
            <a:ext cx="5486403" cy="954097"/>
          </a:xfrm>
          <a:custGeom>
            <a:avLst/>
            <a:gdLst>
              <a:gd name="connsiteX0" fmla="*/ 0 w 5486403"/>
              <a:gd name="connsiteY0" fmla="*/ 95410 h 954097"/>
              <a:gd name="connsiteX1" fmla="*/ 95410 w 5486403"/>
              <a:gd name="connsiteY1" fmla="*/ 0 h 954097"/>
              <a:gd name="connsiteX2" fmla="*/ 5390993 w 5486403"/>
              <a:gd name="connsiteY2" fmla="*/ 0 h 954097"/>
              <a:gd name="connsiteX3" fmla="*/ 5486403 w 5486403"/>
              <a:gd name="connsiteY3" fmla="*/ 95410 h 954097"/>
              <a:gd name="connsiteX4" fmla="*/ 5486403 w 5486403"/>
              <a:gd name="connsiteY4" fmla="*/ 858687 h 954097"/>
              <a:gd name="connsiteX5" fmla="*/ 5390993 w 5486403"/>
              <a:gd name="connsiteY5" fmla="*/ 954097 h 954097"/>
              <a:gd name="connsiteX6" fmla="*/ 95410 w 5486403"/>
              <a:gd name="connsiteY6" fmla="*/ 954097 h 954097"/>
              <a:gd name="connsiteX7" fmla="*/ 0 w 5486403"/>
              <a:gd name="connsiteY7" fmla="*/ 858687 h 954097"/>
              <a:gd name="connsiteX8" fmla="*/ 0 w 5486403"/>
              <a:gd name="connsiteY8" fmla="*/ 95410 h 95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6403" h="954097">
                <a:moveTo>
                  <a:pt x="0" y="95410"/>
                </a:moveTo>
                <a:cubicBezTo>
                  <a:pt x="0" y="42717"/>
                  <a:pt x="42717" y="0"/>
                  <a:pt x="95410" y="0"/>
                </a:cubicBezTo>
                <a:lnTo>
                  <a:pt x="5390993" y="0"/>
                </a:lnTo>
                <a:cubicBezTo>
                  <a:pt x="5443686" y="0"/>
                  <a:pt x="5486403" y="42717"/>
                  <a:pt x="5486403" y="95410"/>
                </a:cubicBezTo>
                <a:lnTo>
                  <a:pt x="5486403" y="858687"/>
                </a:lnTo>
                <a:cubicBezTo>
                  <a:pt x="5486403" y="911380"/>
                  <a:pt x="5443686" y="954097"/>
                  <a:pt x="5390993" y="954097"/>
                </a:cubicBezTo>
                <a:lnTo>
                  <a:pt x="95410" y="954097"/>
                </a:lnTo>
                <a:cubicBezTo>
                  <a:pt x="42717" y="954097"/>
                  <a:pt x="0" y="911380"/>
                  <a:pt x="0" y="858687"/>
                </a:cubicBezTo>
                <a:lnTo>
                  <a:pt x="0" y="9541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5" tIns="142245" rIns="142245" bIns="142245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kern="1200" dirty="0" smtClean="0">
                <a:latin typeface="Calibri" panose="020F0502020204030204" pitchFamily="34" charset="0"/>
              </a:rPr>
              <a:t>Overview of Challenge</a:t>
            </a:r>
            <a:endParaRPr lang="en-US" sz="3000" kern="1200" dirty="0">
              <a:latin typeface="Calibri" panose="020F0502020204030204" pitchFamily="34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828798" y="4010424"/>
            <a:ext cx="5486403" cy="954097"/>
          </a:xfrm>
          <a:custGeom>
            <a:avLst/>
            <a:gdLst>
              <a:gd name="connsiteX0" fmla="*/ 0 w 5486403"/>
              <a:gd name="connsiteY0" fmla="*/ 95410 h 954097"/>
              <a:gd name="connsiteX1" fmla="*/ 95410 w 5486403"/>
              <a:gd name="connsiteY1" fmla="*/ 0 h 954097"/>
              <a:gd name="connsiteX2" fmla="*/ 5390993 w 5486403"/>
              <a:gd name="connsiteY2" fmla="*/ 0 h 954097"/>
              <a:gd name="connsiteX3" fmla="*/ 5486403 w 5486403"/>
              <a:gd name="connsiteY3" fmla="*/ 95410 h 954097"/>
              <a:gd name="connsiteX4" fmla="*/ 5486403 w 5486403"/>
              <a:gd name="connsiteY4" fmla="*/ 858687 h 954097"/>
              <a:gd name="connsiteX5" fmla="*/ 5390993 w 5486403"/>
              <a:gd name="connsiteY5" fmla="*/ 954097 h 954097"/>
              <a:gd name="connsiteX6" fmla="*/ 95410 w 5486403"/>
              <a:gd name="connsiteY6" fmla="*/ 954097 h 954097"/>
              <a:gd name="connsiteX7" fmla="*/ 0 w 5486403"/>
              <a:gd name="connsiteY7" fmla="*/ 858687 h 954097"/>
              <a:gd name="connsiteX8" fmla="*/ 0 w 5486403"/>
              <a:gd name="connsiteY8" fmla="*/ 95410 h 95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6403" h="954097">
                <a:moveTo>
                  <a:pt x="0" y="95410"/>
                </a:moveTo>
                <a:cubicBezTo>
                  <a:pt x="0" y="42717"/>
                  <a:pt x="42717" y="0"/>
                  <a:pt x="95410" y="0"/>
                </a:cubicBezTo>
                <a:lnTo>
                  <a:pt x="5390993" y="0"/>
                </a:lnTo>
                <a:cubicBezTo>
                  <a:pt x="5443686" y="0"/>
                  <a:pt x="5486403" y="42717"/>
                  <a:pt x="5486403" y="95410"/>
                </a:cubicBezTo>
                <a:lnTo>
                  <a:pt x="5486403" y="858687"/>
                </a:lnTo>
                <a:cubicBezTo>
                  <a:pt x="5486403" y="911380"/>
                  <a:pt x="5443686" y="954097"/>
                  <a:pt x="5390993" y="954097"/>
                </a:cubicBezTo>
                <a:lnTo>
                  <a:pt x="95410" y="954097"/>
                </a:lnTo>
                <a:cubicBezTo>
                  <a:pt x="42717" y="954097"/>
                  <a:pt x="0" y="911380"/>
                  <a:pt x="0" y="858687"/>
                </a:cubicBezTo>
                <a:lnTo>
                  <a:pt x="0" y="9541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5" tIns="142245" rIns="142245" bIns="142245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kern="1200" dirty="0" smtClean="0">
                <a:latin typeface="Calibri" panose="020F0502020204030204" pitchFamily="34" charset="0"/>
              </a:rPr>
              <a:t>Winner Announcements</a:t>
            </a:r>
            <a:endParaRPr lang="en-US" sz="3000" kern="1200" dirty="0">
              <a:latin typeface="Calibri" panose="020F0502020204030204" pitchFamily="34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828798" y="5441570"/>
            <a:ext cx="5486403" cy="954097"/>
          </a:xfrm>
          <a:custGeom>
            <a:avLst/>
            <a:gdLst>
              <a:gd name="connsiteX0" fmla="*/ 0 w 5486403"/>
              <a:gd name="connsiteY0" fmla="*/ 95410 h 954097"/>
              <a:gd name="connsiteX1" fmla="*/ 95410 w 5486403"/>
              <a:gd name="connsiteY1" fmla="*/ 0 h 954097"/>
              <a:gd name="connsiteX2" fmla="*/ 5390993 w 5486403"/>
              <a:gd name="connsiteY2" fmla="*/ 0 h 954097"/>
              <a:gd name="connsiteX3" fmla="*/ 5486403 w 5486403"/>
              <a:gd name="connsiteY3" fmla="*/ 95410 h 954097"/>
              <a:gd name="connsiteX4" fmla="*/ 5486403 w 5486403"/>
              <a:gd name="connsiteY4" fmla="*/ 858687 h 954097"/>
              <a:gd name="connsiteX5" fmla="*/ 5390993 w 5486403"/>
              <a:gd name="connsiteY5" fmla="*/ 954097 h 954097"/>
              <a:gd name="connsiteX6" fmla="*/ 95410 w 5486403"/>
              <a:gd name="connsiteY6" fmla="*/ 954097 h 954097"/>
              <a:gd name="connsiteX7" fmla="*/ 0 w 5486403"/>
              <a:gd name="connsiteY7" fmla="*/ 858687 h 954097"/>
              <a:gd name="connsiteX8" fmla="*/ 0 w 5486403"/>
              <a:gd name="connsiteY8" fmla="*/ 95410 h 95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6403" h="954097">
                <a:moveTo>
                  <a:pt x="0" y="95410"/>
                </a:moveTo>
                <a:cubicBezTo>
                  <a:pt x="0" y="42717"/>
                  <a:pt x="42717" y="0"/>
                  <a:pt x="95410" y="0"/>
                </a:cubicBezTo>
                <a:lnTo>
                  <a:pt x="5390993" y="0"/>
                </a:lnTo>
                <a:cubicBezTo>
                  <a:pt x="5443686" y="0"/>
                  <a:pt x="5486403" y="42717"/>
                  <a:pt x="5486403" y="95410"/>
                </a:cubicBezTo>
                <a:lnTo>
                  <a:pt x="5486403" y="858687"/>
                </a:lnTo>
                <a:cubicBezTo>
                  <a:pt x="5486403" y="911380"/>
                  <a:pt x="5443686" y="954097"/>
                  <a:pt x="5390993" y="954097"/>
                </a:cubicBezTo>
                <a:lnTo>
                  <a:pt x="95410" y="954097"/>
                </a:lnTo>
                <a:cubicBezTo>
                  <a:pt x="42717" y="954097"/>
                  <a:pt x="0" y="911380"/>
                  <a:pt x="0" y="858687"/>
                </a:cubicBezTo>
                <a:lnTo>
                  <a:pt x="0" y="9541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5" tIns="142245" rIns="142245" bIns="142245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kern="1200" dirty="0" smtClean="0">
                <a:latin typeface="Calibri" panose="020F0502020204030204" pitchFamily="34" charset="0"/>
              </a:rPr>
              <a:t>Analysis of Results</a:t>
            </a:r>
            <a:endParaRPr lang="en-US" sz="3000" kern="1200" dirty="0"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454226" y="5333364"/>
            <a:ext cx="6235547" cy="1232690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606626" y="994244"/>
            <a:ext cx="6235547" cy="2902841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B861-FFF3-40C3-BB44-6E440278AF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1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Image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9497" y="990585"/>
            <a:ext cx="9188245" cy="612058"/>
          </a:xfrm>
        </p:spPr>
        <p:txBody>
          <a:bodyPr/>
          <a:lstStyle/>
          <a:p>
            <a:pPr marL="0" indent="0" algn="ctr">
              <a:buNone/>
            </a:pPr>
            <a:r>
              <a:rPr lang="en-US" sz="3000" b="1" dirty="0" smtClean="0"/>
              <a:t>Winner Team</a:t>
            </a:r>
          </a:p>
          <a:p>
            <a:pPr lvl="1" algn="ctr"/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-295207" y="1587900"/>
            <a:ext cx="9144000" cy="3345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Tx/>
              <a:buNone/>
            </a:pPr>
            <a:r>
              <a:rPr lang="en-US" sz="2600" b="1" dirty="0">
                <a:solidFill>
                  <a:schemeClr val="accent2"/>
                </a:solidFill>
              </a:rPr>
              <a:t>UC Berkeley &amp; Sony </a:t>
            </a:r>
            <a:endParaRPr lang="en-US" sz="2600" b="1" dirty="0" smtClean="0">
              <a:solidFill>
                <a:schemeClr val="accent2"/>
              </a:solidFill>
            </a:endParaRPr>
          </a:p>
          <a:p>
            <a:pPr marL="457200" lvl="1" indent="0" algn="ctr">
              <a:buNone/>
            </a:pPr>
            <a:r>
              <a:rPr lang="en-US" sz="2600" dirty="0"/>
              <a:t>Akira Fukui</a:t>
            </a:r>
          </a:p>
          <a:p>
            <a:pPr marL="457200" lvl="1" indent="0" algn="ctr">
              <a:buNone/>
            </a:pPr>
            <a:r>
              <a:rPr lang="en-US" sz="2600" dirty="0"/>
              <a:t>Dong </a:t>
            </a:r>
            <a:r>
              <a:rPr lang="en-US" sz="2600" dirty="0" err="1"/>
              <a:t>Huk</a:t>
            </a:r>
            <a:r>
              <a:rPr lang="en-US" sz="2600" dirty="0"/>
              <a:t> </a:t>
            </a:r>
            <a:r>
              <a:rPr lang="en-US" sz="2600" dirty="0" smtClean="0"/>
              <a:t>Park</a:t>
            </a:r>
          </a:p>
          <a:p>
            <a:pPr marL="457200" lvl="1" indent="0" algn="ctr">
              <a:buNone/>
            </a:pPr>
            <a:r>
              <a:rPr lang="en-US" sz="2600" dirty="0"/>
              <a:t>Daylen </a:t>
            </a:r>
            <a:r>
              <a:rPr lang="en-US" sz="2600" dirty="0" smtClean="0"/>
              <a:t>Yang</a:t>
            </a:r>
          </a:p>
          <a:p>
            <a:pPr marL="457200" lvl="1" indent="0" algn="ctr">
              <a:buNone/>
            </a:pPr>
            <a:r>
              <a:rPr lang="en-US" sz="2600" dirty="0"/>
              <a:t>Anna </a:t>
            </a:r>
            <a:r>
              <a:rPr lang="en-US" sz="2600" dirty="0" err="1" smtClean="0"/>
              <a:t>Rohrbach</a:t>
            </a:r>
            <a:endParaRPr lang="en-US" sz="2600" dirty="0" smtClean="0"/>
          </a:p>
          <a:p>
            <a:pPr marL="457200" lvl="1" indent="0" algn="ctr">
              <a:buNone/>
            </a:pPr>
            <a:r>
              <a:rPr lang="en-US" sz="2600" dirty="0"/>
              <a:t>Trevor </a:t>
            </a:r>
            <a:r>
              <a:rPr lang="en-US" sz="2600" dirty="0" smtClean="0"/>
              <a:t>Darrell</a:t>
            </a:r>
          </a:p>
          <a:p>
            <a:pPr marL="457200" lvl="1" indent="0" algn="ctr">
              <a:buNone/>
            </a:pPr>
            <a:r>
              <a:rPr lang="en-US" sz="2600" dirty="0"/>
              <a:t>Marcus </a:t>
            </a:r>
            <a:r>
              <a:rPr lang="en-US" sz="2600" dirty="0" err="1"/>
              <a:t>Rohrbach</a:t>
            </a:r>
            <a:endParaRPr lang="en-US" sz="2600" dirty="0"/>
          </a:p>
          <a:p>
            <a:pPr marL="457200" lvl="1" indent="0" algn="ctr">
              <a:buNone/>
            </a:pPr>
            <a:endParaRPr lang="en-US" sz="2600" dirty="0"/>
          </a:p>
          <a:p>
            <a:pPr marL="457200" lvl="1" indent="0" algn="ctr">
              <a:buNone/>
            </a:pPr>
            <a:endParaRPr lang="en-US" sz="2600" dirty="0"/>
          </a:p>
          <a:p>
            <a:pPr marL="457200" lvl="1" indent="0" algn="ctr">
              <a:buFontTx/>
              <a:buNone/>
            </a:pPr>
            <a:endParaRPr lang="en-US" sz="2600" kern="0" dirty="0" smtClean="0"/>
          </a:p>
          <a:p>
            <a:pPr lvl="1" algn="ctr"/>
            <a:endParaRPr lang="en-US" sz="2600" kern="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5172170"/>
            <a:ext cx="9144000" cy="98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en-US" sz="2800" b="1" kern="0" dirty="0" smtClean="0"/>
              <a:t>Open Ended</a:t>
            </a:r>
            <a:r>
              <a:rPr lang="en-US" sz="2800" kern="0" dirty="0" smtClean="0"/>
              <a:t> Challenge Accuracy: </a:t>
            </a:r>
            <a:r>
              <a:rPr lang="en-US" sz="2800" b="1" dirty="0" smtClean="0"/>
              <a:t>66.90</a:t>
            </a:r>
          </a:p>
          <a:p>
            <a:pPr marL="457200" lvl="1" indent="0" algn="ctr">
              <a:buNone/>
            </a:pPr>
            <a:r>
              <a:rPr lang="en-US" sz="2800" b="1" kern="0" dirty="0" smtClean="0"/>
              <a:t>Multiple Choice</a:t>
            </a:r>
            <a:r>
              <a:rPr lang="en-US" sz="2800" kern="0" dirty="0" smtClean="0"/>
              <a:t> </a:t>
            </a:r>
            <a:r>
              <a:rPr lang="en-US" sz="2800" kern="0" dirty="0"/>
              <a:t>Challenge Accuracy: </a:t>
            </a:r>
            <a:r>
              <a:rPr lang="en-US" sz="2800" b="1" dirty="0"/>
              <a:t>70.52</a:t>
            </a:r>
            <a:endParaRPr lang="en-US" sz="2800" b="1" kern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B861-FFF3-40C3-BB44-6E440278AF89}" type="slidenum">
              <a:rPr lang="en-US" smtClean="0"/>
              <a:t>40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400" y="2794435"/>
            <a:ext cx="965200" cy="965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3279472"/>
            <a:ext cx="91440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400" y="3843772"/>
            <a:ext cx="965200" cy="965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135" y="4221197"/>
            <a:ext cx="1002330" cy="1007196"/>
          </a:xfrm>
          <a:prstGeom prst="rect">
            <a:avLst/>
          </a:prstGeom>
        </p:spPr>
      </p:pic>
      <p:cxnSp>
        <p:nvCxnSpPr>
          <p:cNvPr id="11" name="burst 1"/>
          <p:cNvCxnSpPr/>
          <p:nvPr/>
        </p:nvCxnSpPr>
        <p:spPr>
          <a:xfrm>
            <a:off x="5984938" y="7330039"/>
            <a:ext cx="0" cy="241540"/>
          </a:xfrm>
          <a:prstGeom prst="line">
            <a:avLst/>
          </a:prstGeom>
          <a:noFill/>
          <a:ln w="34925" cap="rnd" cmpd="sng" algn="ctr">
            <a:solidFill>
              <a:sysClr val="window" lastClr="FFFFFF"/>
            </a:solidFill>
            <a:prstDash val="solid"/>
          </a:ln>
          <a:effectLst>
            <a:glow rad="50800">
              <a:sysClr val="window" lastClr="FFFFFF">
                <a:alpha val="40000"/>
              </a:sysClr>
            </a:glow>
          </a:effectLst>
        </p:spPr>
      </p:cxnSp>
      <p:pic>
        <p:nvPicPr>
          <p:cNvPr id="12" name="firework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527" y="2256675"/>
            <a:ext cx="5426823" cy="4562633"/>
          </a:xfrm>
          <a:prstGeom prst="rect">
            <a:avLst/>
          </a:prstGeom>
        </p:spPr>
      </p:pic>
      <p:cxnSp>
        <p:nvCxnSpPr>
          <p:cNvPr id="13" name="burst 2"/>
          <p:cNvCxnSpPr/>
          <p:nvPr/>
        </p:nvCxnSpPr>
        <p:spPr>
          <a:xfrm>
            <a:off x="2496276" y="7330039"/>
            <a:ext cx="0" cy="241540"/>
          </a:xfrm>
          <a:prstGeom prst="line">
            <a:avLst/>
          </a:prstGeom>
          <a:noFill/>
          <a:ln w="34925" cap="rnd" cmpd="sng" algn="ctr">
            <a:solidFill>
              <a:sysClr val="window" lastClr="FFFFFF"/>
            </a:solidFill>
            <a:prstDash val="solid"/>
          </a:ln>
          <a:effectLst>
            <a:glow rad="50800">
              <a:sysClr val="window" lastClr="FFFFFF">
                <a:alpha val="40000"/>
              </a:sysClr>
            </a:glow>
          </a:effectLst>
        </p:spPr>
      </p:cxnSp>
      <p:pic>
        <p:nvPicPr>
          <p:cNvPr id="14" name="firework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18" y="258085"/>
            <a:ext cx="3767661" cy="3236190"/>
          </a:xfrm>
          <a:prstGeom prst="rect">
            <a:avLst/>
          </a:prstGeom>
        </p:spPr>
      </p:pic>
      <p:cxnSp>
        <p:nvCxnSpPr>
          <p:cNvPr id="15" name="burst 3"/>
          <p:cNvCxnSpPr/>
          <p:nvPr/>
        </p:nvCxnSpPr>
        <p:spPr>
          <a:xfrm>
            <a:off x="5021701" y="7330039"/>
            <a:ext cx="0" cy="241540"/>
          </a:xfrm>
          <a:prstGeom prst="line">
            <a:avLst/>
          </a:prstGeom>
          <a:noFill/>
          <a:ln w="34925" cap="rnd" cmpd="sng" algn="ctr">
            <a:solidFill>
              <a:sysClr val="window" lastClr="FFFFFF"/>
            </a:solidFill>
            <a:prstDash val="solid"/>
          </a:ln>
          <a:effectLst>
            <a:glow rad="50800">
              <a:sysClr val="window" lastClr="FFFFFF">
                <a:alpha val="40000"/>
              </a:sysClr>
            </a:glow>
          </a:effectLst>
        </p:spPr>
      </p:cxnSp>
      <p:pic>
        <p:nvPicPr>
          <p:cNvPr id="16" name="firework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179" y="1206647"/>
            <a:ext cx="2739044" cy="3647176"/>
          </a:xfrm>
          <a:prstGeom prst="rect">
            <a:avLst/>
          </a:prstGeom>
        </p:spPr>
      </p:pic>
      <p:cxnSp>
        <p:nvCxnSpPr>
          <p:cNvPr id="17" name="burst 4"/>
          <p:cNvCxnSpPr/>
          <p:nvPr/>
        </p:nvCxnSpPr>
        <p:spPr>
          <a:xfrm>
            <a:off x="3434978" y="7330039"/>
            <a:ext cx="0" cy="241540"/>
          </a:xfrm>
          <a:prstGeom prst="line">
            <a:avLst/>
          </a:prstGeom>
          <a:noFill/>
          <a:ln w="34925" cap="rnd" cmpd="sng" algn="ctr">
            <a:solidFill>
              <a:sysClr val="window" lastClr="FFFFFF"/>
            </a:solidFill>
            <a:prstDash val="solid"/>
          </a:ln>
          <a:effectLst>
            <a:glow rad="50800">
              <a:sysClr val="window" lastClr="FFFFFF">
                <a:alpha val="40000"/>
              </a:sysClr>
            </a:glow>
          </a:effectLst>
        </p:spPr>
      </p:cxnSp>
      <p:pic>
        <p:nvPicPr>
          <p:cNvPr id="18" name="firework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324" y="2812788"/>
            <a:ext cx="2973307" cy="3677654"/>
          </a:xfrm>
          <a:prstGeom prst="rect">
            <a:avLst/>
          </a:prstGeom>
        </p:spPr>
      </p:pic>
      <p:cxnSp>
        <p:nvCxnSpPr>
          <p:cNvPr id="19" name="burst 5"/>
          <p:cNvCxnSpPr/>
          <p:nvPr/>
        </p:nvCxnSpPr>
        <p:spPr>
          <a:xfrm>
            <a:off x="7167910" y="7330039"/>
            <a:ext cx="0" cy="241540"/>
          </a:xfrm>
          <a:prstGeom prst="line">
            <a:avLst/>
          </a:prstGeom>
          <a:noFill/>
          <a:ln w="34925" cap="rnd" cmpd="sng" algn="ctr">
            <a:solidFill>
              <a:sysClr val="window" lastClr="FFFFFF"/>
            </a:solidFill>
            <a:prstDash val="solid"/>
          </a:ln>
          <a:effectLst>
            <a:glow rad="50800">
              <a:sysClr val="window" lastClr="FFFFFF">
                <a:alpha val="40000"/>
              </a:sysClr>
            </a:glow>
          </a:effectLst>
        </p:spPr>
      </p:cxnSp>
      <p:pic>
        <p:nvPicPr>
          <p:cNvPr id="20" name="firework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631" y="2073340"/>
            <a:ext cx="3610558" cy="4020682"/>
          </a:xfrm>
          <a:prstGeom prst="rect">
            <a:avLst/>
          </a:prstGeom>
        </p:spPr>
      </p:pic>
      <p:cxnSp>
        <p:nvCxnSpPr>
          <p:cNvPr id="21" name="burst 6"/>
          <p:cNvCxnSpPr/>
          <p:nvPr/>
        </p:nvCxnSpPr>
        <p:spPr>
          <a:xfrm>
            <a:off x="2012019" y="7330039"/>
            <a:ext cx="0" cy="241540"/>
          </a:xfrm>
          <a:prstGeom prst="line">
            <a:avLst/>
          </a:prstGeom>
          <a:noFill/>
          <a:ln w="34925" cap="rnd" cmpd="sng" algn="ctr">
            <a:solidFill>
              <a:sysClr val="window" lastClr="FFFFFF"/>
            </a:solidFill>
            <a:prstDash val="solid"/>
          </a:ln>
          <a:effectLst>
            <a:glow rad="50800">
              <a:sysClr val="window" lastClr="FFFFFF">
                <a:alpha val="40000"/>
              </a:sysClr>
            </a:glow>
          </a:effectLst>
        </p:spPr>
      </p:cxnSp>
      <p:pic>
        <p:nvPicPr>
          <p:cNvPr id="22" name="firework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66" y="2438551"/>
            <a:ext cx="2541306" cy="2826928"/>
          </a:xfrm>
          <a:prstGeom prst="rect">
            <a:avLst/>
          </a:prstGeom>
        </p:spPr>
      </p:pic>
      <p:cxnSp>
        <p:nvCxnSpPr>
          <p:cNvPr id="23" name="burst 7"/>
          <p:cNvCxnSpPr/>
          <p:nvPr/>
        </p:nvCxnSpPr>
        <p:spPr>
          <a:xfrm>
            <a:off x="5085660" y="7330039"/>
            <a:ext cx="0" cy="241540"/>
          </a:xfrm>
          <a:prstGeom prst="line">
            <a:avLst/>
          </a:prstGeom>
          <a:noFill/>
          <a:ln w="34925" cap="rnd" cmpd="sng" algn="ctr">
            <a:solidFill>
              <a:sysClr val="window" lastClr="FFFFFF"/>
            </a:solidFill>
            <a:prstDash val="solid"/>
          </a:ln>
          <a:effectLst>
            <a:glow rad="50800">
              <a:sysClr val="window" lastClr="FFFFFF">
                <a:alpha val="40000"/>
              </a:sysClr>
            </a:glow>
          </a:effectLst>
        </p:spPr>
      </p:cxnSp>
      <p:pic>
        <p:nvPicPr>
          <p:cNvPr id="24" name="firework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603" y="353940"/>
            <a:ext cx="3442114" cy="2907488"/>
          </a:xfrm>
          <a:prstGeom prst="rect">
            <a:avLst/>
          </a:prstGeom>
        </p:spPr>
      </p:pic>
      <p:cxnSp>
        <p:nvCxnSpPr>
          <p:cNvPr id="25" name="burst 8"/>
          <p:cNvCxnSpPr/>
          <p:nvPr/>
        </p:nvCxnSpPr>
        <p:spPr>
          <a:xfrm>
            <a:off x="3926672" y="7330039"/>
            <a:ext cx="0" cy="241540"/>
          </a:xfrm>
          <a:prstGeom prst="line">
            <a:avLst/>
          </a:prstGeom>
          <a:noFill/>
          <a:ln w="34925" cap="rnd" cmpd="sng" algn="ctr">
            <a:solidFill>
              <a:sysClr val="window" lastClr="FFFFFF"/>
            </a:solidFill>
            <a:prstDash val="solid"/>
          </a:ln>
          <a:effectLst>
            <a:glow rad="50800">
              <a:sysClr val="window" lastClr="FFFFFF">
                <a:alpha val="40000"/>
              </a:sysClr>
            </a:glow>
          </a:effectLst>
        </p:spPr>
      </p:cxnSp>
      <p:pic>
        <p:nvPicPr>
          <p:cNvPr id="26" name="firework 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050" y="1307704"/>
            <a:ext cx="4313629" cy="4181803"/>
          </a:xfrm>
          <a:prstGeom prst="rect">
            <a:avLst/>
          </a:prstGeom>
        </p:spPr>
      </p:pic>
      <p:pic>
        <p:nvPicPr>
          <p:cNvPr id="27" name="burst noi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693594" y="7762855"/>
            <a:ext cx="609600" cy="609600"/>
          </a:xfrm>
          <a:prstGeom prst="rect">
            <a:avLst/>
          </a:prstGeom>
        </p:spPr>
      </p:pic>
      <p:pic>
        <p:nvPicPr>
          <p:cNvPr id="28" name="crackle nois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717978" y="8473039"/>
            <a:ext cx="609600" cy="609600"/>
          </a:xfrm>
          <a:prstGeom prst="rect">
            <a:avLst/>
          </a:prstGeom>
        </p:spPr>
      </p:pic>
      <p:pic>
        <p:nvPicPr>
          <p:cNvPr id="29" name="burst noi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803066" y="7762855"/>
            <a:ext cx="609600" cy="609600"/>
          </a:xfrm>
          <a:prstGeom prst="rect">
            <a:avLst/>
          </a:prstGeom>
        </p:spPr>
      </p:pic>
      <p:pic>
        <p:nvPicPr>
          <p:cNvPr id="30" name="crackle nois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6827450" y="8473039"/>
            <a:ext cx="609600" cy="609600"/>
          </a:xfrm>
          <a:prstGeom prst="rect">
            <a:avLst/>
          </a:prstGeom>
        </p:spPr>
      </p:pic>
      <p:pic>
        <p:nvPicPr>
          <p:cNvPr id="31" name="burst noi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4742618" y="7762855"/>
            <a:ext cx="609600" cy="609600"/>
          </a:xfrm>
          <a:prstGeom prst="rect">
            <a:avLst/>
          </a:prstGeom>
        </p:spPr>
      </p:pic>
      <p:pic>
        <p:nvPicPr>
          <p:cNvPr id="32" name="crackle nois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4767002" y="8473039"/>
            <a:ext cx="609600" cy="609600"/>
          </a:xfrm>
          <a:prstGeom prst="rect">
            <a:avLst/>
          </a:prstGeom>
        </p:spPr>
      </p:pic>
      <p:pic>
        <p:nvPicPr>
          <p:cNvPr id="33" name="burst noi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4035482" y="7762855"/>
            <a:ext cx="609600" cy="609600"/>
          </a:xfrm>
          <a:prstGeom prst="rect">
            <a:avLst/>
          </a:prstGeom>
        </p:spPr>
      </p:pic>
      <p:pic>
        <p:nvPicPr>
          <p:cNvPr id="34" name="crackle nois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4059866" y="8473039"/>
            <a:ext cx="609600" cy="609600"/>
          </a:xfrm>
          <a:prstGeom prst="rect">
            <a:avLst/>
          </a:prstGeom>
        </p:spPr>
      </p:pic>
      <p:pic>
        <p:nvPicPr>
          <p:cNvPr id="35" name="burst noi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584378" y="7762855"/>
            <a:ext cx="609600" cy="609600"/>
          </a:xfrm>
          <a:prstGeom prst="rect">
            <a:avLst/>
          </a:prstGeom>
        </p:spPr>
      </p:pic>
      <p:pic>
        <p:nvPicPr>
          <p:cNvPr id="36" name="crackle nois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3608762" y="8473039"/>
            <a:ext cx="609600" cy="609600"/>
          </a:xfrm>
          <a:prstGeom prst="rect">
            <a:avLst/>
          </a:prstGeom>
        </p:spPr>
      </p:pic>
      <p:pic>
        <p:nvPicPr>
          <p:cNvPr id="37" name="burst noi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974778" y="7762855"/>
            <a:ext cx="609600" cy="609600"/>
          </a:xfrm>
          <a:prstGeom prst="rect">
            <a:avLst/>
          </a:prstGeom>
        </p:spPr>
      </p:pic>
      <p:pic>
        <p:nvPicPr>
          <p:cNvPr id="38" name="crackle nois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999162" y="8473039"/>
            <a:ext cx="609600" cy="609600"/>
          </a:xfrm>
          <a:prstGeom prst="rect">
            <a:avLst/>
          </a:prstGeom>
        </p:spPr>
      </p:pic>
      <p:pic>
        <p:nvPicPr>
          <p:cNvPr id="39" name="burst noi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194490" y="7762855"/>
            <a:ext cx="609600" cy="609600"/>
          </a:xfrm>
          <a:prstGeom prst="rect">
            <a:avLst/>
          </a:prstGeom>
        </p:spPr>
      </p:pic>
      <p:pic>
        <p:nvPicPr>
          <p:cNvPr id="40" name="crackle nois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218874" y="8473039"/>
            <a:ext cx="609600" cy="609600"/>
          </a:xfrm>
          <a:prstGeom prst="rect">
            <a:avLst/>
          </a:prstGeom>
        </p:spPr>
      </p:pic>
      <p:pic>
        <p:nvPicPr>
          <p:cNvPr id="41" name="burst noi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597082" y="7762855"/>
            <a:ext cx="609600" cy="609600"/>
          </a:xfrm>
          <a:prstGeom prst="rect">
            <a:avLst/>
          </a:prstGeom>
        </p:spPr>
      </p:pic>
      <p:pic>
        <p:nvPicPr>
          <p:cNvPr id="42" name="crackle nois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621466" y="84730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0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4" presetClass="path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5.3654E-7 L 3.88889E-6 -0.534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71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342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245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4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5" dur="25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64" presetClass="path" presetSubtype="0" ac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3.05556E-6 -5.3654E-7 L -3.05556E-6 -0.82007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004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3422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2455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87" dur="25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64" presetClass="path" presetSubtype="0" accel="10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4.16667E-6 -5.3654E-7 L -4.16667E-6 -0.72248 " pathEditMode="relative" rAng="0" ptsTypes="AA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24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3422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" presetClass="mediacall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7" dur="2455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8" presetID="6" presetClass="emph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09" dur="25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64" presetClass="path" presetSubtype="0" ac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3.05556E-6 -5.3654E-7 L -3.05556E-6 -0.47549 " pathEditMode="relative" rAng="0" ptsTypes="AA">
                                      <p:cBhvr>
                                        <p:cTn id="1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774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3422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24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" presetClass="mediacall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9" dur="2455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0" presetID="6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31" dur="25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64" presetClass="path" presetSubtype="0" ac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61111E-6 -5.3654E-7 L 3.61111E-6 -0.54487 " pathEditMode="relative" rAng="0" ptsTypes="AA">
                                      <p:cBhvr>
                                        <p:cTn id="1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243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8" dur="3422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19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" presetClass="mediacall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1" dur="2455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2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53" dur="25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64" presetClass="path" presetSubtype="0" accel="10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2.5E-6 -5.3654E-7 L 2.5E-6 -0.55527 " pathEditMode="relative" rAng="0" ptsTypes="AA">
                                      <p:cBhvr>
                                        <p:cTn id="1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775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1" presetClass="mediacall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0" dur="3422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53" presetClass="entr" presetSubtype="16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" presetClass="mediacall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3" dur="2455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4" presetID="6" presetClass="emph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175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64" presetClass="path" presetSubtype="0" ac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38889E-6 -5.3654E-7 L 1.38889E-6 -0.88575 " pathEditMode="relative" rAng="0" ptsTypes="AA">
                                      <p:cBhvr>
                                        <p:cTn id="1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288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2" dur="342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" presetClass="mediacall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5" dur="2455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6" presetID="6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7" dur="25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64" presetClass="path" presetSubtype="0" accel="100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-2.5E-6 -5.3654E-7 L -2.5E-6 -0.69033 " pathEditMode="relative" rAng="0" ptsTypes="AA">
                                      <p:cBhvr>
                                        <p:cTn id="2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528"/>
                                    </p:animMotion>
                                  </p:childTnLst>
                                </p:cTn>
                              </p:par>
                              <p:par>
                                <p:cTn id="203" presetID="1" presetClass="mediacall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4" dur="342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nodeType="withEffect">
                                  <p:stCondLst>
                                    <p:cond delay="21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ntr" presetSubtype="16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7" dur="2455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8" presetID="6" presetClass="emph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219" dur="25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2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2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2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2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2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2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2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2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2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2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2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2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2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2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2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1828798" y="1148132"/>
            <a:ext cx="5486403" cy="954097"/>
          </a:xfrm>
          <a:custGeom>
            <a:avLst/>
            <a:gdLst>
              <a:gd name="connsiteX0" fmla="*/ 0 w 5486403"/>
              <a:gd name="connsiteY0" fmla="*/ 95410 h 954097"/>
              <a:gd name="connsiteX1" fmla="*/ 95410 w 5486403"/>
              <a:gd name="connsiteY1" fmla="*/ 0 h 954097"/>
              <a:gd name="connsiteX2" fmla="*/ 5390993 w 5486403"/>
              <a:gd name="connsiteY2" fmla="*/ 0 h 954097"/>
              <a:gd name="connsiteX3" fmla="*/ 5486403 w 5486403"/>
              <a:gd name="connsiteY3" fmla="*/ 95410 h 954097"/>
              <a:gd name="connsiteX4" fmla="*/ 5486403 w 5486403"/>
              <a:gd name="connsiteY4" fmla="*/ 858687 h 954097"/>
              <a:gd name="connsiteX5" fmla="*/ 5390993 w 5486403"/>
              <a:gd name="connsiteY5" fmla="*/ 954097 h 954097"/>
              <a:gd name="connsiteX6" fmla="*/ 95410 w 5486403"/>
              <a:gd name="connsiteY6" fmla="*/ 954097 h 954097"/>
              <a:gd name="connsiteX7" fmla="*/ 0 w 5486403"/>
              <a:gd name="connsiteY7" fmla="*/ 858687 h 954097"/>
              <a:gd name="connsiteX8" fmla="*/ 0 w 5486403"/>
              <a:gd name="connsiteY8" fmla="*/ 95410 h 95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6403" h="954097">
                <a:moveTo>
                  <a:pt x="0" y="95410"/>
                </a:moveTo>
                <a:cubicBezTo>
                  <a:pt x="0" y="42717"/>
                  <a:pt x="42717" y="0"/>
                  <a:pt x="95410" y="0"/>
                </a:cubicBezTo>
                <a:lnTo>
                  <a:pt x="5390993" y="0"/>
                </a:lnTo>
                <a:cubicBezTo>
                  <a:pt x="5443686" y="0"/>
                  <a:pt x="5486403" y="42717"/>
                  <a:pt x="5486403" y="95410"/>
                </a:cubicBezTo>
                <a:lnTo>
                  <a:pt x="5486403" y="858687"/>
                </a:lnTo>
                <a:cubicBezTo>
                  <a:pt x="5486403" y="911380"/>
                  <a:pt x="5443686" y="954097"/>
                  <a:pt x="5390993" y="954097"/>
                </a:cubicBezTo>
                <a:lnTo>
                  <a:pt x="95410" y="954097"/>
                </a:lnTo>
                <a:cubicBezTo>
                  <a:pt x="42717" y="954097"/>
                  <a:pt x="0" y="911380"/>
                  <a:pt x="0" y="858687"/>
                </a:cubicBezTo>
                <a:lnTo>
                  <a:pt x="0" y="9541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5" tIns="142245" rIns="142245" bIns="142245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kern="1200" dirty="0" smtClean="0">
                <a:latin typeface="Calibri" panose="020F0502020204030204" pitchFamily="34" charset="0"/>
              </a:rPr>
              <a:t>Overview of Task and Dataset </a:t>
            </a:r>
            <a:endParaRPr lang="en-US" sz="3000" kern="1200" dirty="0">
              <a:latin typeface="Calibri" panose="020F0502020204030204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828798" y="2579278"/>
            <a:ext cx="5486403" cy="954097"/>
          </a:xfrm>
          <a:custGeom>
            <a:avLst/>
            <a:gdLst>
              <a:gd name="connsiteX0" fmla="*/ 0 w 5486403"/>
              <a:gd name="connsiteY0" fmla="*/ 95410 h 954097"/>
              <a:gd name="connsiteX1" fmla="*/ 95410 w 5486403"/>
              <a:gd name="connsiteY1" fmla="*/ 0 h 954097"/>
              <a:gd name="connsiteX2" fmla="*/ 5390993 w 5486403"/>
              <a:gd name="connsiteY2" fmla="*/ 0 h 954097"/>
              <a:gd name="connsiteX3" fmla="*/ 5486403 w 5486403"/>
              <a:gd name="connsiteY3" fmla="*/ 95410 h 954097"/>
              <a:gd name="connsiteX4" fmla="*/ 5486403 w 5486403"/>
              <a:gd name="connsiteY4" fmla="*/ 858687 h 954097"/>
              <a:gd name="connsiteX5" fmla="*/ 5390993 w 5486403"/>
              <a:gd name="connsiteY5" fmla="*/ 954097 h 954097"/>
              <a:gd name="connsiteX6" fmla="*/ 95410 w 5486403"/>
              <a:gd name="connsiteY6" fmla="*/ 954097 h 954097"/>
              <a:gd name="connsiteX7" fmla="*/ 0 w 5486403"/>
              <a:gd name="connsiteY7" fmla="*/ 858687 h 954097"/>
              <a:gd name="connsiteX8" fmla="*/ 0 w 5486403"/>
              <a:gd name="connsiteY8" fmla="*/ 95410 h 95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6403" h="954097">
                <a:moveTo>
                  <a:pt x="0" y="95410"/>
                </a:moveTo>
                <a:cubicBezTo>
                  <a:pt x="0" y="42717"/>
                  <a:pt x="42717" y="0"/>
                  <a:pt x="95410" y="0"/>
                </a:cubicBezTo>
                <a:lnTo>
                  <a:pt x="5390993" y="0"/>
                </a:lnTo>
                <a:cubicBezTo>
                  <a:pt x="5443686" y="0"/>
                  <a:pt x="5486403" y="42717"/>
                  <a:pt x="5486403" y="95410"/>
                </a:cubicBezTo>
                <a:lnTo>
                  <a:pt x="5486403" y="858687"/>
                </a:lnTo>
                <a:cubicBezTo>
                  <a:pt x="5486403" y="911380"/>
                  <a:pt x="5443686" y="954097"/>
                  <a:pt x="5390993" y="954097"/>
                </a:cubicBezTo>
                <a:lnTo>
                  <a:pt x="95410" y="954097"/>
                </a:lnTo>
                <a:cubicBezTo>
                  <a:pt x="42717" y="954097"/>
                  <a:pt x="0" y="911380"/>
                  <a:pt x="0" y="858687"/>
                </a:cubicBezTo>
                <a:lnTo>
                  <a:pt x="0" y="9541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5" tIns="142245" rIns="142245" bIns="142245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kern="1200" dirty="0" smtClean="0">
                <a:latin typeface="Calibri" panose="020F0502020204030204" pitchFamily="34" charset="0"/>
              </a:rPr>
              <a:t>Overview of Challenge</a:t>
            </a:r>
            <a:endParaRPr lang="en-US" sz="3000" kern="1200" dirty="0">
              <a:latin typeface="Calibri" panose="020F0502020204030204" pitchFamily="34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828798" y="4010424"/>
            <a:ext cx="5486403" cy="954097"/>
          </a:xfrm>
          <a:custGeom>
            <a:avLst/>
            <a:gdLst>
              <a:gd name="connsiteX0" fmla="*/ 0 w 5486403"/>
              <a:gd name="connsiteY0" fmla="*/ 95410 h 954097"/>
              <a:gd name="connsiteX1" fmla="*/ 95410 w 5486403"/>
              <a:gd name="connsiteY1" fmla="*/ 0 h 954097"/>
              <a:gd name="connsiteX2" fmla="*/ 5390993 w 5486403"/>
              <a:gd name="connsiteY2" fmla="*/ 0 h 954097"/>
              <a:gd name="connsiteX3" fmla="*/ 5486403 w 5486403"/>
              <a:gd name="connsiteY3" fmla="*/ 95410 h 954097"/>
              <a:gd name="connsiteX4" fmla="*/ 5486403 w 5486403"/>
              <a:gd name="connsiteY4" fmla="*/ 858687 h 954097"/>
              <a:gd name="connsiteX5" fmla="*/ 5390993 w 5486403"/>
              <a:gd name="connsiteY5" fmla="*/ 954097 h 954097"/>
              <a:gd name="connsiteX6" fmla="*/ 95410 w 5486403"/>
              <a:gd name="connsiteY6" fmla="*/ 954097 h 954097"/>
              <a:gd name="connsiteX7" fmla="*/ 0 w 5486403"/>
              <a:gd name="connsiteY7" fmla="*/ 858687 h 954097"/>
              <a:gd name="connsiteX8" fmla="*/ 0 w 5486403"/>
              <a:gd name="connsiteY8" fmla="*/ 95410 h 95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6403" h="954097">
                <a:moveTo>
                  <a:pt x="0" y="95410"/>
                </a:moveTo>
                <a:cubicBezTo>
                  <a:pt x="0" y="42717"/>
                  <a:pt x="42717" y="0"/>
                  <a:pt x="95410" y="0"/>
                </a:cubicBezTo>
                <a:lnTo>
                  <a:pt x="5390993" y="0"/>
                </a:lnTo>
                <a:cubicBezTo>
                  <a:pt x="5443686" y="0"/>
                  <a:pt x="5486403" y="42717"/>
                  <a:pt x="5486403" y="95410"/>
                </a:cubicBezTo>
                <a:lnTo>
                  <a:pt x="5486403" y="858687"/>
                </a:lnTo>
                <a:cubicBezTo>
                  <a:pt x="5486403" y="911380"/>
                  <a:pt x="5443686" y="954097"/>
                  <a:pt x="5390993" y="954097"/>
                </a:cubicBezTo>
                <a:lnTo>
                  <a:pt x="95410" y="954097"/>
                </a:lnTo>
                <a:cubicBezTo>
                  <a:pt x="42717" y="954097"/>
                  <a:pt x="0" y="911380"/>
                  <a:pt x="0" y="858687"/>
                </a:cubicBezTo>
                <a:lnTo>
                  <a:pt x="0" y="9541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5" tIns="142245" rIns="142245" bIns="142245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kern="1200" dirty="0" smtClean="0">
                <a:latin typeface="Calibri" panose="020F0502020204030204" pitchFamily="34" charset="0"/>
              </a:rPr>
              <a:t>Winner Announcements</a:t>
            </a:r>
            <a:endParaRPr lang="en-US" sz="3000" kern="1200" dirty="0">
              <a:latin typeface="Calibri" panose="020F0502020204030204" pitchFamily="34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828798" y="5441570"/>
            <a:ext cx="5486403" cy="954097"/>
          </a:xfrm>
          <a:custGeom>
            <a:avLst/>
            <a:gdLst>
              <a:gd name="connsiteX0" fmla="*/ 0 w 5486403"/>
              <a:gd name="connsiteY0" fmla="*/ 95410 h 954097"/>
              <a:gd name="connsiteX1" fmla="*/ 95410 w 5486403"/>
              <a:gd name="connsiteY1" fmla="*/ 0 h 954097"/>
              <a:gd name="connsiteX2" fmla="*/ 5390993 w 5486403"/>
              <a:gd name="connsiteY2" fmla="*/ 0 h 954097"/>
              <a:gd name="connsiteX3" fmla="*/ 5486403 w 5486403"/>
              <a:gd name="connsiteY3" fmla="*/ 95410 h 954097"/>
              <a:gd name="connsiteX4" fmla="*/ 5486403 w 5486403"/>
              <a:gd name="connsiteY4" fmla="*/ 858687 h 954097"/>
              <a:gd name="connsiteX5" fmla="*/ 5390993 w 5486403"/>
              <a:gd name="connsiteY5" fmla="*/ 954097 h 954097"/>
              <a:gd name="connsiteX6" fmla="*/ 95410 w 5486403"/>
              <a:gd name="connsiteY6" fmla="*/ 954097 h 954097"/>
              <a:gd name="connsiteX7" fmla="*/ 0 w 5486403"/>
              <a:gd name="connsiteY7" fmla="*/ 858687 h 954097"/>
              <a:gd name="connsiteX8" fmla="*/ 0 w 5486403"/>
              <a:gd name="connsiteY8" fmla="*/ 95410 h 95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6403" h="954097">
                <a:moveTo>
                  <a:pt x="0" y="95410"/>
                </a:moveTo>
                <a:cubicBezTo>
                  <a:pt x="0" y="42717"/>
                  <a:pt x="42717" y="0"/>
                  <a:pt x="95410" y="0"/>
                </a:cubicBezTo>
                <a:lnTo>
                  <a:pt x="5390993" y="0"/>
                </a:lnTo>
                <a:cubicBezTo>
                  <a:pt x="5443686" y="0"/>
                  <a:pt x="5486403" y="42717"/>
                  <a:pt x="5486403" y="95410"/>
                </a:cubicBezTo>
                <a:lnTo>
                  <a:pt x="5486403" y="858687"/>
                </a:lnTo>
                <a:cubicBezTo>
                  <a:pt x="5486403" y="911380"/>
                  <a:pt x="5443686" y="954097"/>
                  <a:pt x="5390993" y="954097"/>
                </a:cubicBezTo>
                <a:lnTo>
                  <a:pt x="95410" y="954097"/>
                </a:lnTo>
                <a:cubicBezTo>
                  <a:pt x="42717" y="954097"/>
                  <a:pt x="0" y="911380"/>
                  <a:pt x="0" y="858687"/>
                </a:cubicBezTo>
                <a:lnTo>
                  <a:pt x="0" y="9541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5" tIns="142245" rIns="142245" bIns="142245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kern="1200" dirty="0" smtClean="0">
                <a:latin typeface="Calibri" panose="020F0502020204030204" pitchFamily="34" charset="0"/>
              </a:rPr>
              <a:t>Analysis of Results</a:t>
            </a:r>
            <a:endParaRPr lang="en-US" sz="3000" kern="1200" dirty="0"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606626" y="994244"/>
            <a:ext cx="6235547" cy="4332499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B861-FFF3-40C3-BB44-6E440278AF8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78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Open-Ended Challenge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3696611"/>
              </p:ext>
            </p:extLst>
          </p:nvPr>
        </p:nvGraphicFramePr>
        <p:xfrm>
          <a:off x="0" y="914400"/>
          <a:ext cx="9143999" cy="6061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27265" y="4241961"/>
            <a:ext cx="10180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latin typeface="Calibri" panose="020F0502020204030204" pitchFamily="34" charset="0"/>
              </a:rPr>
              <a:t>ICCV15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17587" y="2969669"/>
            <a:ext cx="94986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err="1" smtClean="0">
                <a:latin typeface="Calibri" panose="020F0502020204030204" pitchFamily="34" charset="0"/>
              </a:rPr>
              <a:t>arXiv</a:t>
            </a:r>
            <a:r>
              <a:rPr lang="en-US" sz="1500" b="1" smtClean="0">
                <a:latin typeface="Calibri" panose="020F0502020204030204" pitchFamily="34" charset="0"/>
              </a:rPr>
              <a:t> v6</a:t>
            </a:r>
            <a:endParaRPr lang="en-US" sz="1500" b="1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B861-FFF3-40C3-BB44-6E440278AF8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60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Open-Ended Challenge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3696611"/>
              </p:ext>
            </p:extLst>
          </p:nvPr>
        </p:nvGraphicFramePr>
        <p:xfrm>
          <a:off x="0" y="914400"/>
          <a:ext cx="9143999" cy="6061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8711776" y="2538551"/>
            <a:ext cx="432223" cy="2373082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219199" y="1427356"/>
            <a:ext cx="7178040" cy="3484277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939660" y="1124828"/>
            <a:ext cx="761695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3105EB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941832" y="4606397"/>
            <a:ext cx="7619878" cy="962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3105EB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8537140" y="1094557"/>
            <a:ext cx="3545" cy="35204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3105EB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6531572" y="1987178"/>
            <a:ext cx="2180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105EB"/>
                </a:solidFill>
                <a:latin typeface="Calibri" panose="020F0502020204030204" pitchFamily="34" charset="0"/>
              </a:rPr>
              <a:t>+12.76% </a:t>
            </a:r>
            <a:r>
              <a:rPr lang="en-US" sz="2000" dirty="0" smtClean="0">
                <a:solidFill>
                  <a:srgbClr val="3105EB"/>
                </a:solidFill>
                <a:latin typeface="Calibri" panose="020F0502020204030204" pitchFamily="34" charset="0"/>
              </a:rPr>
              <a:t>absolute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B861-FFF3-40C3-BB44-6E440278AF8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8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Significance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Bootstrap samples 5000 times</a:t>
            </a:r>
          </a:p>
          <a:p>
            <a:r>
              <a:rPr lang="en-US" dirty="0" smtClean="0"/>
              <a:t>@ 99% confidence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B861-FFF3-40C3-BB44-6E440278AF8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8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6919510"/>
              </p:ext>
            </p:extLst>
          </p:nvPr>
        </p:nvGraphicFramePr>
        <p:xfrm>
          <a:off x="112014" y="367314"/>
          <a:ext cx="9031986" cy="6490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91192" y="442921"/>
            <a:ext cx="4263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anose="020F0502020204030204" pitchFamily="34" charset="0"/>
              </a:rPr>
              <a:t>Real Open-Ended Challenge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B861-FFF3-40C3-BB44-6E440278AF8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15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840561" y="301752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sz="3000" kern="0" dirty="0" smtClean="0"/>
              <a:t>Easy vs. Difficult Questions</a:t>
            </a:r>
          </a:p>
          <a:p>
            <a:r>
              <a:rPr lang="en-US" sz="3000" kern="0" dirty="0" smtClean="0"/>
              <a:t>(Real Open-Ended Challenge)</a:t>
            </a:r>
            <a:endParaRPr lang="en-US" sz="3000" kern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B861-FFF3-40C3-BB44-6E440278AF8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4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825321" y="300292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sz="3000" kern="0" dirty="0" smtClean="0"/>
              <a:t>Easy vs. Difficult Questions</a:t>
            </a:r>
          </a:p>
          <a:p>
            <a:r>
              <a:rPr lang="en-US" sz="3000" kern="0" dirty="0" smtClean="0"/>
              <a:t>(Real Open-Ended Challenge)</a:t>
            </a:r>
            <a:endParaRPr lang="en-US" sz="3000" kern="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9690407"/>
              </p:ext>
            </p:extLst>
          </p:nvPr>
        </p:nvGraphicFramePr>
        <p:xfrm>
          <a:off x="0" y="1402491"/>
          <a:ext cx="9143999" cy="5010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B861-FFF3-40C3-BB44-6E440278AF89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8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825321" y="300292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sz="3000" kern="0" dirty="0" smtClean="0"/>
              <a:t>Easy vs. Difficult Questions</a:t>
            </a:r>
          </a:p>
          <a:p>
            <a:r>
              <a:rPr lang="en-US" sz="3000" kern="0" dirty="0" smtClean="0"/>
              <a:t>(Real Open-Ended Challenge)</a:t>
            </a:r>
            <a:endParaRPr lang="en-US" sz="3000" kern="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2106139"/>
              </p:ext>
            </p:extLst>
          </p:nvPr>
        </p:nvGraphicFramePr>
        <p:xfrm>
          <a:off x="0" y="1402491"/>
          <a:ext cx="9143999" cy="5010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1577933" y="2269897"/>
            <a:ext cx="65390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 smtClean="0"/>
              <a:t>80.6% </a:t>
            </a:r>
            <a:r>
              <a:rPr lang="en-US" b="1" dirty="0"/>
              <a:t>of questions can be answered by at least 1 </a:t>
            </a:r>
            <a:r>
              <a:rPr lang="en-US" b="1" dirty="0" smtClean="0"/>
              <a:t>method!</a:t>
            </a:r>
            <a:endParaRPr lang="en-US" dirty="0"/>
          </a:p>
        </p:txBody>
      </p:sp>
      <p:sp>
        <p:nvSpPr>
          <p:cNvPr id="7" name="TextBox 1"/>
          <p:cNvSpPr txBox="1"/>
          <p:nvPr/>
        </p:nvSpPr>
        <p:spPr>
          <a:xfrm>
            <a:off x="1048758" y="3365810"/>
            <a:ext cx="1906074" cy="3735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Difficult Questions</a:t>
            </a:r>
            <a:endParaRPr lang="en-US" sz="16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B861-FFF3-40C3-BB44-6E440278AF89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6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825321" y="300292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sz="3000" kern="0" dirty="0" smtClean="0"/>
              <a:t>Easy vs. Difficult Questions</a:t>
            </a:r>
          </a:p>
          <a:p>
            <a:r>
              <a:rPr lang="en-US" sz="3000" kern="0" dirty="0" smtClean="0"/>
              <a:t>(Real Open-Ended Challenge)</a:t>
            </a:r>
            <a:endParaRPr lang="en-US" sz="3000" kern="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9608887"/>
              </p:ext>
            </p:extLst>
          </p:nvPr>
        </p:nvGraphicFramePr>
        <p:xfrm>
          <a:off x="0" y="1402491"/>
          <a:ext cx="9143999" cy="5010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1048758" y="3365810"/>
            <a:ext cx="1906074" cy="3735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Difficult Questions</a:t>
            </a:r>
            <a:endParaRPr lang="en-US" sz="16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7643792" y="1483452"/>
            <a:ext cx="1500208" cy="33686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Easy Questions</a:t>
            </a:r>
            <a:endParaRPr lang="en-US" sz="1600" b="1" dirty="0">
              <a:solidFill>
                <a:srgbClr val="92D05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B861-FFF3-40C3-BB44-6E440278AF89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0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1828798" y="1148132"/>
            <a:ext cx="5486403" cy="954097"/>
          </a:xfrm>
          <a:custGeom>
            <a:avLst/>
            <a:gdLst>
              <a:gd name="connsiteX0" fmla="*/ 0 w 5486403"/>
              <a:gd name="connsiteY0" fmla="*/ 95410 h 954097"/>
              <a:gd name="connsiteX1" fmla="*/ 95410 w 5486403"/>
              <a:gd name="connsiteY1" fmla="*/ 0 h 954097"/>
              <a:gd name="connsiteX2" fmla="*/ 5390993 w 5486403"/>
              <a:gd name="connsiteY2" fmla="*/ 0 h 954097"/>
              <a:gd name="connsiteX3" fmla="*/ 5486403 w 5486403"/>
              <a:gd name="connsiteY3" fmla="*/ 95410 h 954097"/>
              <a:gd name="connsiteX4" fmla="*/ 5486403 w 5486403"/>
              <a:gd name="connsiteY4" fmla="*/ 858687 h 954097"/>
              <a:gd name="connsiteX5" fmla="*/ 5390993 w 5486403"/>
              <a:gd name="connsiteY5" fmla="*/ 954097 h 954097"/>
              <a:gd name="connsiteX6" fmla="*/ 95410 w 5486403"/>
              <a:gd name="connsiteY6" fmla="*/ 954097 h 954097"/>
              <a:gd name="connsiteX7" fmla="*/ 0 w 5486403"/>
              <a:gd name="connsiteY7" fmla="*/ 858687 h 954097"/>
              <a:gd name="connsiteX8" fmla="*/ 0 w 5486403"/>
              <a:gd name="connsiteY8" fmla="*/ 95410 h 95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6403" h="954097">
                <a:moveTo>
                  <a:pt x="0" y="95410"/>
                </a:moveTo>
                <a:cubicBezTo>
                  <a:pt x="0" y="42717"/>
                  <a:pt x="42717" y="0"/>
                  <a:pt x="95410" y="0"/>
                </a:cubicBezTo>
                <a:lnTo>
                  <a:pt x="5390993" y="0"/>
                </a:lnTo>
                <a:cubicBezTo>
                  <a:pt x="5443686" y="0"/>
                  <a:pt x="5486403" y="42717"/>
                  <a:pt x="5486403" y="95410"/>
                </a:cubicBezTo>
                <a:lnTo>
                  <a:pt x="5486403" y="858687"/>
                </a:lnTo>
                <a:cubicBezTo>
                  <a:pt x="5486403" y="911380"/>
                  <a:pt x="5443686" y="954097"/>
                  <a:pt x="5390993" y="954097"/>
                </a:cubicBezTo>
                <a:lnTo>
                  <a:pt x="95410" y="954097"/>
                </a:lnTo>
                <a:cubicBezTo>
                  <a:pt x="42717" y="954097"/>
                  <a:pt x="0" y="911380"/>
                  <a:pt x="0" y="858687"/>
                </a:cubicBezTo>
                <a:lnTo>
                  <a:pt x="0" y="9541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5" tIns="142245" rIns="142245" bIns="142245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kern="1200" dirty="0" smtClean="0">
                <a:latin typeface="Calibri" panose="020F0502020204030204" pitchFamily="34" charset="0"/>
              </a:rPr>
              <a:t>Overview of Task and Dataset </a:t>
            </a:r>
            <a:endParaRPr lang="en-US" sz="3000" kern="1200" dirty="0">
              <a:latin typeface="Calibri" panose="020F0502020204030204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828798" y="2579278"/>
            <a:ext cx="5486403" cy="954097"/>
          </a:xfrm>
          <a:custGeom>
            <a:avLst/>
            <a:gdLst>
              <a:gd name="connsiteX0" fmla="*/ 0 w 5486403"/>
              <a:gd name="connsiteY0" fmla="*/ 95410 h 954097"/>
              <a:gd name="connsiteX1" fmla="*/ 95410 w 5486403"/>
              <a:gd name="connsiteY1" fmla="*/ 0 h 954097"/>
              <a:gd name="connsiteX2" fmla="*/ 5390993 w 5486403"/>
              <a:gd name="connsiteY2" fmla="*/ 0 h 954097"/>
              <a:gd name="connsiteX3" fmla="*/ 5486403 w 5486403"/>
              <a:gd name="connsiteY3" fmla="*/ 95410 h 954097"/>
              <a:gd name="connsiteX4" fmla="*/ 5486403 w 5486403"/>
              <a:gd name="connsiteY4" fmla="*/ 858687 h 954097"/>
              <a:gd name="connsiteX5" fmla="*/ 5390993 w 5486403"/>
              <a:gd name="connsiteY5" fmla="*/ 954097 h 954097"/>
              <a:gd name="connsiteX6" fmla="*/ 95410 w 5486403"/>
              <a:gd name="connsiteY6" fmla="*/ 954097 h 954097"/>
              <a:gd name="connsiteX7" fmla="*/ 0 w 5486403"/>
              <a:gd name="connsiteY7" fmla="*/ 858687 h 954097"/>
              <a:gd name="connsiteX8" fmla="*/ 0 w 5486403"/>
              <a:gd name="connsiteY8" fmla="*/ 95410 h 95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6403" h="954097">
                <a:moveTo>
                  <a:pt x="0" y="95410"/>
                </a:moveTo>
                <a:cubicBezTo>
                  <a:pt x="0" y="42717"/>
                  <a:pt x="42717" y="0"/>
                  <a:pt x="95410" y="0"/>
                </a:cubicBezTo>
                <a:lnTo>
                  <a:pt x="5390993" y="0"/>
                </a:lnTo>
                <a:cubicBezTo>
                  <a:pt x="5443686" y="0"/>
                  <a:pt x="5486403" y="42717"/>
                  <a:pt x="5486403" y="95410"/>
                </a:cubicBezTo>
                <a:lnTo>
                  <a:pt x="5486403" y="858687"/>
                </a:lnTo>
                <a:cubicBezTo>
                  <a:pt x="5486403" y="911380"/>
                  <a:pt x="5443686" y="954097"/>
                  <a:pt x="5390993" y="954097"/>
                </a:cubicBezTo>
                <a:lnTo>
                  <a:pt x="95410" y="954097"/>
                </a:lnTo>
                <a:cubicBezTo>
                  <a:pt x="42717" y="954097"/>
                  <a:pt x="0" y="911380"/>
                  <a:pt x="0" y="858687"/>
                </a:cubicBezTo>
                <a:lnTo>
                  <a:pt x="0" y="9541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5" tIns="142245" rIns="142245" bIns="142245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kern="1200" dirty="0" smtClean="0">
                <a:latin typeface="Calibri" panose="020F0502020204030204" pitchFamily="34" charset="0"/>
              </a:rPr>
              <a:t>Overview of Challenge</a:t>
            </a:r>
            <a:endParaRPr lang="en-US" sz="3000" kern="1200" dirty="0">
              <a:latin typeface="Calibri" panose="020F0502020204030204" pitchFamily="34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828798" y="4010424"/>
            <a:ext cx="5486403" cy="954097"/>
          </a:xfrm>
          <a:custGeom>
            <a:avLst/>
            <a:gdLst>
              <a:gd name="connsiteX0" fmla="*/ 0 w 5486403"/>
              <a:gd name="connsiteY0" fmla="*/ 95410 h 954097"/>
              <a:gd name="connsiteX1" fmla="*/ 95410 w 5486403"/>
              <a:gd name="connsiteY1" fmla="*/ 0 h 954097"/>
              <a:gd name="connsiteX2" fmla="*/ 5390993 w 5486403"/>
              <a:gd name="connsiteY2" fmla="*/ 0 h 954097"/>
              <a:gd name="connsiteX3" fmla="*/ 5486403 w 5486403"/>
              <a:gd name="connsiteY3" fmla="*/ 95410 h 954097"/>
              <a:gd name="connsiteX4" fmla="*/ 5486403 w 5486403"/>
              <a:gd name="connsiteY4" fmla="*/ 858687 h 954097"/>
              <a:gd name="connsiteX5" fmla="*/ 5390993 w 5486403"/>
              <a:gd name="connsiteY5" fmla="*/ 954097 h 954097"/>
              <a:gd name="connsiteX6" fmla="*/ 95410 w 5486403"/>
              <a:gd name="connsiteY6" fmla="*/ 954097 h 954097"/>
              <a:gd name="connsiteX7" fmla="*/ 0 w 5486403"/>
              <a:gd name="connsiteY7" fmla="*/ 858687 h 954097"/>
              <a:gd name="connsiteX8" fmla="*/ 0 w 5486403"/>
              <a:gd name="connsiteY8" fmla="*/ 95410 h 95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6403" h="954097">
                <a:moveTo>
                  <a:pt x="0" y="95410"/>
                </a:moveTo>
                <a:cubicBezTo>
                  <a:pt x="0" y="42717"/>
                  <a:pt x="42717" y="0"/>
                  <a:pt x="95410" y="0"/>
                </a:cubicBezTo>
                <a:lnTo>
                  <a:pt x="5390993" y="0"/>
                </a:lnTo>
                <a:cubicBezTo>
                  <a:pt x="5443686" y="0"/>
                  <a:pt x="5486403" y="42717"/>
                  <a:pt x="5486403" y="95410"/>
                </a:cubicBezTo>
                <a:lnTo>
                  <a:pt x="5486403" y="858687"/>
                </a:lnTo>
                <a:cubicBezTo>
                  <a:pt x="5486403" y="911380"/>
                  <a:pt x="5443686" y="954097"/>
                  <a:pt x="5390993" y="954097"/>
                </a:cubicBezTo>
                <a:lnTo>
                  <a:pt x="95410" y="954097"/>
                </a:lnTo>
                <a:cubicBezTo>
                  <a:pt x="42717" y="954097"/>
                  <a:pt x="0" y="911380"/>
                  <a:pt x="0" y="858687"/>
                </a:cubicBezTo>
                <a:lnTo>
                  <a:pt x="0" y="9541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5" tIns="142245" rIns="142245" bIns="142245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kern="1200" dirty="0" smtClean="0">
                <a:latin typeface="Calibri" panose="020F0502020204030204" pitchFamily="34" charset="0"/>
              </a:rPr>
              <a:t>Winner Announcements</a:t>
            </a:r>
            <a:endParaRPr lang="en-US" sz="3000" kern="1200" dirty="0">
              <a:latin typeface="Calibri" panose="020F0502020204030204" pitchFamily="34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828798" y="5441570"/>
            <a:ext cx="5486403" cy="954097"/>
          </a:xfrm>
          <a:custGeom>
            <a:avLst/>
            <a:gdLst>
              <a:gd name="connsiteX0" fmla="*/ 0 w 5486403"/>
              <a:gd name="connsiteY0" fmla="*/ 95410 h 954097"/>
              <a:gd name="connsiteX1" fmla="*/ 95410 w 5486403"/>
              <a:gd name="connsiteY1" fmla="*/ 0 h 954097"/>
              <a:gd name="connsiteX2" fmla="*/ 5390993 w 5486403"/>
              <a:gd name="connsiteY2" fmla="*/ 0 h 954097"/>
              <a:gd name="connsiteX3" fmla="*/ 5486403 w 5486403"/>
              <a:gd name="connsiteY3" fmla="*/ 95410 h 954097"/>
              <a:gd name="connsiteX4" fmla="*/ 5486403 w 5486403"/>
              <a:gd name="connsiteY4" fmla="*/ 858687 h 954097"/>
              <a:gd name="connsiteX5" fmla="*/ 5390993 w 5486403"/>
              <a:gd name="connsiteY5" fmla="*/ 954097 h 954097"/>
              <a:gd name="connsiteX6" fmla="*/ 95410 w 5486403"/>
              <a:gd name="connsiteY6" fmla="*/ 954097 h 954097"/>
              <a:gd name="connsiteX7" fmla="*/ 0 w 5486403"/>
              <a:gd name="connsiteY7" fmla="*/ 858687 h 954097"/>
              <a:gd name="connsiteX8" fmla="*/ 0 w 5486403"/>
              <a:gd name="connsiteY8" fmla="*/ 95410 h 95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6403" h="954097">
                <a:moveTo>
                  <a:pt x="0" y="95410"/>
                </a:moveTo>
                <a:cubicBezTo>
                  <a:pt x="0" y="42717"/>
                  <a:pt x="42717" y="0"/>
                  <a:pt x="95410" y="0"/>
                </a:cubicBezTo>
                <a:lnTo>
                  <a:pt x="5390993" y="0"/>
                </a:lnTo>
                <a:cubicBezTo>
                  <a:pt x="5443686" y="0"/>
                  <a:pt x="5486403" y="42717"/>
                  <a:pt x="5486403" y="95410"/>
                </a:cubicBezTo>
                <a:lnTo>
                  <a:pt x="5486403" y="858687"/>
                </a:lnTo>
                <a:cubicBezTo>
                  <a:pt x="5486403" y="911380"/>
                  <a:pt x="5443686" y="954097"/>
                  <a:pt x="5390993" y="954097"/>
                </a:cubicBezTo>
                <a:lnTo>
                  <a:pt x="95410" y="954097"/>
                </a:lnTo>
                <a:cubicBezTo>
                  <a:pt x="42717" y="954097"/>
                  <a:pt x="0" y="911380"/>
                  <a:pt x="0" y="858687"/>
                </a:cubicBezTo>
                <a:lnTo>
                  <a:pt x="0" y="9541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5" tIns="142245" rIns="142245" bIns="142245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kern="1200" dirty="0" smtClean="0">
                <a:latin typeface="Calibri" panose="020F0502020204030204" pitchFamily="34" charset="0"/>
              </a:rPr>
              <a:t>Analysis of Results</a:t>
            </a:r>
            <a:endParaRPr lang="en-US" sz="3000" kern="1200" dirty="0"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606626" y="994244"/>
            <a:ext cx="6235547" cy="4332499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B861-FFF3-40C3-BB44-6E440278AF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752"/>
            <a:ext cx="7772400" cy="685800"/>
          </a:xfrm>
        </p:spPr>
        <p:txBody>
          <a:bodyPr/>
          <a:lstStyle/>
          <a:p>
            <a:r>
              <a:rPr lang="en-US" sz="3000" dirty="0" smtClean="0"/>
              <a:t>Difficult Questions with Rare Answers</a:t>
            </a:r>
            <a:endParaRPr lang="en-US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8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1752"/>
            <a:ext cx="7772400" cy="685800"/>
          </a:xfrm>
        </p:spPr>
        <p:txBody>
          <a:bodyPr/>
          <a:lstStyle/>
          <a:p>
            <a:r>
              <a:rPr lang="en-US" sz="3000" dirty="0" smtClean="0"/>
              <a:t>Difficult Questions with Rare Answers</a:t>
            </a:r>
            <a:endParaRPr lang="en-US" sz="3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5" y="914400"/>
            <a:ext cx="6061963" cy="5943600"/>
          </a:xfrm>
        </p:spPr>
      </p:pic>
      <p:sp>
        <p:nvSpPr>
          <p:cNvPr id="6" name="TextBox 5"/>
          <p:cNvSpPr txBox="1"/>
          <p:nvPr/>
        </p:nvSpPr>
        <p:spPr>
          <a:xfrm>
            <a:off x="5745893" y="970504"/>
            <a:ext cx="37811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alibri" panose="020F0502020204030204" pitchFamily="34" charset="0"/>
              </a:rPr>
              <a:t>What is the name of …</a:t>
            </a:r>
          </a:p>
          <a:p>
            <a:r>
              <a:rPr lang="en-US" sz="2200" dirty="0" smtClean="0">
                <a:latin typeface="Calibri" panose="020F0502020204030204" pitchFamily="34" charset="0"/>
              </a:rPr>
              <a:t>What is the number on …</a:t>
            </a:r>
          </a:p>
          <a:p>
            <a:r>
              <a:rPr lang="en-US" sz="2200" dirty="0" smtClean="0">
                <a:latin typeface="Calibri" panose="020F0502020204030204" pitchFamily="34" charset="0"/>
              </a:rPr>
              <a:t>What is written on the …</a:t>
            </a:r>
          </a:p>
          <a:p>
            <a:r>
              <a:rPr lang="en-US" sz="2200" dirty="0" smtClean="0">
                <a:latin typeface="Calibri" panose="020F0502020204030204" pitchFamily="34" charset="0"/>
              </a:rPr>
              <a:t>What does the sign say?</a:t>
            </a:r>
          </a:p>
          <a:p>
            <a:r>
              <a:rPr lang="en-US" sz="2200" dirty="0" smtClean="0">
                <a:latin typeface="Calibri" panose="020F0502020204030204" pitchFamily="34" charset="0"/>
              </a:rPr>
              <a:t>What time is it?</a:t>
            </a:r>
          </a:p>
          <a:p>
            <a:r>
              <a:rPr lang="en-US" sz="2200" dirty="0" smtClean="0">
                <a:latin typeface="Calibri" panose="020F0502020204030204" pitchFamily="34" charset="0"/>
              </a:rPr>
              <a:t>What kind of …</a:t>
            </a:r>
          </a:p>
          <a:p>
            <a:r>
              <a:rPr lang="en-US" sz="2200" dirty="0" smtClean="0">
                <a:latin typeface="Calibri" panose="020F0502020204030204" pitchFamily="34" charset="0"/>
              </a:rPr>
              <a:t>What type of …</a:t>
            </a:r>
          </a:p>
          <a:p>
            <a:r>
              <a:rPr lang="en-US" sz="2200" dirty="0" smtClean="0">
                <a:latin typeface="Calibri" panose="020F0502020204030204" pitchFamily="34" charset="0"/>
              </a:rPr>
              <a:t>Why …</a:t>
            </a:r>
            <a:endParaRPr lang="en-US" sz="2200" dirty="0">
              <a:latin typeface="Calibri" panose="020F0502020204030204" pitchFamily="34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 rot="10800000">
            <a:off x="6259176" y="3898730"/>
            <a:ext cx="638528" cy="306895"/>
          </a:xfrm>
          <a:prstGeom prst="rightArrow">
            <a:avLst/>
          </a:prstGeom>
          <a:solidFill>
            <a:srgbClr val="3105EB"/>
          </a:solidFill>
          <a:ln w="12700" cap="flat" cmpd="sng" algn="ctr">
            <a:solidFill>
              <a:srgbClr val="3105E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4" name="Right Arrow 13"/>
          <p:cNvSpPr/>
          <p:nvPr/>
        </p:nvSpPr>
        <p:spPr bwMode="auto">
          <a:xfrm rot="11796161">
            <a:off x="6016662" y="4763726"/>
            <a:ext cx="638528" cy="225652"/>
          </a:xfrm>
          <a:prstGeom prst="rightArrow">
            <a:avLst/>
          </a:prstGeom>
          <a:solidFill>
            <a:srgbClr val="3105EB"/>
          </a:solidFill>
          <a:ln w="12700" cap="flat" cmpd="sng" algn="ctr">
            <a:solidFill>
              <a:srgbClr val="3105E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2939825" y="6421567"/>
            <a:ext cx="638528" cy="306895"/>
          </a:xfrm>
          <a:prstGeom prst="rightArrow">
            <a:avLst/>
          </a:prstGeom>
          <a:solidFill>
            <a:srgbClr val="3105EB"/>
          </a:solidFill>
          <a:ln w="12700" cap="flat" cmpd="sng" algn="ctr">
            <a:solidFill>
              <a:srgbClr val="3105E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6" name="Right Arrow 15"/>
          <p:cNvSpPr/>
          <p:nvPr/>
        </p:nvSpPr>
        <p:spPr bwMode="auto">
          <a:xfrm>
            <a:off x="1360069" y="6322505"/>
            <a:ext cx="638528" cy="306895"/>
          </a:xfrm>
          <a:prstGeom prst="rightArrow">
            <a:avLst/>
          </a:prstGeom>
          <a:solidFill>
            <a:srgbClr val="3105EB"/>
          </a:solidFill>
          <a:ln w="12700" cap="flat" cmpd="sng" algn="ctr">
            <a:solidFill>
              <a:srgbClr val="3105E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7" name="Right Arrow 16"/>
          <p:cNvSpPr/>
          <p:nvPr/>
        </p:nvSpPr>
        <p:spPr bwMode="auto">
          <a:xfrm rot="20183423">
            <a:off x="248664" y="5069855"/>
            <a:ext cx="638528" cy="306895"/>
          </a:xfrm>
          <a:prstGeom prst="rightArrow">
            <a:avLst/>
          </a:prstGeom>
          <a:solidFill>
            <a:srgbClr val="3105EB"/>
          </a:solidFill>
          <a:ln w="12700" cap="flat" cmpd="sng" algn="ctr">
            <a:solidFill>
              <a:srgbClr val="3105E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8" name="Right Arrow 17"/>
          <p:cNvSpPr/>
          <p:nvPr/>
        </p:nvSpPr>
        <p:spPr bwMode="auto">
          <a:xfrm rot="21098776">
            <a:off x="304422" y="3906415"/>
            <a:ext cx="638528" cy="306895"/>
          </a:xfrm>
          <a:prstGeom prst="rightArrow">
            <a:avLst/>
          </a:prstGeom>
          <a:solidFill>
            <a:srgbClr val="3105EB"/>
          </a:solidFill>
          <a:ln w="12700" cap="flat" cmpd="sng" algn="ctr">
            <a:solidFill>
              <a:srgbClr val="3105E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0" name="Right Arrow 19"/>
          <p:cNvSpPr/>
          <p:nvPr/>
        </p:nvSpPr>
        <p:spPr bwMode="auto">
          <a:xfrm rot="715452">
            <a:off x="326890" y="3337968"/>
            <a:ext cx="638528" cy="257962"/>
          </a:xfrm>
          <a:prstGeom prst="rightArrow">
            <a:avLst/>
          </a:prstGeom>
          <a:solidFill>
            <a:srgbClr val="3105EB"/>
          </a:solidFill>
          <a:ln w="12700" cap="flat" cmpd="sng" algn="ctr">
            <a:solidFill>
              <a:srgbClr val="3105E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1" name="Right Arrow 20"/>
          <p:cNvSpPr/>
          <p:nvPr/>
        </p:nvSpPr>
        <p:spPr bwMode="auto">
          <a:xfrm rot="7516890">
            <a:off x="4496383" y="1305308"/>
            <a:ext cx="638528" cy="250060"/>
          </a:xfrm>
          <a:prstGeom prst="rightArrow">
            <a:avLst/>
          </a:prstGeom>
          <a:solidFill>
            <a:srgbClr val="3105EB"/>
          </a:solidFill>
          <a:ln w="12700" cap="flat" cmpd="sng" algn="ctr">
            <a:solidFill>
              <a:srgbClr val="3105E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B861-FFF3-40C3-BB44-6E440278AF89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7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  <p:bldP spid="20" grpId="1" animBg="1"/>
      <p:bldP spid="2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825321" y="301752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sz="3000" kern="0" dirty="0" smtClean="0"/>
              <a:t>Easy vs. Difficult Questions</a:t>
            </a:r>
          </a:p>
          <a:p>
            <a:r>
              <a:rPr lang="en-US" sz="3000" kern="0" dirty="0" smtClean="0"/>
              <a:t>(Real Open-Ended Challenge)</a:t>
            </a:r>
            <a:endParaRPr lang="en-US" sz="3000" kern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9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5184"/>
            <a:ext cx="4747671" cy="471718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87" y="1619044"/>
            <a:ext cx="5022015" cy="422946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825321" y="301752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sz="3000" kern="0" dirty="0" smtClean="0"/>
              <a:t>Easy vs. Difficult Questions</a:t>
            </a:r>
          </a:p>
          <a:p>
            <a:r>
              <a:rPr lang="en-US" sz="3000" kern="0" dirty="0" smtClean="0"/>
              <a:t>(Real Open-Ended Challenge)</a:t>
            </a:r>
            <a:endParaRPr lang="en-US" sz="3000" kern="0" dirty="0"/>
          </a:p>
        </p:txBody>
      </p:sp>
      <p:sp>
        <p:nvSpPr>
          <p:cNvPr id="10" name="TextBox 9"/>
          <p:cNvSpPr txBox="1"/>
          <p:nvPr/>
        </p:nvSpPr>
        <p:spPr>
          <a:xfrm>
            <a:off x="938587" y="6080761"/>
            <a:ext cx="29619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Calibri" panose="020F0502020204030204" pitchFamily="34" charset="0"/>
              </a:rPr>
              <a:t>Difficult Questions </a:t>
            </a:r>
          </a:p>
          <a:p>
            <a:pPr algn="ctr"/>
            <a:r>
              <a:rPr lang="en-US" sz="2200" b="1" dirty="0" smtClean="0">
                <a:latin typeface="Calibri" panose="020F0502020204030204" pitchFamily="34" charset="0"/>
              </a:rPr>
              <a:t>with Frequent Answers </a:t>
            </a:r>
            <a:endParaRPr lang="en-US" sz="2200" b="1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79974" y="6080761"/>
            <a:ext cx="20076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latin typeface="Calibri" panose="020F0502020204030204" pitchFamily="34" charset="0"/>
              </a:rPr>
              <a:t>Easy Questions </a:t>
            </a:r>
            <a:endParaRPr lang="en-US" sz="2200" b="1" dirty="0">
              <a:latin typeface="Calibri" panose="020F0502020204030204" pitchFamily="34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 rot="14095462">
            <a:off x="7745313" y="5540258"/>
            <a:ext cx="438912" cy="310896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3" name="Right Arrow 12"/>
          <p:cNvSpPr/>
          <p:nvPr/>
        </p:nvSpPr>
        <p:spPr bwMode="auto">
          <a:xfrm rot="5400000">
            <a:off x="2200679" y="1221737"/>
            <a:ext cx="437750" cy="306895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4" name="Right Arrow 13"/>
          <p:cNvSpPr/>
          <p:nvPr/>
        </p:nvSpPr>
        <p:spPr bwMode="auto">
          <a:xfrm rot="1137866">
            <a:off x="162983" y="2465509"/>
            <a:ext cx="437750" cy="306895"/>
          </a:xfrm>
          <a:prstGeom prst="rightArrow">
            <a:avLst/>
          </a:prstGeom>
          <a:solidFill>
            <a:srgbClr val="3105EB"/>
          </a:solidFill>
          <a:ln w="12700" cap="flat" cmpd="sng" algn="ctr">
            <a:solidFill>
              <a:srgbClr val="3105E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6" name="Right Arrow 15"/>
          <p:cNvSpPr/>
          <p:nvPr/>
        </p:nvSpPr>
        <p:spPr bwMode="auto">
          <a:xfrm rot="8076823">
            <a:off x="8238596" y="1834806"/>
            <a:ext cx="437750" cy="306895"/>
          </a:xfrm>
          <a:prstGeom prst="rightArrow">
            <a:avLst/>
          </a:prstGeom>
          <a:solidFill>
            <a:srgbClr val="3105EB"/>
          </a:solidFill>
          <a:ln w="12700" cap="flat" cmpd="sng" algn="ctr">
            <a:solidFill>
              <a:srgbClr val="3105E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B861-FFF3-40C3-BB44-6E440278AF89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6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5540"/>
            <a:ext cx="7772400" cy="685800"/>
          </a:xfrm>
        </p:spPr>
        <p:txBody>
          <a:bodyPr/>
          <a:lstStyle/>
          <a:p>
            <a:r>
              <a:rPr lang="en-US" sz="3000" dirty="0" smtClean="0"/>
              <a:t>Success Cases</a:t>
            </a:r>
            <a:endParaRPr lang="en-US" sz="3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10" y="722316"/>
            <a:ext cx="2631558" cy="1755743"/>
          </a:xfrm>
        </p:spPr>
      </p:pic>
      <p:sp>
        <p:nvSpPr>
          <p:cNvPr id="5" name="TextBox 4"/>
          <p:cNvSpPr txBox="1"/>
          <p:nvPr/>
        </p:nvSpPr>
        <p:spPr>
          <a:xfrm>
            <a:off x="226111" y="2551176"/>
            <a:ext cx="3471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Q: </a:t>
            </a:r>
            <a:r>
              <a:rPr lang="en-US" dirty="0">
                <a:latin typeface="Calibri" panose="020F0502020204030204" pitchFamily="34" charset="0"/>
              </a:rPr>
              <a:t>What is the woman holding</a:t>
            </a:r>
            <a:r>
              <a:rPr lang="en-US" dirty="0" smtClean="0">
                <a:latin typeface="Calibri" panose="020F0502020204030204" pitchFamily="34" charset="0"/>
              </a:rPr>
              <a:t>?</a:t>
            </a:r>
          </a:p>
          <a:p>
            <a:r>
              <a:rPr lang="en-US" b="1" dirty="0" smtClean="0">
                <a:latin typeface="Calibri" panose="020F0502020204030204" pitchFamily="34" charset="0"/>
              </a:rPr>
              <a:t>GT A: </a:t>
            </a:r>
            <a:r>
              <a:rPr lang="en-US" dirty="0" smtClean="0">
                <a:latin typeface="Calibri" panose="020F0502020204030204" pitchFamily="34" charset="0"/>
              </a:rPr>
              <a:t>laptop</a:t>
            </a:r>
          </a:p>
          <a:p>
            <a:r>
              <a:rPr lang="en-US" b="1" dirty="0" smtClean="0">
                <a:latin typeface="Calibri" panose="020F0502020204030204" pitchFamily="34" charset="0"/>
              </a:rPr>
              <a:t>Machine A: </a:t>
            </a:r>
            <a:r>
              <a:rPr lang="en-US" dirty="0" smtClean="0">
                <a:solidFill>
                  <a:srgbClr val="00B050"/>
                </a:solidFill>
                <a:latin typeface="Calibri" panose="020F0502020204030204" pitchFamily="34" charset="0"/>
              </a:rPr>
              <a:t>laptop</a:t>
            </a:r>
            <a:endParaRPr lang="en-US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648" y="305703"/>
            <a:ext cx="1652033" cy="22027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32559" y="5605272"/>
            <a:ext cx="3471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Q: </a:t>
            </a:r>
            <a:r>
              <a:rPr lang="en-US" dirty="0" smtClean="0">
                <a:latin typeface="Calibri" panose="020F0502020204030204" pitchFamily="34" charset="0"/>
              </a:rPr>
              <a:t>Is this a casino?</a:t>
            </a:r>
          </a:p>
          <a:p>
            <a:r>
              <a:rPr lang="en-US" b="1" dirty="0" smtClean="0">
                <a:latin typeface="Calibri" panose="020F0502020204030204" pitchFamily="34" charset="0"/>
              </a:rPr>
              <a:t>GT A: </a:t>
            </a:r>
            <a:r>
              <a:rPr lang="en-US" dirty="0" smtClean="0">
                <a:latin typeface="Calibri" panose="020F0502020204030204" pitchFamily="34" charset="0"/>
              </a:rPr>
              <a:t>no</a:t>
            </a:r>
          </a:p>
          <a:p>
            <a:r>
              <a:rPr lang="en-US" b="1" dirty="0" smtClean="0">
                <a:latin typeface="Calibri" panose="020F0502020204030204" pitchFamily="34" charset="0"/>
              </a:rPr>
              <a:t>Machine A: </a:t>
            </a:r>
            <a:r>
              <a:rPr lang="en-US" dirty="0" smtClean="0">
                <a:solidFill>
                  <a:srgbClr val="00B050"/>
                </a:solidFill>
                <a:latin typeface="Calibri" panose="020F0502020204030204" pitchFamily="34" charset="0"/>
              </a:rPr>
              <a:t>no</a:t>
            </a:r>
            <a:endParaRPr lang="en-US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509" y="5606658"/>
            <a:ext cx="3471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Q: </a:t>
            </a:r>
            <a:r>
              <a:rPr lang="en-US" dirty="0">
                <a:latin typeface="Calibri" panose="020F0502020204030204" pitchFamily="34" charset="0"/>
              </a:rPr>
              <a:t>Is it going to rain soon</a:t>
            </a:r>
            <a:r>
              <a:rPr lang="en-US" dirty="0" smtClean="0">
                <a:latin typeface="Calibri" panose="020F0502020204030204" pitchFamily="34" charset="0"/>
              </a:rPr>
              <a:t>?</a:t>
            </a:r>
          </a:p>
          <a:p>
            <a:r>
              <a:rPr lang="en-US" b="1" dirty="0" smtClean="0">
                <a:latin typeface="Calibri" panose="020F0502020204030204" pitchFamily="34" charset="0"/>
              </a:rPr>
              <a:t>GT A: </a:t>
            </a:r>
            <a:r>
              <a:rPr lang="en-US" dirty="0" smtClean="0">
                <a:latin typeface="Calibri" panose="020F0502020204030204" pitchFamily="34" charset="0"/>
              </a:rPr>
              <a:t>yes</a:t>
            </a:r>
          </a:p>
          <a:p>
            <a:r>
              <a:rPr lang="en-US" b="1" dirty="0" smtClean="0">
                <a:latin typeface="Calibri" panose="020F0502020204030204" pitchFamily="34" charset="0"/>
              </a:rPr>
              <a:t>Machine A: </a:t>
            </a:r>
            <a:r>
              <a:rPr lang="en-US" dirty="0" smtClean="0">
                <a:solidFill>
                  <a:srgbClr val="00B050"/>
                </a:solidFill>
                <a:latin typeface="Calibri" panose="020F0502020204030204" pitchFamily="34" charset="0"/>
              </a:rPr>
              <a:t>yes</a:t>
            </a:r>
            <a:endParaRPr lang="en-US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3115" y="2546501"/>
            <a:ext cx="3910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Q: </a:t>
            </a:r>
            <a:r>
              <a:rPr lang="en-US" dirty="0">
                <a:latin typeface="Calibri" panose="020F0502020204030204" pitchFamily="34" charset="0"/>
              </a:rPr>
              <a:t>What room is the cat located </a:t>
            </a:r>
            <a:r>
              <a:rPr lang="en-US" dirty="0" smtClean="0">
                <a:latin typeface="Calibri" panose="020F0502020204030204" pitchFamily="34" charset="0"/>
              </a:rPr>
              <a:t>in?</a:t>
            </a:r>
          </a:p>
          <a:p>
            <a:r>
              <a:rPr lang="en-US" b="1" dirty="0" smtClean="0">
                <a:latin typeface="Calibri" panose="020F0502020204030204" pitchFamily="34" charset="0"/>
              </a:rPr>
              <a:t>GT A: </a:t>
            </a:r>
            <a:r>
              <a:rPr lang="en-US" dirty="0" smtClean="0">
                <a:latin typeface="Calibri" panose="020F0502020204030204" pitchFamily="34" charset="0"/>
              </a:rPr>
              <a:t>kitchen</a:t>
            </a:r>
          </a:p>
          <a:p>
            <a:r>
              <a:rPr lang="en-US" b="1" dirty="0" smtClean="0">
                <a:latin typeface="Calibri" panose="020F0502020204030204" pitchFamily="34" charset="0"/>
              </a:rPr>
              <a:t>Machine A: </a:t>
            </a:r>
            <a:r>
              <a:rPr lang="en-US" dirty="0" smtClean="0">
                <a:solidFill>
                  <a:srgbClr val="00B050"/>
                </a:solidFill>
                <a:latin typeface="Calibri" panose="020F0502020204030204" pitchFamily="34" charset="0"/>
              </a:rPr>
              <a:t>kitchen</a:t>
            </a:r>
            <a:endParaRPr lang="en-US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09" y="3680931"/>
            <a:ext cx="2534684" cy="19010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135" y="3680931"/>
            <a:ext cx="2485065" cy="18637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B861-FFF3-40C3-BB44-6E440278AF89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1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2296"/>
            <a:ext cx="7772400" cy="685800"/>
          </a:xfrm>
        </p:spPr>
        <p:txBody>
          <a:bodyPr/>
          <a:lstStyle/>
          <a:p>
            <a:r>
              <a:rPr lang="en-US" sz="3000" dirty="0" smtClean="0"/>
              <a:t>Failure Cases</a:t>
            </a:r>
            <a:endParaRPr lang="en-US" sz="3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37" y="617966"/>
            <a:ext cx="2505740" cy="1879305"/>
          </a:xfrm>
        </p:spPr>
      </p:pic>
      <p:sp>
        <p:nvSpPr>
          <p:cNvPr id="5" name="TextBox 4"/>
          <p:cNvSpPr txBox="1"/>
          <p:nvPr/>
        </p:nvSpPr>
        <p:spPr>
          <a:xfrm>
            <a:off x="197777" y="2494170"/>
            <a:ext cx="3471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Q:</a:t>
            </a:r>
            <a:r>
              <a:rPr lang="en-US" dirty="0">
                <a:latin typeface="Calibri" panose="020F0502020204030204" pitchFamily="34" charset="0"/>
              </a:rPr>
              <a:t> What is the woman holding</a:t>
            </a:r>
            <a:r>
              <a:rPr lang="en-US" dirty="0" smtClean="0">
                <a:latin typeface="Calibri" panose="020F0502020204030204" pitchFamily="34" charset="0"/>
              </a:rPr>
              <a:t>?</a:t>
            </a:r>
          </a:p>
          <a:p>
            <a:r>
              <a:rPr lang="en-US" b="1" dirty="0" smtClean="0">
                <a:latin typeface="Calibri" panose="020F0502020204030204" pitchFamily="34" charset="0"/>
              </a:rPr>
              <a:t>GT A:</a:t>
            </a:r>
            <a:r>
              <a:rPr lang="en-US" dirty="0" smtClean="0">
                <a:latin typeface="Calibri" panose="020F0502020204030204" pitchFamily="34" charset="0"/>
              </a:rPr>
              <a:t> book</a:t>
            </a:r>
          </a:p>
          <a:p>
            <a:r>
              <a:rPr lang="en-US" b="1" dirty="0" smtClean="0">
                <a:latin typeface="Calibri" panose="020F0502020204030204" pitchFamily="34" charset="0"/>
              </a:rPr>
              <a:t>Machine A: 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</a:rPr>
              <a:t>knife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7939" y="5559552"/>
            <a:ext cx="4752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Q:</a:t>
            </a:r>
            <a:r>
              <a:rPr lang="en-US" dirty="0">
                <a:latin typeface="Calibri" panose="020F0502020204030204" pitchFamily="34" charset="0"/>
              </a:rPr>
              <a:t> Is the hydrant painted a new </a:t>
            </a:r>
            <a:r>
              <a:rPr lang="en-US" dirty="0" smtClean="0">
                <a:latin typeface="Calibri" panose="020F0502020204030204" pitchFamily="34" charset="0"/>
              </a:rPr>
              <a:t>color?</a:t>
            </a:r>
          </a:p>
          <a:p>
            <a:r>
              <a:rPr lang="en-US" b="1" dirty="0" smtClean="0">
                <a:latin typeface="Calibri" panose="020F0502020204030204" pitchFamily="34" charset="0"/>
              </a:rPr>
              <a:t>GT A:</a:t>
            </a:r>
            <a:r>
              <a:rPr lang="en-US" dirty="0" smtClean="0">
                <a:latin typeface="Calibri" panose="020F0502020204030204" pitchFamily="34" charset="0"/>
              </a:rPr>
              <a:t> yes</a:t>
            </a:r>
          </a:p>
          <a:p>
            <a:r>
              <a:rPr lang="en-US" b="1" dirty="0" smtClean="0">
                <a:latin typeface="Calibri" panose="020F0502020204030204" pitchFamily="34" charset="0"/>
              </a:rPr>
              <a:t>Machine A: 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</a:rPr>
              <a:t>no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2496312"/>
            <a:ext cx="53588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Q:</a:t>
            </a:r>
            <a:r>
              <a:rPr lang="en-US" dirty="0">
                <a:latin typeface="Calibri" panose="020F0502020204030204" pitchFamily="34" charset="0"/>
              </a:rPr>
              <a:t> Why is there snow on one side of </a:t>
            </a:r>
            <a:r>
              <a:rPr lang="en-US" dirty="0" smtClean="0">
                <a:latin typeface="Calibri" panose="020F0502020204030204" pitchFamily="34" charset="0"/>
              </a:rPr>
              <a:t>the </a:t>
            </a:r>
            <a:r>
              <a:rPr lang="en-US" dirty="0">
                <a:latin typeface="Calibri" panose="020F0502020204030204" pitchFamily="34" charset="0"/>
              </a:rPr>
              <a:t>stream </a:t>
            </a:r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and </a:t>
            </a:r>
            <a:r>
              <a:rPr lang="en-US" dirty="0">
                <a:latin typeface="Calibri" panose="020F0502020204030204" pitchFamily="34" charset="0"/>
              </a:rPr>
              <a:t>clear grass on the other</a:t>
            </a:r>
            <a:r>
              <a:rPr lang="en-US" dirty="0" smtClean="0">
                <a:latin typeface="Calibri" panose="020F0502020204030204" pitchFamily="34" charset="0"/>
              </a:rPr>
              <a:t>?</a:t>
            </a:r>
          </a:p>
          <a:p>
            <a:r>
              <a:rPr lang="en-US" b="1" dirty="0" smtClean="0">
                <a:latin typeface="Calibri" panose="020F0502020204030204" pitchFamily="34" charset="0"/>
              </a:rPr>
              <a:t>GT A:</a:t>
            </a:r>
            <a:r>
              <a:rPr lang="en-US" dirty="0" smtClean="0">
                <a:latin typeface="Calibri" panose="020F0502020204030204" pitchFamily="34" charset="0"/>
              </a:rPr>
              <a:t> shade</a:t>
            </a:r>
          </a:p>
          <a:p>
            <a:r>
              <a:rPr lang="en-US" b="1" dirty="0" smtClean="0">
                <a:latin typeface="Calibri" panose="020F0502020204030204" pitchFamily="34" charset="0"/>
              </a:rPr>
              <a:t>Machine A: 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</a:rPr>
              <a:t>yes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777" y="5556453"/>
            <a:ext cx="4530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Q:</a:t>
            </a:r>
            <a:r>
              <a:rPr lang="en-US" dirty="0">
                <a:latin typeface="Calibri" panose="020F0502020204030204" pitchFamily="34" charset="0"/>
              </a:rPr>
              <a:t> Where is the blue and white </a:t>
            </a:r>
            <a:r>
              <a:rPr lang="en-US" dirty="0" smtClean="0">
                <a:latin typeface="Calibri" panose="020F0502020204030204" pitchFamily="34" charset="0"/>
              </a:rPr>
              <a:t>umbrella?</a:t>
            </a:r>
          </a:p>
          <a:p>
            <a:r>
              <a:rPr lang="en-US" b="1" dirty="0" smtClean="0">
                <a:latin typeface="Calibri" panose="020F0502020204030204" pitchFamily="34" charset="0"/>
              </a:rPr>
              <a:t>GT A:</a:t>
            </a:r>
            <a:r>
              <a:rPr lang="en-US" dirty="0" smtClean="0">
                <a:latin typeface="Calibri" panose="020F0502020204030204" pitchFamily="34" charset="0"/>
              </a:rPr>
              <a:t> on left</a:t>
            </a:r>
          </a:p>
          <a:p>
            <a:r>
              <a:rPr lang="en-US" b="1" dirty="0" smtClean="0">
                <a:latin typeface="Calibri" panose="020F0502020204030204" pitchFamily="34" charset="0"/>
              </a:rPr>
              <a:t>Machine A: 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</a:rPr>
              <a:t>right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450" y="621068"/>
            <a:ext cx="2497469" cy="18731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404" y="3429858"/>
            <a:ext cx="1524596" cy="20327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81" y="3618270"/>
            <a:ext cx="2688851" cy="1844383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B861-FFF3-40C3-BB44-6E440278AF89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6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825321" y="300292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sz="3000" kern="0" dirty="0" smtClean="0"/>
              <a:t>Easy vs. Difficult Questions</a:t>
            </a:r>
          </a:p>
          <a:p>
            <a:r>
              <a:rPr lang="en-US" sz="3000" kern="0" dirty="0" smtClean="0"/>
              <a:t>(Real Open-Ended Challenge)</a:t>
            </a:r>
            <a:endParaRPr lang="en-US" sz="3000" kern="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3747346"/>
              </p:ext>
            </p:extLst>
          </p:nvPr>
        </p:nvGraphicFramePr>
        <p:xfrm>
          <a:off x="0" y="1402491"/>
          <a:ext cx="9143999" cy="5010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1048758" y="3365810"/>
            <a:ext cx="1906074" cy="37351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Difficult Questions</a:t>
            </a:r>
            <a:endParaRPr lang="en-US" sz="16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7643792" y="1483452"/>
            <a:ext cx="1500208" cy="33686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92D050"/>
                </a:solidFill>
                <a:latin typeface="Calibri" panose="020F0502020204030204" pitchFamily="34" charset="0"/>
              </a:rPr>
              <a:t>Easy Questions</a:t>
            </a:r>
            <a:endParaRPr lang="en-US" sz="1600" b="1" dirty="0">
              <a:solidFill>
                <a:srgbClr val="92D05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B861-FFF3-40C3-BB44-6E440278AF89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48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825321" y="300292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sz="3000" kern="0" dirty="0" smtClean="0"/>
              <a:t>Easy vs. Difficult Questions</a:t>
            </a:r>
          </a:p>
          <a:p>
            <a:r>
              <a:rPr lang="en-US" sz="3000" kern="0" dirty="0" smtClean="0"/>
              <a:t>(Real Open-Ended Challenge)</a:t>
            </a:r>
            <a:endParaRPr lang="en-US" sz="3000" kern="0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1512068"/>
              </p:ext>
            </p:extLst>
          </p:nvPr>
        </p:nvGraphicFramePr>
        <p:xfrm>
          <a:off x="0" y="1476633"/>
          <a:ext cx="9144000" cy="5233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B861-FFF3-40C3-BB44-6E440278AF89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786" y="278027"/>
            <a:ext cx="8050427" cy="685800"/>
          </a:xfrm>
        </p:spPr>
        <p:txBody>
          <a:bodyPr/>
          <a:lstStyle/>
          <a:p>
            <a:r>
              <a:rPr lang="en-US" sz="3600" dirty="0" smtClean="0"/>
              <a:t>Answer Type and Question Type Analyses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 Answer Type </a:t>
            </a:r>
          </a:p>
          <a:p>
            <a:pPr lvl="1"/>
            <a:r>
              <a:rPr lang="en-US" sz="2200" dirty="0" smtClean="0"/>
              <a:t>No team statistically significantly better than winner</a:t>
            </a:r>
          </a:p>
          <a:p>
            <a:pPr lvl="1"/>
            <a:endParaRPr lang="en-US" sz="2200" dirty="0" smtClean="0"/>
          </a:p>
          <a:p>
            <a:r>
              <a:rPr lang="en-US" dirty="0" smtClean="0"/>
              <a:t>Per Question Type</a:t>
            </a:r>
          </a:p>
          <a:p>
            <a:pPr lvl="1"/>
            <a:r>
              <a:rPr lang="en-US" sz="2200" dirty="0"/>
              <a:t>No team statistically significantly better than winner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B861-FFF3-40C3-BB44-6E440278AF89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07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the Poll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26" y="1002697"/>
            <a:ext cx="7163947" cy="5663915"/>
          </a:xfrm>
        </p:spPr>
      </p:pic>
      <p:sp>
        <p:nvSpPr>
          <p:cNvPr id="3" name="TextBox 2"/>
          <p:cNvSpPr txBox="1"/>
          <p:nvPr/>
        </p:nvSpPr>
        <p:spPr>
          <a:xfrm>
            <a:off x="4448433" y="3089189"/>
            <a:ext cx="2248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25 responses</a:t>
            </a:r>
            <a:endParaRPr lang="en-US" sz="2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B861-FFF3-40C3-BB44-6E440278AF89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23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1828798" y="1148132"/>
            <a:ext cx="5486403" cy="954097"/>
          </a:xfrm>
          <a:custGeom>
            <a:avLst/>
            <a:gdLst>
              <a:gd name="connsiteX0" fmla="*/ 0 w 5486403"/>
              <a:gd name="connsiteY0" fmla="*/ 95410 h 954097"/>
              <a:gd name="connsiteX1" fmla="*/ 95410 w 5486403"/>
              <a:gd name="connsiteY1" fmla="*/ 0 h 954097"/>
              <a:gd name="connsiteX2" fmla="*/ 5390993 w 5486403"/>
              <a:gd name="connsiteY2" fmla="*/ 0 h 954097"/>
              <a:gd name="connsiteX3" fmla="*/ 5486403 w 5486403"/>
              <a:gd name="connsiteY3" fmla="*/ 95410 h 954097"/>
              <a:gd name="connsiteX4" fmla="*/ 5486403 w 5486403"/>
              <a:gd name="connsiteY4" fmla="*/ 858687 h 954097"/>
              <a:gd name="connsiteX5" fmla="*/ 5390993 w 5486403"/>
              <a:gd name="connsiteY5" fmla="*/ 954097 h 954097"/>
              <a:gd name="connsiteX6" fmla="*/ 95410 w 5486403"/>
              <a:gd name="connsiteY6" fmla="*/ 954097 h 954097"/>
              <a:gd name="connsiteX7" fmla="*/ 0 w 5486403"/>
              <a:gd name="connsiteY7" fmla="*/ 858687 h 954097"/>
              <a:gd name="connsiteX8" fmla="*/ 0 w 5486403"/>
              <a:gd name="connsiteY8" fmla="*/ 95410 h 95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6403" h="954097">
                <a:moveTo>
                  <a:pt x="0" y="95410"/>
                </a:moveTo>
                <a:cubicBezTo>
                  <a:pt x="0" y="42717"/>
                  <a:pt x="42717" y="0"/>
                  <a:pt x="95410" y="0"/>
                </a:cubicBezTo>
                <a:lnTo>
                  <a:pt x="5390993" y="0"/>
                </a:lnTo>
                <a:cubicBezTo>
                  <a:pt x="5443686" y="0"/>
                  <a:pt x="5486403" y="42717"/>
                  <a:pt x="5486403" y="95410"/>
                </a:cubicBezTo>
                <a:lnTo>
                  <a:pt x="5486403" y="858687"/>
                </a:lnTo>
                <a:cubicBezTo>
                  <a:pt x="5486403" y="911380"/>
                  <a:pt x="5443686" y="954097"/>
                  <a:pt x="5390993" y="954097"/>
                </a:cubicBezTo>
                <a:lnTo>
                  <a:pt x="95410" y="954097"/>
                </a:lnTo>
                <a:cubicBezTo>
                  <a:pt x="42717" y="954097"/>
                  <a:pt x="0" y="911380"/>
                  <a:pt x="0" y="858687"/>
                </a:cubicBezTo>
                <a:lnTo>
                  <a:pt x="0" y="9541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5" tIns="142245" rIns="142245" bIns="142245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kern="1200" dirty="0" smtClean="0">
                <a:latin typeface="Calibri" panose="020F0502020204030204" pitchFamily="34" charset="0"/>
              </a:rPr>
              <a:t>Overview of Task and Dataset </a:t>
            </a:r>
            <a:endParaRPr lang="en-US" sz="3000" kern="1200" dirty="0">
              <a:latin typeface="Calibri" panose="020F0502020204030204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828798" y="2579278"/>
            <a:ext cx="5486403" cy="954097"/>
          </a:xfrm>
          <a:custGeom>
            <a:avLst/>
            <a:gdLst>
              <a:gd name="connsiteX0" fmla="*/ 0 w 5486403"/>
              <a:gd name="connsiteY0" fmla="*/ 95410 h 954097"/>
              <a:gd name="connsiteX1" fmla="*/ 95410 w 5486403"/>
              <a:gd name="connsiteY1" fmla="*/ 0 h 954097"/>
              <a:gd name="connsiteX2" fmla="*/ 5390993 w 5486403"/>
              <a:gd name="connsiteY2" fmla="*/ 0 h 954097"/>
              <a:gd name="connsiteX3" fmla="*/ 5486403 w 5486403"/>
              <a:gd name="connsiteY3" fmla="*/ 95410 h 954097"/>
              <a:gd name="connsiteX4" fmla="*/ 5486403 w 5486403"/>
              <a:gd name="connsiteY4" fmla="*/ 858687 h 954097"/>
              <a:gd name="connsiteX5" fmla="*/ 5390993 w 5486403"/>
              <a:gd name="connsiteY5" fmla="*/ 954097 h 954097"/>
              <a:gd name="connsiteX6" fmla="*/ 95410 w 5486403"/>
              <a:gd name="connsiteY6" fmla="*/ 954097 h 954097"/>
              <a:gd name="connsiteX7" fmla="*/ 0 w 5486403"/>
              <a:gd name="connsiteY7" fmla="*/ 858687 h 954097"/>
              <a:gd name="connsiteX8" fmla="*/ 0 w 5486403"/>
              <a:gd name="connsiteY8" fmla="*/ 95410 h 95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6403" h="954097">
                <a:moveTo>
                  <a:pt x="0" y="95410"/>
                </a:moveTo>
                <a:cubicBezTo>
                  <a:pt x="0" y="42717"/>
                  <a:pt x="42717" y="0"/>
                  <a:pt x="95410" y="0"/>
                </a:cubicBezTo>
                <a:lnTo>
                  <a:pt x="5390993" y="0"/>
                </a:lnTo>
                <a:cubicBezTo>
                  <a:pt x="5443686" y="0"/>
                  <a:pt x="5486403" y="42717"/>
                  <a:pt x="5486403" y="95410"/>
                </a:cubicBezTo>
                <a:lnTo>
                  <a:pt x="5486403" y="858687"/>
                </a:lnTo>
                <a:cubicBezTo>
                  <a:pt x="5486403" y="911380"/>
                  <a:pt x="5443686" y="954097"/>
                  <a:pt x="5390993" y="954097"/>
                </a:cubicBezTo>
                <a:lnTo>
                  <a:pt x="95410" y="954097"/>
                </a:lnTo>
                <a:cubicBezTo>
                  <a:pt x="42717" y="954097"/>
                  <a:pt x="0" y="911380"/>
                  <a:pt x="0" y="858687"/>
                </a:cubicBezTo>
                <a:lnTo>
                  <a:pt x="0" y="9541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5" tIns="142245" rIns="142245" bIns="142245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kern="1200" dirty="0" smtClean="0">
                <a:latin typeface="Calibri" panose="020F0502020204030204" pitchFamily="34" charset="0"/>
              </a:rPr>
              <a:t>Overview of Challenge</a:t>
            </a:r>
            <a:endParaRPr lang="en-US" sz="3000" kern="1200" dirty="0">
              <a:latin typeface="Calibri" panose="020F0502020204030204" pitchFamily="34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828798" y="4010424"/>
            <a:ext cx="5486403" cy="954097"/>
          </a:xfrm>
          <a:custGeom>
            <a:avLst/>
            <a:gdLst>
              <a:gd name="connsiteX0" fmla="*/ 0 w 5486403"/>
              <a:gd name="connsiteY0" fmla="*/ 95410 h 954097"/>
              <a:gd name="connsiteX1" fmla="*/ 95410 w 5486403"/>
              <a:gd name="connsiteY1" fmla="*/ 0 h 954097"/>
              <a:gd name="connsiteX2" fmla="*/ 5390993 w 5486403"/>
              <a:gd name="connsiteY2" fmla="*/ 0 h 954097"/>
              <a:gd name="connsiteX3" fmla="*/ 5486403 w 5486403"/>
              <a:gd name="connsiteY3" fmla="*/ 95410 h 954097"/>
              <a:gd name="connsiteX4" fmla="*/ 5486403 w 5486403"/>
              <a:gd name="connsiteY4" fmla="*/ 858687 h 954097"/>
              <a:gd name="connsiteX5" fmla="*/ 5390993 w 5486403"/>
              <a:gd name="connsiteY5" fmla="*/ 954097 h 954097"/>
              <a:gd name="connsiteX6" fmla="*/ 95410 w 5486403"/>
              <a:gd name="connsiteY6" fmla="*/ 954097 h 954097"/>
              <a:gd name="connsiteX7" fmla="*/ 0 w 5486403"/>
              <a:gd name="connsiteY7" fmla="*/ 858687 h 954097"/>
              <a:gd name="connsiteX8" fmla="*/ 0 w 5486403"/>
              <a:gd name="connsiteY8" fmla="*/ 95410 h 95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6403" h="954097">
                <a:moveTo>
                  <a:pt x="0" y="95410"/>
                </a:moveTo>
                <a:cubicBezTo>
                  <a:pt x="0" y="42717"/>
                  <a:pt x="42717" y="0"/>
                  <a:pt x="95410" y="0"/>
                </a:cubicBezTo>
                <a:lnTo>
                  <a:pt x="5390993" y="0"/>
                </a:lnTo>
                <a:cubicBezTo>
                  <a:pt x="5443686" y="0"/>
                  <a:pt x="5486403" y="42717"/>
                  <a:pt x="5486403" y="95410"/>
                </a:cubicBezTo>
                <a:lnTo>
                  <a:pt x="5486403" y="858687"/>
                </a:lnTo>
                <a:cubicBezTo>
                  <a:pt x="5486403" y="911380"/>
                  <a:pt x="5443686" y="954097"/>
                  <a:pt x="5390993" y="954097"/>
                </a:cubicBezTo>
                <a:lnTo>
                  <a:pt x="95410" y="954097"/>
                </a:lnTo>
                <a:cubicBezTo>
                  <a:pt x="42717" y="954097"/>
                  <a:pt x="0" y="911380"/>
                  <a:pt x="0" y="858687"/>
                </a:cubicBezTo>
                <a:lnTo>
                  <a:pt x="0" y="9541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5" tIns="142245" rIns="142245" bIns="142245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kern="1200" dirty="0" smtClean="0">
                <a:latin typeface="Calibri" panose="020F0502020204030204" pitchFamily="34" charset="0"/>
              </a:rPr>
              <a:t>Winner Announcements</a:t>
            </a:r>
            <a:endParaRPr lang="en-US" sz="3000" kern="1200" dirty="0">
              <a:latin typeface="Calibri" panose="020F0502020204030204" pitchFamily="34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828798" y="5441570"/>
            <a:ext cx="5486403" cy="954097"/>
          </a:xfrm>
          <a:custGeom>
            <a:avLst/>
            <a:gdLst>
              <a:gd name="connsiteX0" fmla="*/ 0 w 5486403"/>
              <a:gd name="connsiteY0" fmla="*/ 95410 h 954097"/>
              <a:gd name="connsiteX1" fmla="*/ 95410 w 5486403"/>
              <a:gd name="connsiteY1" fmla="*/ 0 h 954097"/>
              <a:gd name="connsiteX2" fmla="*/ 5390993 w 5486403"/>
              <a:gd name="connsiteY2" fmla="*/ 0 h 954097"/>
              <a:gd name="connsiteX3" fmla="*/ 5486403 w 5486403"/>
              <a:gd name="connsiteY3" fmla="*/ 95410 h 954097"/>
              <a:gd name="connsiteX4" fmla="*/ 5486403 w 5486403"/>
              <a:gd name="connsiteY4" fmla="*/ 858687 h 954097"/>
              <a:gd name="connsiteX5" fmla="*/ 5390993 w 5486403"/>
              <a:gd name="connsiteY5" fmla="*/ 954097 h 954097"/>
              <a:gd name="connsiteX6" fmla="*/ 95410 w 5486403"/>
              <a:gd name="connsiteY6" fmla="*/ 954097 h 954097"/>
              <a:gd name="connsiteX7" fmla="*/ 0 w 5486403"/>
              <a:gd name="connsiteY7" fmla="*/ 858687 h 954097"/>
              <a:gd name="connsiteX8" fmla="*/ 0 w 5486403"/>
              <a:gd name="connsiteY8" fmla="*/ 95410 h 95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6403" h="954097">
                <a:moveTo>
                  <a:pt x="0" y="95410"/>
                </a:moveTo>
                <a:cubicBezTo>
                  <a:pt x="0" y="42717"/>
                  <a:pt x="42717" y="0"/>
                  <a:pt x="95410" y="0"/>
                </a:cubicBezTo>
                <a:lnTo>
                  <a:pt x="5390993" y="0"/>
                </a:lnTo>
                <a:cubicBezTo>
                  <a:pt x="5443686" y="0"/>
                  <a:pt x="5486403" y="42717"/>
                  <a:pt x="5486403" y="95410"/>
                </a:cubicBezTo>
                <a:lnTo>
                  <a:pt x="5486403" y="858687"/>
                </a:lnTo>
                <a:cubicBezTo>
                  <a:pt x="5486403" y="911380"/>
                  <a:pt x="5443686" y="954097"/>
                  <a:pt x="5390993" y="954097"/>
                </a:cubicBezTo>
                <a:lnTo>
                  <a:pt x="95410" y="954097"/>
                </a:lnTo>
                <a:cubicBezTo>
                  <a:pt x="42717" y="954097"/>
                  <a:pt x="0" y="911380"/>
                  <a:pt x="0" y="858687"/>
                </a:cubicBezTo>
                <a:lnTo>
                  <a:pt x="0" y="9541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5" tIns="142245" rIns="142245" bIns="142245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000" kern="1200" dirty="0" smtClean="0">
                <a:latin typeface="Calibri" panose="020F0502020204030204" pitchFamily="34" charset="0"/>
              </a:rPr>
              <a:t>Analysis of Results</a:t>
            </a:r>
            <a:endParaRPr lang="en-US" sz="3000" kern="1200" dirty="0"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454226" y="2137273"/>
            <a:ext cx="6235547" cy="4428781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B861-FFF3-40C3-BB44-6E440278AF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91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Image Modelling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705" y="1440648"/>
            <a:ext cx="9321406" cy="3724476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B861-FFF3-40C3-BB44-6E440278AF89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4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Question Modelling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4752"/>
            <a:ext cx="9233823" cy="379258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B861-FFF3-40C3-BB44-6E440278AF89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9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Question Word Modelling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4752"/>
            <a:ext cx="9144000" cy="3523069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B861-FFF3-40C3-BB44-6E440278AF89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5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Attention on Images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719" y="1817200"/>
            <a:ext cx="6256562" cy="3909399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B861-FFF3-40C3-BB44-6E440278AF89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97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Attention on Questions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374" y="1702890"/>
            <a:ext cx="6363251" cy="4138019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B861-FFF3-40C3-BB44-6E440278AF89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3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Use of Ensemble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925" y="1870545"/>
            <a:ext cx="6104149" cy="380271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B861-FFF3-40C3-BB44-6E440278AF89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5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Use of External Data Sources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77" y="1862924"/>
            <a:ext cx="6287045" cy="3817951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B861-FFF3-40C3-BB44-6E440278AF89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75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Question Type </a:t>
            </a:r>
            <a:r>
              <a:rPr lang="en-US" sz="3600" dirty="0"/>
              <a:t>S</a:t>
            </a:r>
            <a:r>
              <a:rPr lang="en-US" sz="3600" dirty="0" smtClean="0"/>
              <a:t>pecific </a:t>
            </a:r>
            <a:r>
              <a:rPr lang="en-US" sz="3600" dirty="0"/>
              <a:t>M</a:t>
            </a:r>
            <a:r>
              <a:rPr lang="en-US" sz="3600" dirty="0" smtClean="0"/>
              <a:t>echanisms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408" y="1878166"/>
            <a:ext cx="6043184" cy="3787468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B861-FFF3-40C3-BB44-6E440278AF89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71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Classification vs. Generation of Answers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86" y="1862924"/>
            <a:ext cx="7018628" cy="3817951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B861-FFF3-40C3-BB44-6E440278AF89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9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VQA Challenge 2017?</a:t>
            </a:r>
          </a:p>
          <a:p>
            <a:r>
              <a:rPr lang="en-US" dirty="0" smtClean="0"/>
              <a:t>What changes do you want?</a:t>
            </a:r>
          </a:p>
          <a:p>
            <a:pPr lvl="1"/>
            <a:r>
              <a:rPr lang="en-US" dirty="0" smtClean="0"/>
              <a:t>Sub tasks?</a:t>
            </a:r>
          </a:p>
          <a:p>
            <a:pPr lvl="1"/>
            <a:r>
              <a:rPr lang="en-US" dirty="0" smtClean="0"/>
              <a:t>More difficult/easy dataset?</a:t>
            </a:r>
          </a:p>
          <a:p>
            <a:pPr lvl="1"/>
            <a:r>
              <a:rPr lang="en-US" dirty="0" smtClean="0"/>
              <a:t>Dialogue/conversational QA?</a:t>
            </a:r>
          </a:p>
          <a:p>
            <a:pPr lvl="1"/>
            <a:r>
              <a:rPr lang="en-US" dirty="0" smtClean="0"/>
              <a:t>New evaluation metric?</a:t>
            </a:r>
          </a:p>
          <a:p>
            <a:pPr lvl="1"/>
            <a:r>
              <a:rPr lang="en-US" dirty="0" smtClean="0"/>
              <a:t>Other annotations?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B861-FFF3-40C3-BB44-6E440278AF89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649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VQA Task</a:t>
            </a:r>
            <a:endParaRPr lang="en-US" dirty="0"/>
          </a:p>
        </p:txBody>
      </p:sp>
      <p:pic>
        <p:nvPicPr>
          <p:cNvPr id="24" name="Picture 2" descr="https://vqa.cloudcv.org/vqa/data/mscoco/images/train2014/COCO_train2014_0000003379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68" y="1797401"/>
            <a:ext cx="3131561" cy="2016003"/>
          </a:xfrm>
          <a:prstGeom prst="rect">
            <a:avLst/>
          </a:prstGeom>
          <a:noFill/>
          <a:ln w="25400">
            <a:solidFill>
              <a:sysClr val="windowText" lastClr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B861-FFF3-40C3-BB44-6E440278AF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5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83945"/>
            <a:ext cx="7886700" cy="435133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Thanks!</a:t>
            </a:r>
          </a:p>
          <a:p>
            <a:pPr algn="ctr"/>
            <a:endParaRPr lang="en-US" sz="4000" dirty="0"/>
          </a:p>
          <a:p>
            <a:pPr marL="0" indent="0" algn="ctr">
              <a:buNone/>
            </a:pPr>
            <a:r>
              <a:rPr lang="en-US" sz="4000" dirty="0" smtClean="0"/>
              <a:t>Questions?</a:t>
            </a:r>
            <a:endParaRPr lang="en-US" sz="4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B861-FFF3-40C3-BB44-6E440278AF89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VQA Task</a:t>
            </a:r>
            <a:endParaRPr lang="en-US" dirty="0"/>
          </a:p>
        </p:txBody>
      </p:sp>
      <p:pic>
        <p:nvPicPr>
          <p:cNvPr id="24" name="Picture 2" descr="https://vqa.cloudcv.org/vqa/data/mscoco/images/train2014/COCO_train2014_0000003379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68" y="1797401"/>
            <a:ext cx="3131561" cy="2016003"/>
          </a:xfrm>
          <a:prstGeom prst="rect">
            <a:avLst/>
          </a:prstGeom>
          <a:noFill/>
          <a:ln w="25400">
            <a:solidFill>
              <a:sysClr val="windowText" lastClr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304868" y="4051965"/>
            <a:ext cx="3131629" cy="769441"/>
          </a:xfrm>
          <a:prstGeom prst="rect">
            <a:avLst/>
          </a:prstGeom>
          <a:noFill/>
          <a:ln w="25400">
            <a:solidFill>
              <a:sysClr val="windowText" lastClr="0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What is the mustache made of?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B861-FFF3-40C3-BB44-6E440278AF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5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VQA Task</a:t>
            </a:r>
            <a:endParaRPr lang="en-US" dirty="0"/>
          </a:p>
        </p:txBody>
      </p:sp>
      <p:pic>
        <p:nvPicPr>
          <p:cNvPr id="24" name="Picture 2" descr="https://vqa.cloudcv.org/vqa/data/mscoco/images/train2014/COCO_train2014_0000003379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68" y="1797401"/>
            <a:ext cx="3131561" cy="2016003"/>
          </a:xfrm>
          <a:prstGeom prst="rect">
            <a:avLst/>
          </a:prstGeom>
          <a:noFill/>
          <a:ln w="25400">
            <a:solidFill>
              <a:sysClr val="windowText" lastClr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304868" y="4051965"/>
            <a:ext cx="3131629" cy="769441"/>
          </a:xfrm>
          <a:prstGeom prst="rect">
            <a:avLst/>
          </a:prstGeom>
          <a:noFill/>
          <a:ln w="25400">
            <a:solidFill>
              <a:sysClr val="windowText" lastClr="0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What is the mustache made of?</a:t>
            </a:r>
          </a:p>
        </p:txBody>
      </p:sp>
      <p:cxnSp>
        <p:nvCxnSpPr>
          <p:cNvPr id="27" name="Straight Arrow Connector 26"/>
          <p:cNvCxnSpPr>
            <a:stCxn id="25" idx="3"/>
            <a:endCxn id="29" idx="1"/>
          </p:cNvCxnSpPr>
          <p:nvPr/>
        </p:nvCxnSpPr>
        <p:spPr>
          <a:xfrm flipV="1">
            <a:off x="3436497" y="3703347"/>
            <a:ext cx="822657" cy="733339"/>
          </a:xfrm>
          <a:prstGeom prst="straightConnector1">
            <a:avLst/>
          </a:prstGeom>
          <a:noFill/>
          <a:ln w="50800" cap="flat" cmpd="sng" algn="ctr">
            <a:solidFill>
              <a:srgbClr val="5B9BD5"/>
            </a:solidFill>
            <a:prstDash val="solid"/>
            <a:miter lim="800000"/>
            <a:tailEnd type="arrow"/>
          </a:ln>
          <a:effectLst/>
        </p:spPr>
      </p:cxnSp>
      <p:sp>
        <p:nvSpPr>
          <p:cNvPr id="29" name="Rounded Rectangle 28"/>
          <p:cNvSpPr/>
          <p:nvPr/>
        </p:nvSpPr>
        <p:spPr>
          <a:xfrm>
            <a:off x="4259154" y="3147011"/>
            <a:ext cx="2336845" cy="1112672"/>
          </a:xfrm>
          <a:prstGeom prst="roundRect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13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AI System</a:t>
            </a:r>
          </a:p>
        </p:txBody>
      </p:sp>
      <p:cxnSp>
        <p:nvCxnSpPr>
          <p:cNvPr id="30" name="Straight Arrow Connector 29"/>
          <p:cNvCxnSpPr>
            <a:stCxn id="24" idx="3"/>
            <a:endCxn id="29" idx="1"/>
          </p:cNvCxnSpPr>
          <p:nvPr/>
        </p:nvCxnSpPr>
        <p:spPr>
          <a:xfrm>
            <a:off x="3436429" y="2805403"/>
            <a:ext cx="822725" cy="897944"/>
          </a:xfrm>
          <a:prstGeom prst="straightConnector1">
            <a:avLst/>
          </a:prstGeom>
          <a:noFill/>
          <a:ln w="50800" cap="flat" cmpd="sng" algn="ctr">
            <a:solidFill>
              <a:srgbClr val="5B9BD5"/>
            </a:solidFill>
            <a:prstDash val="solid"/>
            <a:miter lim="800000"/>
            <a:tailEnd type="arrow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B861-FFF3-40C3-BB44-6E440278AF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5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_vq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_vqa" id="{656DC8BA-D872-4C50-AEB2-8528E691E7CC}" vid="{C4F5D428-30A7-4C7D-AD14-0EDF5A367015}"/>
    </a:ext>
  </a:extLst>
</a:theme>
</file>

<file path=ppt/theme/theme10.xml><?xml version="1.0" encoding="utf-8"?>
<a:theme xmlns:a="http://schemas.openxmlformats.org/drawingml/2006/main" name="9_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7_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Theme_vqa</Template>
  <TotalTime>7607</TotalTime>
  <Words>1372</Words>
  <Application>Microsoft Office PowerPoint</Application>
  <PresentationFormat>On-screen Show (4:3)</PresentationFormat>
  <Paragraphs>559</Paragraphs>
  <Slides>70</Slides>
  <Notes>58</Notes>
  <HiddenSlides>0</HiddenSlides>
  <MMClips>64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18</vt:i4>
      </vt:variant>
      <vt:variant>
        <vt:lpstr>Slide Titles</vt:lpstr>
      </vt:variant>
      <vt:variant>
        <vt:i4>70</vt:i4>
      </vt:variant>
    </vt:vector>
  </HeadingPairs>
  <TitlesOfParts>
    <vt:vector size="96" baseType="lpstr">
      <vt:lpstr>ＭＳ Ｐゴシック</vt:lpstr>
      <vt:lpstr>Arial</vt:lpstr>
      <vt:lpstr>Arial Narrow</vt:lpstr>
      <vt:lpstr>Calibri</vt:lpstr>
      <vt:lpstr>Lucida Sans</vt:lpstr>
      <vt:lpstr>Osaka</vt:lpstr>
      <vt:lpstr>Symbol</vt:lpstr>
      <vt:lpstr>Times New Roman</vt:lpstr>
      <vt:lpstr>Theme_vqa</vt:lpstr>
      <vt:lpstr>Blank Presentation</vt:lpstr>
      <vt:lpstr>1_Blank Presentation</vt:lpstr>
      <vt:lpstr>2_Blank Presentation</vt:lpstr>
      <vt:lpstr>3_Blank Presentation</vt:lpstr>
      <vt:lpstr>4_Blank Presentation</vt:lpstr>
      <vt:lpstr>5_Blank Presentation</vt:lpstr>
      <vt:lpstr>6_Blank Presentation</vt:lpstr>
      <vt:lpstr>8_Blank Presentation</vt:lpstr>
      <vt:lpstr>9_Blank Presentation</vt:lpstr>
      <vt:lpstr>10_Blank Presentation</vt:lpstr>
      <vt:lpstr>11_Blank Presentation</vt:lpstr>
      <vt:lpstr>12_Blank Presentation</vt:lpstr>
      <vt:lpstr>13_Blank Presentation</vt:lpstr>
      <vt:lpstr>14_Blank Presentation</vt:lpstr>
      <vt:lpstr>15_Blank Presentation</vt:lpstr>
      <vt:lpstr>16_Blank Presentation</vt:lpstr>
      <vt:lpstr>17_Blank Presentation</vt:lpstr>
      <vt:lpstr>PowerPoint Presentation</vt:lpstr>
      <vt:lpstr>Outline</vt:lpstr>
      <vt:lpstr>Outline</vt:lpstr>
      <vt:lpstr>Outline</vt:lpstr>
      <vt:lpstr>Outline</vt:lpstr>
      <vt:lpstr>Outline</vt:lpstr>
      <vt:lpstr>VQA Task</vt:lpstr>
      <vt:lpstr>VQA Task</vt:lpstr>
      <vt:lpstr>VQA Task</vt:lpstr>
      <vt:lpstr>VQA Task</vt:lpstr>
      <vt:lpstr>PowerPoint Presentation</vt:lpstr>
      <vt:lpstr>and abstract scenes.</vt:lpstr>
      <vt:lpstr>Questions</vt:lpstr>
      <vt:lpstr>VQA Dataset</vt:lpstr>
      <vt:lpstr>PowerPoint Presentation</vt:lpstr>
      <vt:lpstr>Two modalities of answering</vt:lpstr>
      <vt:lpstr>Accuracy Metric</vt:lpstr>
      <vt:lpstr>Human Accuracy (Real)</vt:lpstr>
      <vt:lpstr>Human Accuracy (Real)</vt:lpstr>
      <vt:lpstr>Human Accuracy (Abstract)</vt:lpstr>
      <vt:lpstr>Human Accuracy (Abstract)</vt:lpstr>
      <vt:lpstr>Outline</vt:lpstr>
      <vt:lpstr>PowerPoint Presentation</vt:lpstr>
      <vt:lpstr>PowerPoint Presentation</vt:lpstr>
      <vt:lpstr>Real Image Challenges: Dataset</vt:lpstr>
      <vt:lpstr>Real Image Challenges: Dataset</vt:lpstr>
      <vt:lpstr>Real Image Challenges: Dataset</vt:lpstr>
      <vt:lpstr>Real Image Challenges: Test Dataset</vt:lpstr>
      <vt:lpstr>PowerPoint Presentation</vt:lpstr>
      <vt:lpstr>Abstract Scene Challenges: Dataset</vt:lpstr>
      <vt:lpstr>Abstract Scene Challenges: Dataset</vt:lpstr>
      <vt:lpstr>Abstract Scene Challenges: Dataset</vt:lpstr>
      <vt:lpstr>Outline</vt:lpstr>
      <vt:lpstr>Award GPUs!!!</vt:lpstr>
      <vt:lpstr>Abstract Scene Challenges</vt:lpstr>
      <vt:lpstr>Abstract Scene Challenges</vt:lpstr>
      <vt:lpstr>Real Image Challenges</vt:lpstr>
      <vt:lpstr>Real Image Challenges</vt:lpstr>
      <vt:lpstr>Real Image Challenges</vt:lpstr>
      <vt:lpstr>Real Image Challenges</vt:lpstr>
      <vt:lpstr>Outline</vt:lpstr>
      <vt:lpstr>Real Open-Ended Challenge</vt:lpstr>
      <vt:lpstr>Real Open-Ended Challenge</vt:lpstr>
      <vt:lpstr>Statistical Significance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Difficult Questions with Rare Answers</vt:lpstr>
      <vt:lpstr>Difficult Questions with Rare Answers</vt:lpstr>
      <vt:lpstr>PowerPoint Presentation</vt:lpstr>
      <vt:lpstr>PowerPoint Presentation</vt:lpstr>
      <vt:lpstr>Success Cases</vt:lpstr>
      <vt:lpstr>Failure Cases</vt:lpstr>
      <vt:lpstr>PowerPoint Presentation</vt:lpstr>
      <vt:lpstr>PowerPoint Presentation</vt:lpstr>
      <vt:lpstr>Answer Type and Question Type Analyses</vt:lpstr>
      <vt:lpstr>Results of the Poll</vt:lpstr>
      <vt:lpstr>Image Modelling</vt:lpstr>
      <vt:lpstr>Question Modelling</vt:lpstr>
      <vt:lpstr>Question Word Modelling</vt:lpstr>
      <vt:lpstr>Attention on Images</vt:lpstr>
      <vt:lpstr>Attention on Questions</vt:lpstr>
      <vt:lpstr>Use of Ensemble</vt:lpstr>
      <vt:lpstr>Use of External Data Sources</vt:lpstr>
      <vt:lpstr>Question Type Specific Mechanisms</vt:lpstr>
      <vt:lpstr>Classification vs. Generation of Answers</vt:lpstr>
      <vt:lpstr>Future Plans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Aishwarya Agrawal</dc:creator>
  <cp:lastModifiedBy>Aishwarya Agrawal</cp:lastModifiedBy>
  <cp:revision>486</cp:revision>
  <dcterms:created xsi:type="dcterms:W3CDTF">2016-06-14T03:15:46Z</dcterms:created>
  <dcterms:modified xsi:type="dcterms:W3CDTF">2016-07-11T01:15:02Z</dcterms:modified>
</cp:coreProperties>
</file>